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8" r:id="rId2"/>
    <p:sldMasterId id="2147483720" r:id="rId3"/>
    <p:sldMasterId id="2147483732" r:id="rId4"/>
    <p:sldMasterId id="2147483744" r:id="rId5"/>
  </p:sldMasterIdLst>
  <p:notesMasterIdLst>
    <p:notesMasterId r:id="rId33"/>
  </p:notesMasterIdLst>
  <p:sldIdLst>
    <p:sldId id="264" r:id="rId6"/>
    <p:sldId id="302" r:id="rId7"/>
    <p:sldId id="260" r:id="rId8"/>
    <p:sldId id="258" r:id="rId9"/>
    <p:sldId id="262" r:id="rId10"/>
    <p:sldId id="306" r:id="rId11"/>
    <p:sldId id="283" r:id="rId12"/>
    <p:sldId id="267" r:id="rId13"/>
    <p:sldId id="268" r:id="rId14"/>
    <p:sldId id="290" r:id="rId15"/>
    <p:sldId id="305" r:id="rId16"/>
    <p:sldId id="269" r:id="rId17"/>
    <p:sldId id="297" r:id="rId18"/>
    <p:sldId id="296" r:id="rId19"/>
    <p:sldId id="270" r:id="rId20"/>
    <p:sldId id="271" r:id="rId21"/>
    <p:sldId id="274" r:id="rId22"/>
    <p:sldId id="259" r:id="rId23"/>
    <p:sldId id="275" r:id="rId24"/>
    <p:sldId id="276" r:id="rId25"/>
    <p:sldId id="291" r:id="rId26"/>
    <p:sldId id="301" r:id="rId27"/>
    <p:sldId id="278" r:id="rId28"/>
    <p:sldId id="299" r:id="rId29"/>
    <p:sldId id="300" r:id="rId30"/>
    <p:sldId id="280" r:id="rId31"/>
    <p:sldId id="289" r:id="rId3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EBB"/>
    <a:srgbClr val="F69240"/>
    <a:srgbClr val="CE0E64"/>
    <a:srgbClr val="C5D7EA"/>
    <a:srgbClr val="3C618E"/>
    <a:srgbClr val="FF6600"/>
    <a:srgbClr val="E2AC00"/>
    <a:srgbClr val="CB0F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87755" autoAdjust="0"/>
  </p:normalViewPr>
  <p:slideViewPr>
    <p:cSldViewPr snapToGrid="0" showGuides="1">
      <p:cViewPr>
        <p:scale>
          <a:sx n="60" d="100"/>
          <a:sy n="60" d="100"/>
        </p:scale>
        <p:origin x="990" y="54"/>
      </p:cViewPr>
      <p:guideLst>
        <p:guide orient="horz" pos="2092"/>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B54537-5490-4EF9-A373-98DBF052BEC1}"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702DF453-AAAF-4824-A71C-BCB10513E3B0}">
      <dgm:prSet custT="1"/>
      <dgm:spPr/>
      <dgm:t>
        <a:bodyPr/>
        <a:lstStyle/>
        <a:p>
          <a:r>
            <a:rPr lang="es-AR" sz="1600"/>
            <a:t>Plantear un problema</a:t>
          </a:r>
          <a:endParaRPr lang="en-US" sz="1600"/>
        </a:p>
      </dgm:t>
    </dgm:pt>
    <dgm:pt modelId="{05BE3FB2-E13C-432F-95E0-49EC6622CF7F}" type="parTrans" cxnId="{10116CE1-64E9-4738-8C40-90E7B3965503}">
      <dgm:prSet/>
      <dgm:spPr/>
      <dgm:t>
        <a:bodyPr/>
        <a:lstStyle/>
        <a:p>
          <a:endParaRPr lang="en-US"/>
        </a:p>
      </dgm:t>
    </dgm:pt>
    <dgm:pt modelId="{584E8727-EB7B-4036-8783-EC22907233EA}" type="sibTrans" cxnId="{10116CE1-64E9-4738-8C40-90E7B3965503}">
      <dgm:prSet/>
      <dgm:spPr/>
      <dgm:t>
        <a:bodyPr/>
        <a:lstStyle/>
        <a:p>
          <a:endParaRPr lang="en-US"/>
        </a:p>
      </dgm:t>
    </dgm:pt>
    <dgm:pt modelId="{98D35A08-5AAD-4364-BB64-951FE3C441F1}">
      <dgm:prSet custT="1"/>
      <dgm:spPr/>
      <dgm:t>
        <a:bodyPr/>
        <a:lstStyle/>
        <a:p>
          <a:r>
            <a:rPr lang="es-AR" sz="1600"/>
            <a:t>Construir una hipótesis </a:t>
          </a:r>
          <a:endParaRPr lang="en-US" sz="1600"/>
        </a:p>
      </dgm:t>
    </dgm:pt>
    <dgm:pt modelId="{D9180CA1-7A27-4D4B-B421-80520C373205}" type="parTrans" cxnId="{DEB3E199-7397-4922-B6F1-DAE539A798CF}">
      <dgm:prSet/>
      <dgm:spPr/>
      <dgm:t>
        <a:bodyPr/>
        <a:lstStyle/>
        <a:p>
          <a:endParaRPr lang="en-US"/>
        </a:p>
      </dgm:t>
    </dgm:pt>
    <dgm:pt modelId="{FEA9899A-914E-4354-8207-797C768F71E8}" type="sibTrans" cxnId="{DEB3E199-7397-4922-B6F1-DAE539A798CF}">
      <dgm:prSet/>
      <dgm:spPr/>
      <dgm:t>
        <a:bodyPr/>
        <a:lstStyle/>
        <a:p>
          <a:endParaRPr lang="en-US"/>
        </a:p>
      </dgm:t>
    </dgm:pt>
    <dgm:pt modelId="{1C84F8EF-9D3F-4079-9F5F-AEDDF5DFCD7C}">
      <dgm:prSet custT="1"/>
      <dgm:spPr/>
      <dgm:t>
        <a:bodyPr/>
        <a:lstStyle/>
        <a:p>
          <a:r>
            <a:rPr lang="es-AR" sz="1600"/>
            <a:t>Elaborar predicciones </a:t>
          </a:r>
          <a:endParaRPr lang="en-US" sz="1600"/>
        </a:p>
      </dgm:t>
    </dgm:pt>
    <dgm:pt modelId="{BBE80CE1-D107-4803-8B72-A7DC2DC7FFA0}" type="parTrans" cxnId="{58D11CFE-36A1-43AF-895F-23C935EDBA72}">
      <dgm:prSet/>
      <dgm:spPr/>
      <dgm:t>
        <a:bodyPr/>
        <a:lstStyle/>
        <a:p>
          <a:endParaRPr lang="en-US"/>
        </a:p>
      </dgm:t>
    </dgm:pt>
    <dgm:pt modelId="{779792A8-8417-4195-B273-1A34D6686BB4}" type="sibTrans" cxnId="{58D11CFE-36A1-43AF-895F-23C935EDBA72}">
      <dgm:prSet/>
      <dgm:spPr/>
      <dgm:t>
        <a:bodyPr/>
        <a:lstStyle/>
        <a:p>
          <a:endParaRPr lang="en-US"/>
        </a:p>
      </dgm:t>
    </dgm:pt>
    <dgm:pt modelId="{336EDBEB-6B6E-465B-8E83-B8CF6DF41285}">
      <dgm:prSet custT="1"/>
      <dgm:spPr/>
      <dgm:t>
        <a:bodyPr/>
        <a:lstStyle/>
        <a:p>
          <a:r>
            <a:rPr lang="es-AR" sz="1600"/>
            <a:t>Probar la hipótesis</a:t>
          </a:r>
          <a:endParaRPr lang="en-US" sz="1600"/>
        </a:p>
      </dgm:t>
    </dgm:pt>
    <dgm:pt modelId="{B4C84658-03A0-4EC8-AEE2-DBDD22BC54C6}" type="parTrans" cxnId="{DE99C4F7-0947-4A95-97D3-D6A0E2E5CAFE}">
      <dgm:prSet/>
      <dgm:spPr/>
      <dgm:t>
        <a:bodyPr/>
        <a:lstStyle/>
        <a:p>
          <a:endParaRPr lang="en-US"/>
        </a:p>
      </dgm:t>
    </dgm:pt>
    <dgm:pt modelId="{9DF83EA9-AF30-4644-92D1-E75B9D2DBCB7}" type="sibTrans" cxnId="{DE99C4F7-0947-4A95-97D3-D6A0E2E5CAFE}">
      <dgm:prSet/>
      <dgm:spPr/>
      <dgm:t>
        <a:bodyPr/>
        <a:lstStyle/>
        <a:p>
          <a:endParaRPr lang="en-US"/>
        </a:p>
      </dgm:t>
    </dgm:pt>
    <dgm:pt modelId="{81F60E33-43BA-40E3-AD25-A4FEABDA90E2}">
      <dgm:prSet custT="1"/>
      <dgm:spPr/>
      <dgm:t>
        <a:bodyPr/>
        <a:lstStyle/>
        <a:p>
          <a:r>
            <a:rPr lang="es-AR" sz="1600"/>
            <a:t>Sacar conclusiones e introducirlas en la teoría</a:t>
          </a:r>
          <a:endParaRPr lang="en-US" sz="1600"/>
        </a:p>
      </dgm:t>
    </dgm:pt>
    <dgm:pt modelId="{90B792CC-CDF4-42CC-8CE8-8E3377C11C49}" type="parTrans" cxnId="{B0492A1E-D2DB-48CF-989F-EAC44FFDA183}">
      <dgm:prSet/>
      <dgm:spPr/>
      <dgm:t>
        <a:bodyPr/>
        <a:lstStyle/>
        <a:p>
          <a:endParaRPr lang="en-US"/>
        </a:p>
      </dgm:t>
    </dgm:pt>
    <dgm:pt modelId="{A04E84CA-4F06-483D-9898-D57BA6000C70}" type="sibTrans" cxnId="{B0492A1E-D2DB-48CF-989F-EAC44FFDA183}">
      <dgm:prSet/>
      <dgm:spPr/>
      <dgm:t>
        <a:bodyPr/>
        <a:lstStyle/>
        <a:p>
          <a:endParaRPr lang="en-US"/>
        </a:p>
      </dgm:t>
    </dgm:pt>
    <dgm:pt modelId="{889A8C48-7F79-4E67-84B1-1BDBF5AF00AD}" type="pres">
      <dgm:prSet presAssocID="{B0B54537-5490-4EF9-A373-98DBF052BEC1}" presName="linear" presStyleCnt="0">
        <dgm:presLayoutVars>
          <dgm:dir/>
          <dgm:animLvl val="lvl"/>
          <dgm:resizeHandles val="exact"/>
        </dgm:presLayoutVars>
      </dgm:prSet>
      <dgm:spPr/>
    </dgm:pt>
    <dgm:pt modelId="{83F533FC-C191-47D5-94FB-542235EF268F}" type="pres">
      <dgm:prSet presAssocID="{702DF453-AAAF-4824-A71C-BCB10513E3B0}" presName="parentLin" presStyleCnt="0"/>
      <dgm:spPr/>
    </dgm:pt>
    <dgm:pt modelId="{860C4AC0-4729-4D64-9220-744177B2B1B5}" type="pres">
      <dgm:prSet presAssocID="{702DF453-AAAF-4824-A71C-BCB10513E3B0}" presName="parentLeftMargin" presStyleLbl="node1" presStyleIdx="0" presStyleCnt="5"/>
      <dgm:spPr/>
    </dgm:pt>
    <dgm:pt modelId="{C4C62EB5-B92A-4486-8748-D4BA6292936C}" type="pres">
      <dgm:prSet presAssocID="{702DF453-AAAF-4824-A71C-BCB10513E3B0}" presName="parentText" presStyleLbl="node1" presStyleIdx="0" presStyleCnt="5" custScaleX="133359">
        <dgm:presLayoutVars>
          <dgm:chMax val="0"/>
          <dgm:bulletEnabled val="1"/>
        </dgm:presLayoutVars>
      </dgm:prSet>
      <dgm:spPr/>
    </dgm:pt>
    <dgm:pt modelId="{64AC6C52-711D-4AD2-9022-1BD132F42DE0}" type="pres">
      <dgm:prSet presAssocID="{702DF453-AAAF-4824-A71C-BCB10513E3B0}" presName="negativeSpace" presStyleCnt="0"/>
      <dgm:spPr/>
    </dgm:pt>
    <dgm:pt modelId="{B57A04F9-2A81-4D66-A006-3A339A9DB0A3}" type="pres">
      <dgm:prSet presAssocID="{702DF453-AAAF-4824-A71C-BCB10513E3B0}" presName="childText" presStyleLbl="conFgAcc1" presStyleIdx="0" presStyleCnt="5">
        <dgm:presLayoutVars>
          <dgm:bulletEnabled val="1"/>
        </dgm:presLayoutVars>
      </dgm:prSet>
      <dgm:spPr/>
    </dgm:pt>
    <dgm:pt modelId="{557E72BA-73D2-41CB-96D3-4146B6A1031F}" type="pres">
      <dgm:prSet presAssocID="{584E8727-EB7B-4036-8783-EC22907233EA}" presName="spaceBetweenRectangles" presStyleCnt="0"/>
      <dgm:spPr/>
    </dgm:pt>
    <dgm:pt modelId="{1A8615B5-AA21-4EA0-BFDA-9A209EB7C2AC}" type="pres">
      <dgm:prSet presAssocID="{98D35A08-5AAD-4364-BB64-951FE3C441F1}" presName="parentLin" presStyleCnt="0"/>
      <dgm:spPr/>
    </dgm:pt>
    <dgm:pt modelId="{4FBCBFAB-8513-487E-8ED6-AB8D38E2E4BC}" type="pres">
      <dgm:prSet presAssocID="{98D35A08-5AAD-4364-BB64-951FE3C441F1}" presName="parentLeftMargin" presStyleLbl="node1" presStyleIdx="0" presStyleCnt="5"/>
      <dgm:spPr/>
    </dgm:pt>
    <dgm:pt modelId="{A93802AF-A775-42D9-B6E1-E63D13D37830}" type="pres">
      <dgm:prSet presAssocID="{98D35A08-5AAD-4364-BB64-951FE3C441F1}" presName="parentText" presStyleLbl="node1" presStyleIdx="1" presStyleCnt="5" custScaleX="133359">
        <dgm:presLayoutVars>
          <dgm:chMax val="0"/>
          <dgm:bulletEnabled val="1"/>
        </dgm:presLayoutVars>
      </dgm:prSet>
      <dgm:spPr/>
    </dgm:pt>
    <dgm:pt modelId="{6DD63587-64E9-4E95-9828-71FDCF96DDFC}" type="pres">
      <dgm:prSet presAssocID="{98D35A08-5AAD-4364-BB64-951FE3C441F1}" presName="negativeSpace" presStyleCnt="0"/>
      <dgm:spPr/>
    </dgm:pt>
    <dgm:pt modelId="{015359AA-3097-4A71-B6D9-18178F3CD6B8}" type="pres">
      <dgm:prSet presAssocID="{98D35A08-5AAD-4364-BB64-951FE3C441F1}" presName="childText" presStyleLbl="conFgAcc1" presStyleIdx="1" presStyleCnt="5">
        <dgm:presLayoutVars>
          <dgm:bulletEnabled val="1"/>
        </dgm:presLayoutVars>
      </dgm:prSet>
      <dgm:spPr/>
    </dgm:pt>
    <dgm:pt modelId="{5B6B5B56-7254-4AD8-AC91-7619F3B5D8C0}" type="pres">
      <dgm:prSet presAssocID="{FEA9899A-914E-4354-8207-797C768F71E8}" presName="spaceBetweenRectangles" presStyleCnt="0"/>
      <dgm:spPr/>
    </dgm:pt>
    <dgm:pt modelId="{59780056-6B70-416B-A605-D479E0C42D5D}" type="pres">
      <dgm:prSet presAssocID="{1C84F8EF-9D3F-4079-9F5F-AEDDF5DFCD7C}" presName="parentLin" presStyleCnt="0"/>
      <dgm:spPr/>
    </dgm:pt>
    <dgm:pt modelId="{2D6E19AE-CC6F-49E6-8779-340F32AE7B8C}" type="pres">
      <dgm:prSet presAssocID="{1C84F8EF-9D3F-4079-9F5F-AEDDF5DFCD7C}" presName="parentLeftMargin" presStyleLbl="node1" presStyleIdx="1" presStyleCnt="5"/>
      <dgm:spPr/>
    </dgm:pt>
    <dgm:pt modelId="{96C47D9D-ED7D-473A-9B51-763F77406767}" type="pres">
      <dgm:prSet presAssocID="{1C84F8EF-9D3F-4079-9F5F-AEDDF5DFCD7C}" presName="parentText" presStyleLbl="node1" presStyleIdx="2" presStyleCnt="5" custScaleX="133359">
        <dgm:presLayoutVars>
          <dgm:chMax val="0"/>
          <dgm:bulletEnabled val="1"/>
        </dgm:presLayoutVars>
      </dgm:prSet>
      <dgm:spPr/>
    </dgm:pt>
    <dgm:pt modelId="{39956537-84C3-488F-A874-F9412D8E0926}" type="pres">
      <dgm:prSet presAssocID="{1C84F8EF-9D3F-4079-9F5F-AEDDF5DFCD7C}" presName="negativeSpace" presStyleCnt="0"/>
      <dgm:spPr/>
    </dgm:pt>
    <dgm:pt modelId="{988D1DBE-625A-40B8-BB9E-C1A8F5B92B08}" type="pres">
      <dgm:prSet presAssocID="{1C84F8EF-9D3F-4079-9F5F-AEDDF5DFCD7C}" presName="childText" presStyleLbl="conFgAcc1" presStyleIdx="2" presStyleCnt="5">
        <dgm:presLayoutVars>
          <dgm:bulletEnabled val="1"/>
        </dgm:presLayoutVars>
      </dgm:prSet>
      <dgm:spPr/>
    </dgm:pt>
    <dgm:pt modelId="{B4EFD17B-82A5-44AB-AB08-1109AE8EEC08}" type="pres">
      <dgm:prSet presAssocID="{779792A8-8417-4195-B273-1A34D6686BB4}" presName="spaceBetweenRectangles" presStyleCnt="0"/>
      <dgm:spPr/>
    </dgm:pt>
    <dgm:pt modelId="{917AA6AF-4A66-46FE-A22C-A752EC378B04}" type="pres">
      <dgm:prSet presAssocID="{336EDBEB-6B6E-465B-8E83-B8CF6DF41285}" presName="parentLin" presStyleCnt="0"/>
      <dgm:spPr/>
    </dgm:pt>
    <dgm:pt modelId="{254531E2-643D-446F-A9FA-2D06BDB9146D}" type="pres">
      <dgm:prSet presAssocID="{336EDBEB-6B6E-465B-8E83-B8CF6DF41285}" presName="parentLeftMargin" presStyleLbl="node1" presStyleIdx="2" presStyleCnt="5"/>
      <dgm:spPr/>
    </dgm:pt>
    <dgm:pt modelId="{3F25B1CC-A6B1-4D98-B502-E6FFE958A665}" type="pres">
      <dgm:prSet presAssocID="{336EDBEB-6B6E-465B-8E83-B8CF6DF41285}" presName="parentText" presStyleLbl="node1" presStyleIdx="3" presStyleCnt="5" custScaleX="133359">
        <dgm:presLayoutVars>
          <dgm:chMax val="0"/>
          <dgm:bulletEnabled val="1"/>
        </dgm:presLayoutVars>
      </dgm:prSet>
      <dgm:spPr/>
    </dgm:pt>
    <dgm:pt modelId="{DA1FA357-3857-4A2F-92FD-2D54184A6D23}" type="pres">
      <dgm:prSet presAssocID="{336EDBEB-6B6E-465B-8E83-B8CF6DF41285}" presName="negativeSpace" presStyleCnt="0"/>
      <dgm:spPr/>
    </dgm:pt>
    <dgm:pt modelId="{F5466F49-A69E-4DF7-9515-9E18C2D2209B}" type="pres">
      <dgm:prSet presAssocID="{336EDBEB-6B6E-465B-8E83-B8CF6DF41285}" presName="childText" presStyleLbl="conFgAcc1" presStyleIdx="3" presStyleCnt="5">
        <dgm:presLayoutVars>
          <dgm:bulletEnabled val="1"/>
        </dgm:presLayoutVars>
      </dgm:prSet>
      <dgm:spPr/>
    </dgm:pt>
    <dgm:pt modelId="{DF48E46D-86B1-4D1E-9775-2BE71EF10915}" type="pres">
      <dgm:prSet presAssocID="{9DF83EA9-AF30-4644-92D1-E75B9D2DBCB7}" presName="spaceBetweenRectangles" presStyleCnt="0"/>
      <dgm:spPr/>
    </dgm:pt>
    <dgm:pt modelId="{77514F91-7EB1-4751-822F-9D34A2F25CF3}" type="pres">
      <dgm:prSet presAssocID="{81F60E33-43BA-40E3-AD25-A4FEABDA90E2}" presName="parentLin" presStyleCnt="0"/>
      <dgm:spPr/>
    </dgm:pt>
    <dgm:pt modelId="{E91271B3-0E65-4A97-8E0A-397DC73185BD}" type="pres">
      <dgm:prSet presAssocID="{81F60E33-43BA-40E3-AD25-A4FEABDA90E2}" presName="parentLeftMargin" presStyleLbl="node1" presStyleIdx="3" presStyleCnt="5"/>
      <dgm:spPr/>
    </dgm:pt>
    <dgm:pt modelId="{9C773969-DEDF-4445-9AB4-1D6801406BC3}" type="pres">
      <dgm:prSet presAssocID="{81F60E33-43BA-40E3-AD25-A4FEABDA90E2}" presName="parentText" presStyleLbl="node1" presStyleIdx="4" presStyleCnt="5" custScaleX="133359">
        <dgm:presLayoutVars>
          <dgm:chMax val="0"/>
          <dgm:bulletEnabled val="1"/>
        </dgm:presLayoutVars>
      </dgm:prSet>
      <dgm:spPr/>
    </dgm:pt>
    <dgm:pt modelId="{0C931070-0908-445F-9F68-BCA02F6376FB}" type="pres">
      <dgm:prSet presAssocID="{81F60E33-43BA-40E3-AD25-A4FEABDA90E2}" presName="negativeSpace" presStyleCnt="0"/>
      <dgm:spPr/>
    </dgm:pt>
    <dgm:pt modelId="{1DC95E7B-9130-4753-8C6B-A695C51B82FE}" type="pres">
      <dgm:prSet presAssocID="{81F60E33-43BA-40E3-AD25-A4FEABDA90E2}" presName="childText" presStyleLbl="conFgAcc1" presStyleIdx="4" presStyleCnt="5">
        <dgm:presLayoutVars>
          <dgm:bulletEnabled val="1"/>
        </dgm:presLayoutVars>
      </dgm:prSet>
      <dgm:spPr/>
    </dgm:pt>
  </dgm:ptLst>
  <dgm:cxnLst>
    <dgm:cxn modelId="{7ECC8203-1374-43A7-8FC7-E445D435A8EF}" type="presOf" srcId="{98D35A08-5AAD-4364-BB64-951FE3C441F1}" destId="{A93802AF-A775-42D9-B6E1-E63D13D37830}" srcOrd="1" destOrd="0" presId="urn:microsoft.com/office/officeart/2005/8/layout/list1"/>
    <dgm:cxn modelId="{E7277607-C0A2-42E4-9018-926D85905514}" type="presOf" srcId="{B0B54537-5490-4EF9-A373-98DBF052BEC1}" destId="{889A8C48-7F79-4E67-84B1-1BDBF5AF00AD}" srcOrd="0" destOrd="0" presId="urn:microsoft.com/office/officeart/2005/8/layout/list1"/>
    <dgm:cxn modelId="{3904391A-CD79-4183-801C-584FB52D5117}" type="presOf" srcId="{81F60E33-43BA-40E3-AD25-A4FEABDA90E2}" destId="{9C773969-DEDF-4445-9AB4-1D6801406BC3}" srcOrd="1" destOrd="0" presId="urn:microsoft.com/office/officeart/2005/8/layout/list1"/>
    <dgm:cxn modelId="{B0492A1E-D2DB-48CF-989F-EAC44FFDA183}" srcId="{B0B54537-5490-4EF9-A373-98DBF052BEC1}" destId="{81F60E33-43BA-40E3-AD25-A4FEABDA90E2}" srcOrd="4" destOrd="0" parTransId="{90B792CC-CDF4-42CC-8CE8-8E3377C11C49}" sibTransId="{A04E84CA-4F06-483D-9898-D57BA6000C70}"/>
    <dgm:cxn modelId="{6979E12D-DF6D-4BEC-9C70-4091407AE988}" type="presOf" srcId="{81F60E33-43BA-40E3-AD25-A4FEABDA90E2}" destId="{E91271B3-0E65-4A97-8E0A-397DC73185BD}" srcOrd="0" destOrd="0" presId="urn:microsoft.com/office/officeart/2005/8/layout/list1"/>
    <dgm:cxn modelId="{71FB4042-F168-4AD3-8F3F-6D44F49DA194}" type="presOf" srcId="{98D35A08-5AAD-4364-BB64-951FE3C441F1}" destId="{4FBCBFAB-8513-487E-8ED6-AB8D38E2E4BC}" srcOrd="0" destOrd="0" presId="urn:microsoft.com/office/officeart/2005/8/layout/list1"/>
    <dgm:cxn modelId="{C4401B4E-68E9-4AA4-91CC-7EC9AE9035D1}" type="presOf" srcId="{1C84F8EF-9D3F-4079-9F5F-AEDDF5DFCD7C}" destId="{96C47D9D-ED7D-473A-9B51-763F77406767}" srcOrd="1" destOrd="0" presId="urn:microsoft.com/office/officeart/2005/8/layout/list1"/>
    <dgm:cxn modelId="{B4C00C71-22D2-43BD-8748-3FFF57DE55D6}" type="presOf" srcId="{336EDBEB-6B6E-465B-8E83-B8CF6DF41285}" destId="{254531E2-643D-446F-A9FA-2D06BDB9146D}" srcOrd="0" destOrd="0" presId="urn:microsoft.com/office/officeart/2005/8/layout/list1"/>
    <dgm:cxn modelId="{4285A992-8474-469A-9FF9-50084E18B674}" type="presOf" srcId="{336EDBEB-6B6E-465B-8E83-B8CF6DF41285}" destId="{3F25B1CC-A6B1-4D98-B502-E6FFE958A665}" srcOrd="1" destOrd="0" presId="urn:microsoft.com/office/officeart/2005/8/layout/list1"/>
    <dgm:cxn modelId="{DEB3E199-7397-4922-B6F1-DAE539A798CF}" srcId="{B0B54537-5490-4EF9-A373-98DBF052BEC1}" destId="{98D35A08-5AAD-4364-BB64-951FE3C441F1}" srcOrd="1" destOrd="0" parTransId="{D9180CA1-7A27-4D4B-B421-80520C373205}" sibTransId="{FEA9899A-914E-4354-8207-797C768F71E8}"/>
    <dgm:cxn modelId="{6A81DAB0-D07F-4F1F-BC6E-996D445DDFA0}" type="presOf" srcId="{702DF453-AAAF-4824-A71C-BCB10513E3B0}" destId="{860C4AC0-4729-4D64-9220-744177B2B1B5}" srcOrd="0" destOrd="0" presId="urn:microsoft.com/office/officeart/2005/8/layout/list1"/>
    <dgm:cxn modelId="{58F63EC8-0712-44D8-8425-65C7792DF020}" type="presOf" srcId="{1C84F8EF-9D3F-4079-9F5F-AEDDF5DFCD7C}" destId="{2D6E19AE-CC6F-49E6-8779-340F32AE7B8C}" srcOrd="0" destOrd="0" presId="urn:microsoft.com/office/officeart/2005/8/layout/list1"/>
    <dgm:cxn modelId="{10116CE1-64E9-4738-8C40-90E7B3965503}" srcId="{B0B54537-5490-4EF9-A373-98DBF052BEC1}" destId="{702DF453-AAAF-4824-A71C-BCB10513E3B0}" srcOrd="0" destOrd="0" parTransId="{05BE3FB2-E13C-432F-95E0-49EC6622CF7F}" sibTransId="{584E8727-EB7B-4036-8783-EC22907233EA}"/>
    <dgm:cxn modelId="{A064F0E7-CE5B-4F9B-B666-53A28FEFF211}" type="presOf" srcId="{702DF453-AAAF-4824-A71C-BCB10513E3B0}" destId="{C4C62EB5-B92A-4486-8748-D4BA6292936C}" srcOrd="1" destOrd="0" presId="urn:microsoft.com/office/officeart/2005/8/layout/list1"/>
    <dgm:cxn modelId="{DE99C4F7-0947-4A95-97D3-D6A0E2E5CAFE}" srcId="{B0B54537-5490-4EF9-A373-98DBF052BEC1}" destId="{336EDBEB-6B6E-465B-8E83-B8CF6DF41285}" srcOrd="3" destOrd="0" parTransId="{B4C84658-03A0-4EC8-AEE2-DBDD22BC54C6}" sibTransId="{9DF83EA9-AF30-4644-92D1-E75B9D2DBCB7}"/>
    <dgm:cxn modelId="{58D11CFE-36A1-43AF-895F-23C935EDBA72}" srcId="{B0B54537-5490-4EF9-A373-98DBF052BEC1}" destId="{1C84F8EF-9D3F-4079-9F5F-AEDDF5DFCD7C}" srcOrd="2" destOrd="0" parTransId="{BBE80CE1-D107-4803-8B72-A7DC2DC7FFA0}" sibTransId="{779792A8-8417-4195-B273-1A34D6686BB4}"/>
    <dgm:cxn modelId="{E4B8B1CF-0D43-4011-A327-D67815F64499}" type="presParOf" srcId="{889A8C48-7F79-4E67-84B1-1BDBF5AF00AD}" destId="{83F533FC-C191-47D5-94FB-542235EF268F}" srcOrd="0" destOrd="0" presId="urn:microsoft.com/office/officeart/2005/8/layout/list1"/>
    <dgm:cxn modelId="{F936D93F-594B-40E4-9365-EE699FFB699A}" type="presParOf" srcId="{83F533FC-C191-47D5-94FB-542235EF268F}" destId="{860C4AC0-4729-4D64-9220-744177B2B1B5}" srcOrd="0" destOrd="0" presId="urn:microsoft.com/office/officeart/2005/8/layout/list1"/>
    <dgm:cxn modelId="{C1E70EB2-85E7-48A6-85BA-FC07C8E9F1BB}" type="presParOf" srcId="{83F533FC-C191-47D5-94FB-542235EF268F}" destId="{C4C62EB5-B92A-4486-8748-D4BA6292936C}" srcOrd="1" destOrd="0" presId="urn:microsoft.com/office/officeart/2005/8/layout/list1"/>
    <dgm:cxn modelId="{F6C729D8-B6B5-496C-B0C6-206C95E176A8}" type="presParOf" srcId="{889A8C48-7F79-4E67-84B1-1BDBF5AF00AD}" destId="{64AC6C52-711D-4AD2-9022-1BD132F42DE0}" srcOrd="1" destOrd="0" presId="urn:microsoft.com/office/officeart/2005/8/layout/list1"/>
    <dgm:cxn modelId="{EC20E553-051E-4A52-87FC-19117F141A2A}" type="presParOf" srcId="{889A8C48-7F79-4E67-84B1-1BDBF5AF00AD}" destId="{B57A04F9-2A81-4D66-A006-3A339A9DB0A3}" srcOrd="2" destOrd="0" presId="urn:microsoft.com/office/officeart/2005/8/layout/list1"/>
    <dgm:cxn modelId="{4CFB5BF9-8955-47C3-9CFD-78B89B1695AC}" type="presParOf" srcId="{889A8C48-7F79-4E67-84B1-1BDBF5AF00AD}" destId="{557E72BA-73D2-41CB-96D3-4146B6A1031F}" srcOrd="3" destOrd="0" presId="urn:microsoft.com/office/officeart/2005/8/layout/list1"/>
    <dgm:cxn modelId="{2C5FFEEA-8746-4D89-820A-38C57E17C73B}" type="presParOf" srcId="{889A8C48-7F79-4E67-84B1-1BDBF5AF00AD}" destId="{1A8615B5-AA21-4EA0-BFDA-9A209EB7C2AC}" srcOrd="4" destOrd="0" presId="urn:microsoft.com/office/officeart/2005/8/layout/list1"/>
    <dgm:cxn modelId="{82FCC089-A1F9-45C5-99B6-E261C80D70D3}" type="presParOf" srcId="{1A8615B5-AA21-4EA0-BFDA-9A209EB7C2AC}" destId="{4FBCBFAB-8513-487E-8ED6-AB8D38E2E4BC}" srcOrd="0" destOrd="0" presId="urn:microsoft.com/office/officeart/2005/8/layout/list1"/>
    <dgm:cxn modelId="{71305EE5-A005-4E9B-B028-99B6CB868E54}" type="presParOf" srcId="{1A8615B5-AA21-4EA0-BFDA-9A209EB7C2AC}" destId="{A93802AF-A775-42D9-B6E1-E63D13D37830}" srcOrd="1" destOrd="0" presId="urn:microsoft.com/office/officeart/2005/8/layout/list1"/>
    <dgm:cxn modelId="{F81E51CF-C679-4FF4-B4BC-945D9099D6BA}" type="presParOf" srcId="{889A8C48-7F79-4E67-84B1-1BDBF5AF00AD}" destId="{6DD63587-64E9-4E95-9828-71FDCF96DDFC}" srcOrd="5" destOrd="0" presId="urn:microsoft.com/office/officeart/2005/8/layout/list1"/>
    <dgm:cxn modelId="{4EBE180B-0178-4106-87C1-6411A945AA3F}" type="presParOf" srcId="{889A8C48-7F79-4E67-84B1-1BDBF5AF00AD}" destId="{015359AA-3097-4A71-B6D9-18178F3CD6B8}" srcOrd="6" destOrd="0" presId="urn:microsoft.com/office/officeart/2005/8/layout/list1"/>
    <dgm:cxn modelId="{3D562F08-099E-4FB1-BBB2-C99E9C7C9F4A}" type="presParOf" srcId="{889A8C48-7F79-4E67-84B1-1BDBF5AF00AD}" destId="{5B6B5B56-7254-4AD8-AC91-7619F3B5D8C0}" srcOrd="7" destOrd="0" presId="urn:microsoft.com/office/officeart/2005/8/layout/list1"/>
    <dgm:cxn modelId="{E8703965-E398-44DE-AD1C-668338A8E068}" type="presParOf" srcId="{889A8C48-7F79-4E67-84B1-1BDBF5AF00AD}" destId="{59780056-6B70-416B-A605-D479E0C42D5D}" srcOrd="8" destOrd="0" presId="urn:microsoft.com/office/officeart/2005/8/layout/list1"/>
    <dgm:cxn modelId="{187421A8-A6F4-4827-9017-F3CB97112407}" type="presParOf" srcId="{59780056-6B70-416B-A605-D479E0C42D5D}" destId="{2D6E19AE-CC6F-49E6-8779-340F32AE7B8C}" srcOrd="0" destOrd="0" presId="urn:microsoft.com/office/officeart/2005/8/layout/list1"/>
    <dgm:cxn modelId="{4E282E9B-D9F1-4400-9498-DE13A1FDECD8}" type="presParOf" srcId="{59780056-6B70-416B-A605-D479E0C42D5D}" destId="{96C47D9D-ED7D-473A-9B51-763F77406767}" srcOrd="1" destOrd="0" presId="urn:microsoft.com/office/officeart/2005/8/layout/list1"/>
    <dgm:cxn modelId="{F04FBB97-6698-4BA5-8A37-C2C285B7BB3D}" type="presParOf" srcId="{889A8C48-7F79-4E67-84B1-1BDBF5AF00AD}" destId="{39956537-84C3-488F-A874-F9412D8E0926}" srcOrd="9" destOrd="0" presId="urn:microsoft.com/office/officeart/2005/8/layout/list1"/>
    <dgm:cxn modelId="{4B6B3F31-6146-424B-9CAC-C12376385172}" type="presParOf" srcId="{889A8C48-7F79-4E67-84B1-1BDBF5AF00AD}" destId="{988D1DBE-625A-40B8-BB9E-C1A8F5B92B08}" srcOrd="10" destOrd="0" presId="urn:microsoft.com/office/officeart/2005/8/layout/list1"/>
    <dgm:cxn modelId="{50D84BE8-DFCD-40CE-A21C-6627F2901AF9}" type="presParOf" srcId="{889A8C48-7F79-4E67-84B1-1BDBF5AF00AD}" destId="{B4EFD17B-82A5-44AB-AB08-1109AE8EEC08}" srcOrd="11" destOrd="0" presId="urn:microsoft.com/office/officeart/2005/8/layout/list1"/>
    <dgm:cxn modelId="{9E7BCE49-E078-4765-B8E6-CB7C22BEDD1E}" type="presParOf" srcId="{889A8C48-7F79-4E67-84B1-1BDBF5AF00AD}" destId="{917AA6AF-4A66-46FE-A22C-A752EC378B04}" srcOrd="12" destOrd="0" presId="urn:microsoft.com/office/officeart/2005/8/layout/list1"/>
    <dgm:cxn modelId="{F07D9027-DDE1-4FD4-B378-B85583B32C93}" type="presParOf" srcId="{917AA6AF-4A66-46FE-A22C-A752EC378B04}" destId="{254531E2-643D-446F-A9FA-2D06BDB9146D}" srcOrd="0" destOrd="0" presId="urn:microsoft.com/office/officeart/2005/8/layout/list1"/>
    <dgm:cxn modelId="{B9F0DCFF-2297-48A4-875B-2D6B0C97607D}" type="presParOf" srcId="{917AA6AF-4A66-46FE-A22C-A752EC378B04}" destId="{3F25B1CC-A6B1-4D98-B502-E6FFE958A665}" srcOrd="1" destOrd="0" presId="urn:microsoft.com/office/officeart/2005/8/layout/list1"/>
    <dgm:cxn modelId="{1568EBAC-3193-4325-B6C2-178CD52D1D8E}" type="presParOf" srcId="{889A8C48-7F79-4E67-84B1-1BDBF5AF00AD}" destId="{DA1FA357-3857-4A2F-92FD-2D54184A6D23}" srcOrd="13" destOrd="0" presId="urn:microsoft.com/office/officeart/2005/8/layout/list1"/>
    <dgm:cxn modelId="{46D5FFF1-E644-4C79-9FB0-6C1E828174EA}" type="presParOf" srcId="{889A8C48-7F79-4E67-84B1-1BDBF5AF00AD}" destId="{F5466F49-A69E-4DF7-9515-9E18C2D2209B}" srcOrd="14" destOrd="0" presId="urn:microsoft.com/office/officeart/2005/8/layout/list1"/>
    <dgm:cxn modelId="{8C0A6070-2EC3-4AC7-8704-9B55ECD48F61}" type="presParOf" srcId="{889A8C48-7F79-4E67-84B1-1BDBF5AF00AD}" destId="{DF48E46D-86B1-4D1E-9775-2BE71EF10915}" srcOrd="15" destOrd="0" presId="urn:microsoft.com/office/officeart/2005/8/layout/list1"/>
    <dgm:cxn modelId="{919A27B8-398A-4812-9BE8-2C1B0B0FEED8}" type="presParOf" srcId="{889A8C48-7F79-4E67-84B1-1BDBF5AF00AD}" destId="{77514F91-7EB1-4751-822F-9D34A2F25CF3}" srcOrd="16" destOrd="0" presId="urn:microsoft.com/office/officeart/2005/8/layout/list1"/>
    <dgm:cxn modelId="{5C195BF6-5487-4D84-B8C2-0654D698666E}" type="presParOf" srcId="{77514F91-7EB1-4751-822F-9D34A2F25CF3}" destId="{E91271B3-0E65-4A97-8E0A-397DC73185BD}" srcOrd="0" destOrd="0" presId="urn:microsoft.com/office/officeart/2005/8/layout/list1"/>
    <dgm:cxn modelId="{81C6530F-F933-4CBA-98DE-FB7CF7B1C169}" type="presParOf" srcId="{77514F91-7EB1-4751-822F-9D34A2F25CF3}" destId="{9C773969-DEDF-4445-9AB4-1D6801406BC3}" srcOrd="1" destOrd="0" presId="urn:microsoft.com/office/officeart/2005/8/layout/list1"/>
    <dgm:cxn modelId="{BCFD6C0E-CB43-46AB-9452-87D71BF6058A}" type="presParOf" srcId="{889A8C48-7F79-4E67-84B1-1BDBF5AF00AD}" destId="{0C931070-0908-445F-9F68-BCA02F6376FB}" srcOrd="17" destOrd="0" presId="urn:microsoft.com/office/officeart/2005/8/layout/list1"/>
    <dgm:cxn modelId="{8F3DF4FE-1321-4ADA-B194-FEF8225083B3}" type="presParOf" srcId="{889A8C48-7F79-4E67-84B1-1BDBF5AF00AD}" destId="{1DC95E7B-9130-4753-8C6B-A695C51B82FE}"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A04F9-2A81-4D66-A006-3A339A9DB0A3}">
      <dsp:nvSpPr>
        <dsp:cNvPr id="0" name=""/>
        <dsp:cNvSpPr/>
      </dsp:nvSpPr>
      <dsp:spPr>
        <a:xfrm>
          <a:off x="0" y="428526"/>
          <a:ext cx="5032643" cy="554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4C62EB5-B92A-4486-8748-D4BA6292936C}">
      <dsp:nvSpPr>
        <dsp:cNvPr id="0" name=""/>
        <dsp:cNvSpPr/>
      </dsp:nvSpPr>
      <dsp:spPr>
        <a:xfrm>
          <a:off x="251632" y="103805"/>
          <a:ext cx="4698037" cy="649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155" tIns="0" rIns="133155" bIns="0" numCol="1" spcCol="1270" anchor="ctr" anchorCtr="0">
          <a:noAutofit/>
        </a:bodyPr>
        <a:lstStyle/>
        <a:p>
          <a:pPr marL="0" lvl="0" indent="0" algn="l" defTabSz="711200">
            <a:lnSpc>
              <a:spcPct val="90000"/>
            </a:lnSpc>
            <a:spcBef>
              <a:spcPct val="0"/>
            </a:spcBef>
            <a:spcAft>
              <a:spcPct val="35000"/>
            </a:spcAft>
            <a:buNone/>
          </a:pPr>
          <a:r>
            <a:rPr lang="es-AR" sz="1600" kern="1200"/>
            <a:t>Plantear un problema</a:t>
          </a:r>
          <a:endParaRPr lang="en-US" sz="1600" kern="1200"/>
        </a:p>
      </dsp:txBody>
      <dsp:txXfrm>
        <a:off x="283335" y="135508"/>
        <a:ext cx="4634631" cy="586034"/>
      </dsp:txXfrm>
    </dsp:sp>
    <dsp:sp modelId="{015359AA-3097-4A71-B6D9-18178F3CD6B8}">
      <dsp:nvSpPr>
        <dsp:cNvPr id="0" name=""/>
        <dsp:cNvSpPr/>
      </dsp:nvSpPr>
      <dsp:spPr>
        <a:xfrm>
          <a:off x="0" y="1426446"/>
          <a:ext cx="5032643" cy="554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93802AF-A775-42D9-B6E1-E63D13D37830}">
      <dsp:nvSpPr>
        <dsp:cNvPr id="0" name=""/>
        <dsp:cNvSpPr/>
      </dsp:nvSpPr>
      <dsp:spPr>
        <a:xfrm>
          <a:off x="251632" y="1101726"/>
          <a:ext cx="4698037" cy="649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155" tIns="0" rIns="133155" bIns="0" numCol="1" spcCol="1270" anchor="ctr" anchorCtr="0">
          <a:noAutofit/>
        </a:bodyPr>
        <a:lstStyle/>
        <a:p>
          <a:pPr marL="0" lvl="0" indent="0" algn="l" defTabSz="711200">
            <a:lnSpc>
              <a:spcPct val="90000"/>
            </a:lnSpc>
            <a:spcBef>
              <a:spcPct val="0"/>
            </a:spcBef>
            <a:spcAft>
              <a:spcPct val="35000"/>
            </a:spcAft>
            <a:buNone/>
          </a:pPr>
          <a:r>
            <a:rPr lang="es-AR" sz="1600" kern="1200"/>
            <a:t>Construir una hipótesis </a:t>
          </a:r>
          <a:endParaRPr lang="en-US" sz="1600" kern="1200"/>
        </a:p>
      </dsp:txBody>
      <dsp:txXfrm>
        <a:off x="283335" y="1133429"/>
        <a:ext cx="4634631" cy="586034"/>
      </dsp:txXfrm>
    </dsp:sp>
    <dsp:sp modelId="{988D1DBE-625A-40B8-BB9E-C1A8F5B92B08}">
      <dsp:nvSpPr>
        <dsp:cNvPr id="0" name=""/>
        <dsp:cNvSpPr/>
      </dsp:nvSpPr>
      <dsp:spPr>
        <a:xfrm>
          <a:off x="0" y="2424366"/>
          <a:ext cx="5032643" cy="554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6C47D9D-ED7D-473A-9B51-763F77406767}">
      <dsp:nvSpPr>
        <dsp:cNvPr id="0" name=""/>
        <dsp:cNvSpPr/>
      </dsp:nvSpPr>
      <dsp:spPr>
        <a:xfrm>
          <a:off x="251632" y="2099646"/>
          <a:ext cx="4698037" cy="649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155" tIns="0" rIns="133155" bIns="0" numCol="1" spcCol="1270" anchor="ctr" anchorCtr="0">
          <a:noAutofit/>
        </a:bodyPr>
        <a:lstStyle/>
        <a:p>
          <a:pPr marL="0" lvl="0" indent="0" algn="l" defTabSz="711200">
            <a:lnSpc>
              <a:spcPct val="90000"/>
            </a:lnSpc>
            <a:spcBef>
              <a:spcPct val="0"/>
            </a:spcBef>
            <a:spcAft>
              <a:spcPct val="35000"/>
            </a:spcAft>
            <a:buNone/>
          </a:pPr>
          <a:r>
            <a:rPr lang="es-AR" sz="1600" kern="1200"/>
            <a:t>Elaborar predicciones </a:t>
          </a:r>
          <a:endParaRPr lang="en-US" sz="1600" kern="1200"/>
        </a:p>
      </dsp:txBody>
      <dsp:txXfrm>
        <a:off x="283335" y="2131349"/>
        <a:ext cx="4634631" cy="586034"/>
      </dsp:txXfrm>
    </dsp:sp>
    <dsp:sp modelId="{F5466F49-A69E-4DF7-9515-9E18C2D2209B}">
      <dsp:nvSpPr>
        <dsp:cNvPr id="0" name=""/>
        <dsp:cNvSpPr/>
      </dsp:nvSpPr>
      <dsp:spPr>
        <a:xfrm>
          <a:off x="0" y="3422286"/>
          <a:ext cx="5032643" cy="554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F25B1CC-A6B1-4D98-B502-E6FFE958A665}">
      <dsp:nvSpPr>
        <dsp:cNvPr id="0" name=""/>
        <dsp:cNvSpPr/>
      </dsp:nvSpPr>
      <dsp:spPr>
        <a:xfrm>
          <a:off x="251632" y="3097566"/>
          <a:ext cx="4698037" cy="649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155" tIns="0" rIns="133155" bIns="0" numCol="1" spcCol="1270" anchor="ctr" anchorCtr="0">
          <a:noAutofit/>
        </a:bodyPr>
        <a:lstStyle/>
        <a:p>
          <a:pPr marL="0" lvl="0" indent="0" algn="l" defTabSz="711200">
            <a:lnSpc>
              <a:spcPct val="90000"/>
            </a:lnSpc>
            <a:spcBef>
              <a:spcPct val="0"/>
            </a:spcBef>
            <a:spcAft>
              <a:spcPct val="35000"/>
            </a:spcAft>
            <a:buNone/>
          </a:pPr>
          <a:r>
            <a:rPr lang="es-AR" sz="1600" kern="1200"/>
            <a:t>Probar la hipótesis</a:t>
          </a:r>
          <a:endParaRPr lang="en-US" sz="1600" kern="1200"/>
        </a:p>
      </dsp:txBody>
      <dsp:txXfrm>
        <a:off x="283335" y="3129269"/>
        <a:ext cx="4634631" cy="586034"/>
      </dsp:txXfrm>
    </dsp:sp>
    <dsp:sp modelId="{1DC95E7B-9130-4753-8C6B-A695C51B82FE}">
      <dsp:nvSpPr>
        <dsp:cNvPr id="0" name=""/>
        <dsp:cNvSpPr/>
      </dsp:nvSpPr>
      <dsp:spPr>
        <a:xfrm>
          <a:off x="0" y="4420206"/>
          <a:ext cx="5032643" cy="554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C773969-DEDF-4445-9AB4-1D6801406BC3}">
      <dsp:nvSpPr>
        <dsp:cNvPr id="0" name=""/>
        <dsp:cNvSpPr/>
      </dsp:nvSpPr>
      <dsp:spPr>
        <a:xfrm>
          <a:off x="251632" y="4095486"/>
          <a:ext cx="4698037" cy="649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155" tIns="0" rIns="133155" bIns="0" numCol="1" spcCol="1270" anchor="ctr" anchorCtr="0">
          <a:noAutofit/>
        </a:bodyPr>
        <a:lstStyle/>
        <a:p>
          <a:pPr marL="0" lvl="0" indent="0" algn="l" defTabSz="711200">
            <a:lnSpc>
              <a:spcPct val="90000"/>
            </a:lnSpc>
            <a:spcBef>
              <a:spcPct val="0"/>
            </a:spcBef>
            <a:spcAft>
              <a:spcPct val="35000"/>
            </a:spcAft>
            <a:buNone/>
          </a:pPr>
          <a:r>
            <a:rPr lang="es-AR" sz="1600" kern="1200"/>
            <a:t>Sacar conclusiones e introducirlas en la teoría</a:t>
          </a:r>
          <a:endParaRPr lang="en-US" sz="1600" kern="1200"/>
        </a:p>
      </dsp:txBody>
      <dsp:txXfrm>
        <a:off x="283335" y="4127189"/>
        <a:ext cx="4634631"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92F00-D6B5-4683-80BA-4F3B95C50FDA}" type="datetimeFigureOut">
              <a:rPr lang="es-AR" smtClean="0"/>
              <a:t>29/09/2024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05E7F-CB8D-4A76-8ABB-23C7A9376EDA}" type="slidenum">
              <a:rPr lang="es-AR" smtClean="0"/>
              <a:t>‹Nº›</a:t>
            </a:fld>
            <a:endParaRPr lang="es-AR"/>
          </a:p>
        </p:txBody>
      </p:sp>
    </p:spTree>
    <p:extLst>
      <p:ext uri="{BB962C8B-B14F-4D97-AF65-F5344CB8AC3E}">
        <p14:creationId xmlns:p14="http://schemas.microsoft.com/office/powerpoint/2010/main" val="163268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4D4ABC-25A3-4393-A15C-7793E9110076}" type="slidenum">
              <a:rPr kumimoji="0" lang="es-E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80364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En Clase:</a:t>
            </a:r>
            <a:r>
              <a:rPr lang="es-AR" baseline="0" dirty="0"/>
              <a:t> q</a:t>
            </a:r>
            <a:r>
              <a:rPr lang="es-AR" dirty="0"/>
              <a:t>uien dice que los alumnos tienen un nivel bajo, nivel implica pensar en acumulación. </a:t>
            </a:r>
          </a:p>
          <a:p>
            <a:r>
              <a:rPr lang="es-AR" dirty="0"/>
              <a:t>Entonces regula la canilla de contenidos por clases.</a:t>
            </a:r>
          </a:p>
          <a:p>
            <a:r>
              <a:rPr lang="es-AR" dirty="0"/>
              <a:t>Llegamos hasta la información</a:t>
            </a:r>
          </a:p>
          <a:p>
            <a:pPr defTabSz="931774">
              <a:defRPr/>
            </a:pPr>
            <a:r>
              <a:rPr lang="es-AR" dirty="0"/>
              <a:t>Para balde considerar la forma de evaluación que promedia para las que no promedian va cadena, para balde va el año de la materia en el plan de carrera para la cadena las correlatividades</a:t>
            </a:r>
          </a:p>
          <a:p>
            <a:pPr defTabSz="931774">
              <a:defRPr/>
            </a:pPr>
            <a:r>
              <a:rPr lang="es-AR" dirty="0"/>
              <a:t>Créditos académicos</a:t>
            </a:r>
          </a:p>
          <a:p>
            <a:endParaRPr lang="es-AR" dirty="0"/>
          </a:p>
        </p:txBody>
      </p:sp>
      <p:sp>
        <p:nvSpPr>
          <p:cNvPr id="4" name="Marcador de número de diapositiva 3"/>
          <p:cNvSpPr>
            <a:spLocks noGrp="1"/>
          </p:cNvSpPr>
          <p:nvPr>
            <p:ph type="sldNum" sz="quarter" idx="5"/>
          </p:nvPr>
        </p:nvSpPr>
        <p:spPr/>
        <p:txBody>
          <a:bodyPr/>
          <a:lstStyle/>
          <a:p>
            <a:fld id="{1A205E7F-CB8D-4A76-8ABB-23C7A9376EDA}" type="slidenum">
              <a:rPr lang="es-AR" smtClean="0"/>
              <a:t>12</a:t>
            </a:fld>
            <a:endParaRPr lang="es-AR"/>
          </a:p>
        </p:txBody>
      </p:sp>
    </p:spTree>
    <p:extLst>
      <p:ext uri="{BB962C8B-B14F-4D97-AF65-F5344CB8AC3E}">
        <p14:creationId xmlns:p14="http://schemas.microsoft.com/office/powerpoint/2010/main" val="179980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1A205E7F-CB8D-4A76-8ABB-23C7A9376EDA}" type="slidenum">
              <a:rPr lang="es-AR" smtClean="0"/>
              <a:t>15</a:t>
            </a:fld>
            <a:endParaRPr lang="es-AR"/>
          </a:p>
        </p:txBody>
      </p:sp>
    </p:spTree>
    <p:extLst>
      <p:ext uri="{BB962C8B-B14F-4D97-AF65-F5344CB8AC3E}">
        <p14:creationId xmlns:p14="http://schemas.microsoft.com/office/powerpoint/2010/main" val="362968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1A205E7F-CB8D-4A76-8ABB-23C7A9376EDA}" type="slidenum">
              <a:rPr lang="es-AR" smtClean="0"/>
              <a:t>16</a:t>
            </a:fld>
            <a:endParaRPr lang="es-AR"/>
          </a:p>
        </p:txBody>
      </p:sp>
    </p:spTree>
    <p:extLst>
      <p:ext uri="{BB962C8B-B14F-4D97-AF65-F5344CB8AC3E}">
        <p14:creationId xmlns:p14="http://schemas.microsoft.com/office/powerpoint/2010/main" val="3705866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4D4ABC-25A3-4393-A15C-7793E9110076}" type="slidenum">
              <a:rPr kumimoji="0" lang="es-E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80364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1A205E7F-CB8D-4A76-8ABB-23C7A9376EDA}" type="slidenum">
              <a:rPr lang="es-AR" smtClean="0"/>
              <a:t>19</a:t>
            </a:fld>
            <a:endParaRPr lang="es-AR"/>
          </a:p>
        </p:txBody>
      </p:sp>
    </p:spTree>
    <p:extLst>
      <p:ext uri="{BB962C8B-B14F-4D97-AF65-F5344CB8AC3E}">
        <p14:creationId xmlns:p14="http://schemas.microsoft.com/office/powerpoint/2010/main" val="90021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1A205E7F-CB8D-4A76-8ABB-23C7A9376EDA}" type="slidenum">
              <a:rPr lang="es-AR" smtClean="0"/>
              <a:t>20</a:t>
            </a:fld>
            <a:endParaRPr lang="es-AR"/>
          </a:p>
        </p:txBody>
      </p:sp>
    </p:spTree>
    <p:extLst>
      <p:ext uri="{BB962C8B-B14F-4D97-AF65-F5344CB8AC3E}">
        <p14:creationId xmlns:p14="http://schemas.microsoft.com/office/powerpoint/2010/main" val="3516503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800" dirty="0">
                <a:effectLst/>
                <a:latin typeface="Calibri" panose="020F0502020204030204" pitchFamily="34" charset="0"/>
                <a:ea typeface="Calibri" panose="020F0502020204030204" pitchFamily="34" charset="0"/>
                <a:cs typeface="Times New Roman" panose="02020603050405020304" pitchFamily="18" charset="0"/>
              </a:rPr>
              <a:t>la marca distintiva de un buen uso del «</a:t>
            </a:r>
            <a:r>
              <a:rPr lang="es-AR" sz="1800" dirty="0" err="1">
                <a:effectLst/>
                <a:latin typeface="Calibri" panose="020F0502020204030204" pitchFamily="34" charset="0"/>
                <a:ea typeface="Calibri" panose="020F0502020204030204" pitchFamily="34" charset="0"/>
                <a:cs typeface="Times New Roman" panose="02020603050405020304" pitchFamily="18" charset="0"/>
              </a:rPr>
              <a:t>Ars</a:t>
            </a: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r>
              <a:rPr lang="es-AR" sz="1800" dirty="0" err="1">
                <a:effectLst/>
                <a:latin typeface="Calibri" panose="020F0502020204030204" pitchFamily="34" charset="0"/>
                <a:ea typeface="Calibri" panose="020F0502020204030204" pitchFamily="34" charset="0"/>
                <a:cs typeface="Times New Roman" panose="02020603050405020304" pitchFamily="18" charset="0"/>
              </a:rPr>
              <a:t>Inveniendi</a:t>
            </a:r>
            <a:r>
              <a:rPr lang="es-AR" sz="1800" dirty="0">
                <a:effectLst/>
                <a:latin typeface="Calibri" panose="020F0502020204030204" pitchFamily="34" charset="0"/>
                <a:ea typeface="Calibri" panose="020F0502020204030204" pitchFamily="34" charset="0"/>
                <a:cs typeface="Times New Roman" panose="02020603050405020304" pitchFamily="18" charset="0"/>
              </a:rPr>
              <a:t>», como lógica del descubrimiento científico, radicará, por una parte, en el hallazgo de buenas definiciones a lo largo de la fase de análisis, y por la otra, en el «</a:t>
            </a:r>
            <a:r>
              <a:rPr lang="es-AR" sz="1800" dirty="0" err="1">
                <a:effectLst/>
                <a:latin typeface="Calibri" panose="020F0502020204030204" pitchFamily="34" charset="0"/>
                <a:ea typeface="Calibri" panose="020F0502020204030204" pitchFamily="34" charset="0"/>
                <a:cs typeface="Times New Roman" panose="02020603050405020304" pitchFamily="18" charset="0"/>
              </a:rPr>
              <a:t>Ars</a:t>
            </a: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r>
              <a:rPr lang="es-AR" sz="1800" dirty="0" err="1">
                <a:effectLst/>
                <a:latin typeface="Calibri" panose="020F0502020204030204" pitchFamily="34" charset="0"/>
                <a:ea typeface="Calibri" panose="020F0502020204030204" pitchFamily="34" charset="0"/>
                <a:cs typeface="Times New Roman" panose="02020603050405020304" pitchFamily="18" charset="0"/>
              </a:rPr>
              <a:t>Innovandi</a:t>
            </a:r>
            <a:r>
              <a:rPr lang="es-AR" sz="1800" dirty="0">
                <a:effectLst/>
                <a:latin typeface="Calibri" panose="020F0502020204030204" pitchFamily="34" charset="0"/>
                <a:ea typeface="Calibri" panose="020F0502020204030204" pitchFamily="34" charset="0"/>
                <a:cs typeface="Times New Roman" panose="02020603050405020304" pitchFamily="18" charset="0"/>
              </a:rPr>
              <a:t>» como la producción de invenciones útiles en la fase de síntesis</a:t>
            </a:r>
            <a:endParaRPr lang="es-AR"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3B6C0D-F00B-4601-88BF-9C56CEDAAC83}" type="slidenum">
              <a:rPr kumimoji="0" lang="es-A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910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1A205E7F-CB8D-4A76-8ABB-23C7A9376EDA}" type="slidenum">
              <a:rPr lang="es-AR" smtClean="0"/>
              <a:t>23</a:t>
            </a:fld>
            <a:endParaRPr lang="es-AR"/>
          </a:p>
        </p:txBody>
      </p:sp>
    </p:spTree>
    <p:extLst>
      <p:ext uri="{BB962C8B-B14F-4D97-AF65-F5344CB8AC3E}">
        <p14:creationId xmlns:p14="http://schemas.microsoft.com/office/powerpoint/2010/main" val="3557544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1A205E7F-CB8D-4A76-8ABB-23C7A9376EDA}" type="slidenum">
              <a:rPr lang="es-AR" smtClean="0"/>
              <a:t>24</a:t>
            </a:fld>
            <a:endParaRPr lang="es-AR"/>
          </a:p>
        </p:txBody>
      </p:sp>
    </p:spTree>
    <p:extLst>
      <p:ext uri="{BB962C8B-B14F-4D97-AF65-F5344CB8AC3E}">
        <p14:creationId xmlns:p14="http://schemas.microsoft.com/office/powerpoint/2010/main" val="2933293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205E7F-CB8D-4A76-8ABB-23C7A9376EDA}" type="slidenum">
              <a:rPr kumimoji="0" lang="es-A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57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50000"/>
              </a:lnSpc>
              <a:spcBef>
                <a:spcPts val="600"/>
              </a:spcBef>
              <a:spcAft>
                <a:spcPts val="600"/>
              </a:spcAft>
            </a:pP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 reflexionamos acerca de nuestros «</a:t>
            </a:r>
            <a:r>
              <a:rPr lang="es-A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conocimientos</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veremos que éstos se originan, y por consiguiente se referencian, en dos facultades fundamentales y esencialmente diferentes, que son: la </a:t>
            </a:r>
            <a:r>
              <a:rPr lang="es-AR" b="1" dirty="0">
                <a:solidFill>
                  <a:srgbClr val="CB0F64"/>
                </a:solidFill>
                <a:latin typeface="Times New Roman" panose="02020603050405020304" pitchFamily="18" charset="0"/>
                <a:ea typeface="Calibri" panose="020F0502020204030204" pitchFamily="34" charset="0"/>
                <a:cs typeface="Times New Roman" panose="02020603050405020304" pitchFamily="18" charset="0"/>
              </a:rPr>
              <a:t>sensibilidad</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 el </a:t>
            </a:r>
            <a:r>
              <a:rPr lang="es-A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entendimiento</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s-AR"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Mientras que la </a:t>
            </a:r>
            <a:r>
              <a:rPr lang="es-AR" b="1" dirty="0">
                <a:solidFill>
                  <a:srgbClr val="CB0F64"/>
                </a:solidFill>
                <a:latin typeface="Times New Roman" panose="02020603050405020304" pitchFamily="18" charset="0"/>
                <a:ea typeface="Calibri" panose="020F0502020204030204" pitchFamily="34" charset="0"/>
                <a:cs typeface="Times New Roman" panose="02020603050405020304" pitchFamily="18" charset="0"/>
              </a:rPr>
              <a:t>sensibilidad</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 </a:t>
            </a:r>
            <a:r>
              <a:rPr lang="es-AR" b="1" dirty="0">
                <a:solidFill>
                  <a:srgbClr val="CB0F64"/>
                </a:solidFill>
                <a:latin typeface="Times New Roman" panose="02020603050405020304" pitchFamily="18" charset="0"/>
                <a:ea typeface="Calibri" panose="020F0502020204030204" pitchFamily="34" charset="0"/>
                <a:cs typeface="Times New Roman" panose="02020603050405020304" pitchFamily="18" charset="0"/>
              </a:rPr>
              <a:t>intuiciones</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el </a:t>
            </a:r>
            <a:r>
              <a:rPr lang="es-A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entendimiento </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 </a:t>
            </a:r>
            <a:r>
              <a:rPr lang="es-A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nociones</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Entonces, desde esta perspectiva, diremos que todos nuestros «</a:t>
            </a:r>
            <a:r>
              <a:rPr lang="es-A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conocimientos</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 de hecho, o </a:t>
            </a:r>
            <a:r>
              <a:rPr lang="es-A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intuiciones,</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 </a:t>
            </a:r>
            <a:r>
              <a:rPr lang="es-A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nociones</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s-AR"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Además, las </a:t>
            </a:r>
            <a:r>
              <a:rPr lang="es-A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nociones </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elementales pueden ser </a:t>
            </a:r>
            <a:r>
              <a:rPr lang="es-A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nociones </a:t>
            </a:r>
            <a:r>
              <a:rPr lang="es-A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experimentales</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que denominaremos </a:t>
            </a:r>
            <a:r>
              <a:rPr lang="es-A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sintéticas</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 bien ser </a:t>
            </a:r>
            <a:r>
              <a:rPr lang="es-A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nociones </a:t>
            </a:r>
            <a:r>
              <a:rPr lang="es-AR"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racionales </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que denominaremos</a:t>
            </a:r>
            <a:r>
              <a:rPr lang="es-A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s-AR"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analíticas</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ahora, como concepto del «</a:t>
            </a:r>
            <a:r>
              <a:rPr lang="es-A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entendimiento</a:t>
            </a:r>
            <a:r>
              <a:rPr lang="es-AR" dirty="0">
                <a:solidFill>
                  <a:srgbClr val="7F7F7F"/>
                </a:solidFill>
                <a:latin typeface="Times New Roman" panose="02020603050405020304" pitchFamily="18" charset="0"/>
                <a:ea typeface="Calibri" panose="020F0502020204030204" pitchFamily="34" charset="0"/>
                <a:cs typeface="Times New Roman" panose="02020603050405020304" pitchFamily="18" charset="0"/>
              </a:rPr>
              <a:t>» </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podemos decir que:</a:t>
            </a:r>
            <a:endParaRPr lang="es-AR" dirty="0">
              <a:latin typeface="Times New Roman" panose="02020603050405020304" pitchFamily="18" charset="0"/>
              <a:ea typeface="Calibri" panose="020F0502020204030204" pitchFamily="34" charset="0"/>
              <a:cs typeface="Times New Roman" panose="02020603050405020304" pitchFamily="18" charset="0"/>
            </a:endParaRPr>
          </a:p>
          <a:p>
            <a:pPr marL="448299">
              <a:lnSpc>
                <a:spcPct val="150000"/>
              </a:lnSpc>
              <a:spcBef>
                <a:spcPts val="600"/>
              </a:spcBef>
              <a:spcAft>
                <a:spcPts val="600"/>
              </a:spcAft>
            </a:pP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a:t>
            </a:r>
            <a:r>
              <a:rPr lang="es-A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síntesis</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esclarece los </a:t>
            </a:r>
            <a:r>
              <a:rPr lang="es-A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objetos</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 el </a:t>
            </a:r>
            <a:r>
              <a:rPr lang="es-AR"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análisis</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las </a:t>
            </a:r>
            <a:r>
              <a:rPr lang="es-A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Ideas</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Además, en el </a:t>
            </a:r>
            <a:r>
              <a:rPr lang="es-AR"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análisis</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el todo es dado antes que las partes; mientras que, en la </a:t>
            </a:r>
            <a:r>
              <a:rPr lang="es-A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síntesis</a:t>
            </a:r>
            <a:r>
              <a:rPr lang="es-A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sucede exactamente lo contrario, las partes anteceden al todo.</a:t>
            </a:r>
            <a:endParaRPr lang="es-AR"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1A205E7F-CB8D-4A76-8ABB-23C7A9376EDA}" type="slidenum">
              <a:rPr lang="es-AR" smtClean="0"/>
              <a:t>2</a:t>
            </a:fld>
            <a:endParaRPr lang="es-AR"/>
          </a:p>
        </p:txBody>
      </p:sp>
    </p:spTree>
    <p:extLst>
      <p:ext uri="{BB962C8B-B14F-4D97-AF65-F5344CB8AC3E}">
        <p14:creationId xmlns:p14="http://schemas.microsoft.com/office/powerpoint/2010/main" val="3929627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363FA69E-A9A8-4684-A606-925EFA5F397E}" type="slidenum">
              <a:rPr lang="es-AR" smtClean="0"/>
              <a:pPr/>
              <a:t>27</a:t>
            </a:fld>
            <a:endParaRPr lang="es-AR"/>
          </a:p>
        </p:txBody>
      </p:sp>
    </p:spTree>
    <p:extLst>
      <p:ext uri="{BB962C8B-B14F-4D97-AF65-F5344CB8AC3E}">
        <p14:creationId xmlns:p14="http://schemas.microsoft.com/office/powerpoint/2010/main" val="164863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200" b="0" dirty="0">
                <a:solidFill>
                  <a:srgbClr val="3B3B3B"/>
                </a:solidFill>
                <a:latin typeface="Times New Roman" panose="02020603050405020304" pitchFamily="18" charset="0"/>
                <a:cs typeface="Times New Roman" panose="02020603050405020304" pitchFamily="18" charset="0"/>
              </a:rPr>
              <a:t>Si pensamos ahora en el proceso de </a:t>
            </a:r>
            <a:r>
              <a:rPr lang="es-AR" sz="1400" dirty="0">
                <a:solidFill>
                  <a:srgbClr val="3B3B3B"/>
                </a:solidFill>
                <a:latin typeface="Times New Roman" panose="02020603050405020304" pitchFamily="18" charset="0"/>
                <a:cs typeface="Times New Roman" panose="02020603050405020304" pitchFamily="18" charset="0"/>
              </a:rPr>
              <a:t>elaboración</a:t>
            </a:r>
            <a:r>
              <a:rPr lang="es-AR" sz="1200" b="0" dirty="0">
                <a:solidFill>
                  <a:srgbClr val="3B3B3B"/>
                </a:solidFill>
                <a:latin typeface="Times New Roman" panose="02020603050405020304" pitchFamily="18" charset="0"/>
                <a:cs typeface="Times New Roman" panose="02020603050405020304" pitchFamily="18" charset="0"/>
              </a:rPr>
              <a:t> de nuestros </a:t>
            </a:r>
            <a:r>
              <a:rPr lang="es-AR" sz="1200" b="0" dirty="0">
                <a:solidFill>
                  <a:srgbClr val="0070C0"/>
                </a:solidFill>
                <a:latin typeface="Times New Roman" panose="02020603050405020304" pitchFamily="18" charset="0"/>
                <a:cs typeface="Times New Roman" panose="02020603050405020304" pitchFamily="18" charset="0"/>
              </a:rPr>
              <a:t>conocimientos</a:t>
            </a:r>
            <a:r>
              <a:rPr lang="es-AR" sz="1200" b="0" dirty="0">
                <a:solidFill>
                  <a:srgbClr val="3B3B3B"/>
                </a:solidFill>
                <a:latin typeface="Times New Roman" panose="02020603050405020304" pitchFamily="18" charset="0"/>
                <a:cs typeface="Times New Roman" panose="02020603050405020304" pitchFamily="18" charset="0"/>
              </a:rPr>
              <a:t>, bien podríamos establecer la siguiente secuencia:</a:t>
            </a:r>
            <a:br>
              <a:rPr lang="es-AR" b="0" i="0" dirty="0">
                <a:solidFill>
                  <a:srgbClr val="3B3B3B"/>
                </a:solidFill>
                <a:effectLst/>
                <a:latin typeface="Arial" panose="020B0604020202020204" pitchFamily="34" charset="0"/>
              </a:rPr>
            </a:br>
            <a:endParaRPr lang="es-AR" dirty="0"/>
          </a:p>
          <a:p>
            <a:pPr marL="342891" indent="-342891">
              <a:lnSpc>
                <a:spcPct val="110000"/>
              </a:lnSpc>
              <a:spcBef>
                <a:spcPts val="0"/>
              </a:spcBef>
              <a:buFont typeface="+mj-lt"/>
              <a:buAutoNum type="arabicPeriod"/>
              <a:tabLst>
                <a:tab pos="457189" algn="l"/>
              </a:tabLst>
            </a:pPr>
            <a:r>
              <a:rPr lang="es-AR" sz="1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percibir</a:t>
            </a:r>
            <a:r>
              <a:rPr lang="es-A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alguna </a:t>
            </a:r>
            <a:r>
              <a:rPr lang="es-AR"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cosa</a:t>
            </a:r>
            <a:r>
              <a:rPr lang="es-A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 </a:t>
            </a:r>
            <a:r>
              <a:rPr lang="es-AR"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representarla</a:t>
            </a:r>
            <a:r>
              <a:rPr lang="es-A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s-AR"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891" indent="-342891">
              <a:lnSpc>
                <a:spcPct val="110000"/>
              </a:lnSpc>
              <a:spcBef>
                <a:spcPts val="0"/>
              </a:spcBef>
              <a:buFont typeface="+mj-lt"/>
              <a:buAutoNum type="arabicPeriod"/>
              <a:tabLst>
                <a:tab pos="457189" algn="l"/>
              </a:tabLst>
            </a:pPr>
            <a:r>
              <a:rPr lang="es-AR" sz="1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conocer</a:t>
            </a:r>
            <a:r>
              <a:rPr lang="es-A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una </a:t>
            </a:r>
            <a:r>
              <a:rPr lang="es-AR"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cosa</a:t>
            </a:r>
            <a:r>
              <a:rPr lang="es-A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por </a:t>
            </a:r>
            <a:r>
              <a:rPr lang="es-AR"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comparación</a:t>
            </a:r>
            <a:r>
              <a:rPr lang="es-A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otra,</a:t>
            </a:r>
            <a:endParaRPr lang="es-AR"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891" indent="-342891">
              <a:lnSpc>
                <a:spcPct val="110000"/>
              </a:lnSpc>
              <a:spcBef>
                <a:spcPts val="0"/>
              </a:spcBef>
              <a:buFont typeface="+mj-lt"/>
              <a:buAutoNum type="arabicPeriod"/>
              <a:tabLst>
                <a:tab pos="457189" algn="l"/>
              </a:tabLst>
            </a:pPr>
            <a:r>
              <a:rPr lang="es-AR" sz="1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conocer</a:t>
            </a:r>
            <a:r>
              <a:rPr lang="es-A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por el </a:t>
            </a:r>
            <a:r>
              <a:rPr lang="es-AR" sz="1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entendimiento</a:t>
            </a:r>
            <a:r>
              <a:rPr lang="es-A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en virtud de </a:t>
            </a:r>
            <a:r>
              <a:rPr lang="es-AR" sz="1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nociones,</a:t>
            </a:r>
            <a:r>
              <a:rPr lang="es-A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a:t>
            </a:r>
            <a:endParaRPr lang="es-AR"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891" indent="-342891">
              <a:lnSpc>
                <a:spcPct val="110000"/>
              </a:lnSpc>
              <a:spcBef>
                <a:spcPts val="0"/>
              </a:spcBef>
              <a:buFont typeface="+mj-lt"/>
              <a:buAutoNum type="arabicPeriod"/>
              <a:tabLst>
                <a:tab pos="457189" algn="l"/>
              </a:tabLst>
            </a:pPr>
            <a:r>
              <a:rPr lang="es-AR" sz="1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distinguir</a:t>
            </a:r>
            <a:r>
              <a:rPr lang="es-A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al penetrar una </a:t>
            </a:r>
            <a:r>
              <a:rPr lang="es-AR"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cosa</a:t>
            </a:r>
            <a:r>
              <a:rPr lang="es-AR" sz="1200" dirty="0">
                <a:solidFill>
                  <a:srgbClr val="000000"/>
                </a:solidFill>
                <a:latin typeface="Times New Roman" panose="02020603050405020304" pitchFamily="18" charset="0"/>
                <a:cs typeface="Times New Roman" panose="02020603050405020304" pitchFamily="18" charset="0"/>
              </a:rPr>
              <a:t>,</a:t>
            </a:r>
            <a:r>
              <a:rPr lang="es-A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por medio de la </a:t>
            </a:r>
            <a:r>
              <a:rPr lang="es-AR" sz="12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razón</a:t>
            </a:r>
            <a:r>
              <a:rPr lang="es-A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s-AR" sz="1200" dirty="0">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b="0" dirty="0">
                <a:solidFill>
                  <a:srgbClr val="3B3B3B"/>
                </a:solidFill>
                <a:latin typeface="Times New Roman" panose="02020603050405020304" pitchFamily="18" charset="0"/>
                <a:cs typeface="Times New Roman" panose="02020603050405020304" pitchFamily="18" charset="0"/>
              </a:rPr>
              <a:t>A partir de aquí, podremos </a:t>
            </a:r>
            <a:r>
              <a:rPr lang="es-AR" sz="1400" dirty="0">
                <a:solidFill>
                  <a:srgbClr val="3B3B3B"/>
                </a:solidFill>
                <a:latin typeface="Times New Roman" panose="02020603050405020304" pitchFamily="18" charset="0"/>
                <a:cs typeface="Times New Roman" panose="02020603050405020304" pitchFamily="18" charset="0"/>
              </a:rPr>
              <a:t>valorar</a:t>
            </a:r>
            <a:r>
              <a:rPr lang="es-AR" sz="1200" b="0" dirty="0">
                <a:solidFill>
                  <a:srgbClr val="3B3B3B"/>
                </a:solidFill>
                <a:latin typeface="Times New Roman" panose="02020603050405020304" pitchFamily="18" charset="0"/>
                <a:cs typeface="Times New Roman" panose="02020603050405020304" pitchFamily="18" charset="0"/>
              </a:rPr>
              <a:t> a nuestros </a:t>
            </a:r>
            <a:r>
              <a:rPr lang="es-AR" sz="1200" b="0" dirty="0">
                <a:solidFill>
                  <a:srgbClr val="0070C0"/>
                </a:solidFill>
                <a:latin typeface="Times New Roman" panose="02020603050405020304" pitchFamily="18" charset="0"/>
                <a:cs typeface="Times New Roman" panose="02020603050405020304" pitchFamily="18" charset="0"/>
              </a:rPr>
              <a:t>conocimientos</a:t>
            </a:r>
            <a:r>
              <a:rPr lang="es-AR" sz="1200" b="0" dirty="0">
                <a:solidFill>
                  <a:srgbClr val="3B3B3B"/>
                </a:solidFill>
                <a:latin typeface="Times New Roman" panose="02020603050405020304" pitchFamily="18" charset="0"/>
                <a:cs typeface="Times New Roman" panose="02020603050405020304" pitchFamily="18" charset="0"/>
              </a:rPr>
              <a:t> en </a:t>
            </a:r>
            <a:r>
              <a:rPr lang="es-AR" sz="1200" dirty="0">
                <a:solidFill>
                  <a:srgbClr val="3B3B3B"/>
                </a:solidFill>
                <a:latin typeface="Times New Roman" panose="02020603050405020304" pitchFamily="18" charset="0"/>
                <a:cs typeface="Times New Roman" panose="02020603050405020304" pitchFamily="18" charset="0"/>
              </a:rPr>
              <a:t>grados</a:t>
            </a:r>
            <a:r>
              <a:rPr lang="es-AR" sz="1200" b="0" dirty="0">
                <a:solidFill>
                  <a:srgbClr val="3B3B3B"/>
                </a:solidFill>
                <a:latin typeface="Times New Roman" panose="02020603050405020304" pitchFamily="18" charset="0"/>
                <a:cs typeface="Times New Roman" panose="02020603050405020304" pitchFamily="18" charset="0"/>
              </a:rPr>
              <a:t> que nos permiten considerar que,</a:t>
            </a:r>
            <a:br>
              <a:rPr lang="es-AR" sz="1200" b="0" dirty="0">
                <a:solidFill>
                  <a:srgbClr val="3B3B3B"/>
                </a:solidFill>
                <a:latin typeface="Times New Roman" panose="02020603050405020304" pitchFamily="18" charset="0"/>
                <a:cs typeface="Times New Roman" panose="02020603050405020304" pitchFamily="18" charset="0"/>
              </a:rPr>
            </a:br>
            <a:r>
              <a:rPr lang="es-AR" sz="1200" b="0" dirty="0">
                <a:solidFill>
                  <a:srgbClr val="3B3B3B"/>
                </a:solidFill>
                <a:latin typeface="Times New Roman" panose="02020603050405020304" pitchFamily="18" charset="0"/>
                <a:cs typeface="Times New Roman" panose="02020603050405020304" pitchFamily="18" charset="0"/>
              </a:rPr>
              <a:t>todo </a:t>
            </a:r>
            <a:r>
              <a:rPr lang="es-AR" sz="1200" b="0" dirty="0">
                <a:solidFill>
                  <a:srgbClr val="0070C0"/>
                </a:solidFill>
                <a:latin typeface="Times New Roman" panose="02020603050405020304" pitchFamily="18" charset="0"/>
                <a:cs typeface="Times New Roman" panose="02020603050405020304" pitchFamily="18" charset="0"/>
              </a:rPr>
              <a:t>conocimiento</a:t>
            </a:r>
            <a:r>
              <a:rPr lang="es-AR" sz="1200" b="0" dirty="0">
                <a:solidFill>
                  <a:srgbClr val="3B3B3B"/>
                </a:solidFill>
                <a:latin typeface="Times New Roman" panose="02020603050405020304" pitchFamily="18" charset="0"/>
                <a:cs typeface="Times New Roman" panose="02020603050405020304" pitchFamily="18" charset="0"/>
              </a:rPr>
              <a:t> será perfecto, en cuanto a la:</a:t>
            </a:r>
          </a:p>
          <a:p>
            <a:pPr lvl="1"/>
            <a:r>
              <a:rPr lang="es-AR" sz="1200" i="1" dirty="0">
                <a:solidFill>
                  <a:srgbClr val="3B3B3B"/>
                </a:solidFill>
                <a:latin typeface="Times New Roman" panose="02020603050405020304" pitchFamily="18" charset="0"/>
                <a:cs typeface="Times New Roman" panose="02020603050405020304" pitchFamily="18" charset="0"/>
              </a:rPr>
              <a:t>cantidad</a:t>
            </a:r>
            <a:r>
              <a:rPr lang="es-AR" sz="1200" dirty="0">
                <a:solidFill>
                  <a:srgbClr val="3B3B3B"/>
                </a:solidFill>
                <a:latin typeface="Times New Roman" panose="02020603050405020304" pitchFamily="18" charset="0"/>
                <a:cs typeface="Times New Roman" panose="02020603050405020304" pitchFamily="18" charset="0"/>
              </a:rPr>
              <a:t>, si es </a:t>
            </a:r>
            <a:r>
              <a:rPr lang="es-AR" sz="1200" b="1" dirty="0">
                <a:solidFill>
                  <a:srgbClr val="3B3B3B"/>
                </a:solidFill>
                <a:latin typeface="Times New Roman" panose="02020603050405020304" pitchFamily="18" charset="0"/>
                <a:cs typeface="Times New Roman" panose="02020603050405020304" pitchFamily="18" charset="0"/>
              </a:rPr>
              <a:t>universal</a:t>
            </a:r>
            <a:r>
              <a:rPr lang="es-AR" sz="1200" dirty="0">
                <a:solidFill>
                  <a:srgbClr val="3B3B3B"/>
                </a:solidFill>
                <a:latin typeface="Times New Roman" panose="02020603050405020304" pitchFamily="18" charset="0"/>
                <a:cs typeface="Times New Roman" panose="02020603050405020304" pitchFamily="18" charset="0"/>
              </a:rPr>
              <a:t>;</a:t>
            </a:r>
          </a:p>
          <a:p>
            <a:pPr lvl="1"/>
            <a:r>
              <a:rPr lang="es-AR" sz="1200" i="1" dirty="0">
                <a:solidFill>
                  <a:srgbClr val="3B3B3B"/>
                </a:solidFill>
                <a:latin typeface="Times New Roman" panose="02020603050405020304" pitchFamily="18" charset="0"/>
                <a:cs typeface="Times New Roman" panose="02020603050405020304" pitchFamily="18" charset="0"/>
              </a:rPr>
              <a:t>cualidad</a:t>
            </a:r>
            <a:r>
              <a:rPr lang="es-AR" sz="1200" dirty="0">
                <a:solidFill>
                  <a:srgbClr val="3B3B3B"/>
                </a:solidFill>
                <a:latin typeface="Times New Roman" panose="02020603050405020304" pitchFamily="18" charset="0"/>
                <a:cs typeface="Times New Roman" panose="02020603050405020304" pitchFamily="18" charset="0"/>
              </a:rPr>
              <a:t>, si es </a:t>
            </a:r>
            <a:r>
              <a:rPr lang="es-AR" sz="1200" b="1" dirty="0">
                <a:solidFill>
                  <a:srgbClr val="3B3B3B"/>
                </a:solidFill>
                <a:latin typeface="Times New Roman" panose="02020603050405020304" pitchFamily="18" charset="0"/>
                <a:cs typeface="Times New Roman" panose="02020603050405020304" pitchFamily="18" charset="0"/>
              </a:rPr>
              <a:t>lúcido</a:t>
            </a:r>
            <a:r>
              <a:rPr lang="es-AR" sz="1200" dirty="0">
                <a:solidFill>
                  <a:srgbClr val="3B3B3B"/>
                </a:solidFill>
                <a:latin typeface="Times New Roman" panose="02020603050405020304" pitchFamily="18" charset="0"/>
                <a:cs typeface="Times New Roman" panose="02020603050405020304" pitchFamily="18" charset="0"/>
              </a:rPr>
              <a:t>;</a:t>
            </a:r>
          </a:p>
          <a:p>
            <a:pPr lvl="1"/>
            <a:r>
              <a:rPr lang="es-AR" sz="1200" i="1" dirty="0">
                <a:solidFill>
                  <a:srgbClr val="3B3B3B"/>
                </a:solidFill>
                <a:latin typeface="Times New Roman" panose="02020603050405020304" pitchFamily="18" charset="0"/>
                <a:cs typeface="Times New Roman" panose="02020603050405020304" pitchFamily="18" charset="0"/>
              </a:rPr>
              <a:t>relación</a:t>
            </a:r>
            <a:r>
              <a:rPr lang="es-AR" sz="1200" dirty="0">
                <a:solidFill>
                  <a:srgbClr val="3B3B3B"/>
                </a:solidFill>
                <a:latin typeface="Times New Roman" panose="02020603050405020304" pitchFamily="18" charset="0"/>
                <a:cs typeface="Times New Roman" panose="02020603050405020304" pitchFamily="18" charset="0"/>
              </a:rPr>
              <a:t>, si es </a:t>
            </a:r>
            <a:r>
              <a:rPr lang="es-AR" sz="1200" b="1" dirty="0">
                <a:solidFill>
                  <a:srgbClr val="3B3B3B"/>
                </a:solidFill>
                <a:latin typeface="Times New Roman" panose="02020603050405020304" pitchFamily="18" charset="0"/>
                <a:cs typeface="Times New Roman" panose="02020603050405020304" pitchFamily="18" charset="0"/>
              </a:rPr>
              <a:t>verdadero</a:t>
            </a:r>
            <a:r>
              <a:rPr lang="es-AR" sz="1200" dirty="0">
                <a:solidFill>
                  <a:srgbClr val="3B3B3B"/>
                </a:solidFill>
                <a:latin typeface="Times New Roman" panose="02020603050405020304" pitchFamily="18" charset="0"/>
                <a:cs typeface="Times New Roman" panose="02020603050405020304" pitchFamily="18" charset="0"/>
              </a:rPr>
              <a:t>;</a:t>
            </a:r>
          </a:p>
          <a:p>
            <a:pPr lvl="1"/>
            <a:r>
              <a:rPr lang="es-AR" sz="1200" i="1" dirty="0">
                <a:solidFill>
                  <a:srgbClr val="3B3B3B"/>
                </a:solidFill>
                <a:latin typeface="Times New Roman" panose="02020603050405020304" pitchFamily="18" charset="0"/>
                <a:cs typeface="Times New Roman" panose="02020603050405020304" pitchFamily="18" charset="0"/>
              </a:rPr>
              <a:t>modalidad</a:t>
            </a:r>
            <a:r>
              <a:rPr lang="es-AR" sz="1200" dirty="0">
                <a:solidFill>
                  <a:srgbClr val="3B3B3B"/>
                </a:solidFill>
                <a:latin typeface="Times New Roman" panose="02020603050405020304" pitchFamily="18" charset="0"/>
                <a:cs typeface="Times New Roman" panose="02020603050405020304" pitchFamily="18" charset="0"/>
              </a:rPr>
              <a:t>, si es </a:t>
            </a:r>
            <a:r>
              <a:rPr lang="es-AR" sz="1200" b="1" dirty="0">
                <a:solidFill>
                  <a:srgbClr val="3B3B3B"/>
                </a:solidFill>
                <a:latin typeface="Times New Roman" panose="02020603050405020304" pitchFamily="18" charset="0"/>
                <a:cs typeface="Times New Roman" panose="02020603050405020304" pitchFamily="18" charset="0"/>
              </a:rPr>
              <a:t>cierto</a:t>
            </a:r>
            <a:endParaRPr lang="es-AR" sz="1200" dirty="0">
              <a:solidFill>
                <a:srgbClr val="3B3B3B"/>
              </a:solidFill>
              <a:latin typeface="Times New Roman" panose="02020603050405020304" pitchFamily="18" charset="0"/>
              <a:cs typeface="Times New Roman" panose="02020603050405020304" pitchFamily="18" charset="0"/>
            </a:endParaRPr>
          </a:p>
          <a:p>
            <a:endParaRPr lang="es-AR" dirty="0"/>
          </a:p>
        </p:txBody>
      </p:sp>
      <p:sp>
        <p:nvSpPr>
          <p:cNvPr id="4" name="Marcador de número de diapositiva 3"/>
          <p:cNvSpPr>
            <a:spLocks noGrp="1"/>
          </p:cNvSpPr>
          <p:nvPr>
            <p:ph type="sldNum" sz="quarter" idx="5"/>
          </p:nvPr>
        </p:nvSpPr>
        <p:spPr/>
        <p:txBody>
          <a:bodyPr/>
          <a:lstStyle/>
          <a:p>
            <a:fld id="{1A205E7F-CB8D-4A76-8ABB-23C7A9376EDA}" type="slidenum">
              <a:rPr lang="es-AR" smtClean="0"/>
              <a:t>3</a:t>
            </a:fld>
            <a:endParaRPr lang="es-AR"/>
          </a:p>
        </p:txBody>
      </p:sp>
    </p:spTree>
    <p:extLst>
      <p:ext uri="{BB962C8B-B14F-4D97-AF65-F5344CB8AC3E}">
        <p14:creationId xmlns:p14="http://schemas.microsoft.com/office/powerpoint/2010/main" val="90021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endParaRPr lang="es-AR" dirty="0"/>
              </a:p>
            </p:txBody>
          </p:sp>
        </mc:Choice>
        <mc:Fallback xmlns="">
          <p:sp>
            <p:nvSpPr>
              <p:cNvPr id="3" name="Marcador de notas 2"/>
              <p:cNvSpPr>
                <a:spLocks noGrp="1"/>
              </p:cNvSpPr>
              <p:nvPr>
                <p:ph type="body" idx="1"/>
              </p:nvPr>
            </p:nvSpPr>
            <p:spPr/>
            <p:txBody>
              <a:bodyPr/>
              <a:lstStyle/>
              <a:p>
                <a:r>
                  <a:rPr lang="es-AR" dirty="0"/>
                  <a:t>Ahora bien</a:t>
                </a:r>
              </a:p>
              <a:p>
                <a:pPr>
                  <a:lnSpc>
                    <a:spcPct val="90000"/>
                  </a:lnSpc>
                  <a:spcBef>
                    <a:spcPts val="600"/>
                  </a:spcBef>
                  <a:spcAft>
                    <a:spcPts val="600"/>
                  </a:spcAft>
                </a:pPr>
                <a:r>
                  <a:rPr lang="es-AR" dirty="0">
                    <a:latin typeface="Arial" panose="020B0604020202020204" pitchFamily="34" charset="0"/>
                    <a:cs typeface="Arial" panose="020B0604020202020204" pitchFamily="34" charset="0"/>
                  </a:rPr>
                  <a:t>Una «</a:t>
                </a:r>
                <a:r>
                  <a:rPr lang="es-AR" dirty="0">
                    <a:solidFill>
                      <a:schemeClr val="accent2"/>
                    </a:solidFill>
                    <a:latin typeface="Arial" panose="020B0604020202020204" pitchFamily="34" charset="0"/>
                    <a:cs typeface="Arial" panose="020B0604020202020204" pitchFamily="34" charset="0"/>
                  </a:rPr>
                  <a:t>idea</a:t>
                </a:r>
                <a:r>
                  <a:rPr lang="es-AR" dirty="0">
                    <a:latin typeface="Arial" panose="020B0604020202020204" pitchFamily="34" charset="0"/>
                    <a:cs typeface="Arial" panose="020B0604020202020204" pitchFamily="34" charset="0"/>
                  </a:rPr>
                  <a:t>» es una «</a:t>
                </a:r>
                <a:r>
                  <a:rPr lang="es-AR" dirty="0">
                    <a:solidFill>
                      <a:schemeClr val="accent2"/>
                    </a:solidFill>
                    <a:latin typeface="Arial" panose="020B0604020202020204" pitchFamily="34" charset="0"/>
                    <a:cs typeface="Arial" panose="020B0604020202020204" pitchFamily="34" charset="0"/>
                  </a:rPr>
                  <a:t>noción racional</a:t>
                </a:r>
                <a:r>
                  <a:rPr lang="es-AR" dirty="0">
                    <a:latin typeface="Arial" panose="020B0604020202020204" pitchFamily="34" charset="0"/>
                    <a:cs typeface="Arial" panose="020B0604020202020204" pitchFamily="34" charset="0"/>
                  </a:rPr>
                  <a:t>» que nunca nos podrá conducir de forma directa a </a:t>
                </a:r>
                <a:r>
                  <a:rPr lang="es-AR" dirty="0">
                    <a:solidFill>
                      <a:srgbClr val="E2AC00"/>
                    </a:solidFill>
                    <a:latin typeface="Arial" panose="020B0604020202020204" pitchFamily="34" charset="0"/>
                    <a:cs typeface="Arial" panose="020B0604020202020204" pitchFamily="34" charset="0"/>
                  </a:rPr>
                  <a:t>objetos</a:t>
                </a:r>
                <a:r>
                  <a:rPr lang="es-AR" dirty="0">
                    <a:latin typeface="Arial" panose="020B0604020202020204" pitchFamily="34" charset="0"/>
                    <a:cs typeface="Arial" panose="020B0604020202020204" pitchFamily="34" charset="0"/>
                  </a:rPr>
                  <a:t> reales; </a:t>
                </a:r>
              </a:p>
              <a:p>
                <a:pPr>
                  <a:lnSpc>
                    <a:spcPct val="90000"/>
                  </a:lnSpc>
                  <a:spcBef>
                    <a:spcPts val="600"/>
                  </a:spcBef>
                  <a:spcAft>
                    <a:spcPts val="600"/>
                  </a:spcAft>
                </a:pPr>
                <a:r>
                  <a:rPr lang="es-AR" dirty="0">
                    <a:latin typeface="Arial" panose="020B0604020202020204" pitchFamily="34" charset="0"/>
                    <a:cs typeface="Arial" panose="020B0604020202020204" pitchFamily="34" charset="0"/>
                  </a:rPr>
                  <a:t>sí </a:t>
                </a:r>
                <a:r>
                  <a:rPr lang="es-AR" b="1" dirty="0">
                    <a:latin typeface="Arial" panose="020B0604020202020204" pitchFamily="34" charset="0"/>
                    <a:cs typeface="Arial" panose="020B0604020202020204" pitchFamily="34" charset="0"/>
                  </a:rPr>
                  <a:t>las </a:t>
                </a:r>
                <a:r>
                  <a:rPr lang="es-AR" dirty="0">
                    <a:latin typeface="Arial" panose="020B0604020202020204" pitchFamily="34" charset="0"/>
                    <a:cs typeface="Arial" panose="020B0604020202020204" pitchFamily="34" charset="0"/>
                  </a:rPr>
                  <a:t>«</a:t>
                </a:r>
                <a:r>
                  <a:rPr lang="es-AR" b="1" dirty="0">
                    <a:solidFill>
                      <a:schemeClr val="accent2"/>
                    </a:solidFill>
                    <a:latin typeface="Arial" panose="020B0604020202020204" pitchFamily="34" charset="0"/>
                    <a:cs typeface="Arial" panose="020B0604020202020204" pitchFamily="34" charset="0"/>
                  </a:rPr>
                  <a:t>ideas</a:t>
                </a:r>
                <a:r>
                  <a:rPr lang="es-AR" dirty="0">
                    <a:latin typeface="Arial" panose="020B0604020202020204" pitchFamily="34" charset="0"/>
                    <a:cs typeface="Arial" panose="020B0604020202020204" pitchFamily="34" charset="0"/>
                  </a:rPr>
                  <a:t>»</a:t>
                </a:r>
                <a:r>
                  <a:rPr lang="es-AR" b="1" dirty="0">
                    <a:latin typeface="Arial" panose="020B0604020202020204" pitchFamily="34" charset="0"/>
                    <a:cs typeface="Arial" panose="020B0604020202020204" pitchFamily="34" charset="0"/>
                  </a:rPr>
                  <a:t>, por medio de la </a:t>
                </a:r>
                <a:r>
                  <a:rPr lang="es-AR" b="1" dirty="0">
                    <a:solidFill>
                      <a:schemeClr val="accent2"/>
                    </a:solidFill>
                    <a:latin typeface="Arial" panose="020B0604020202020204" pitchFamily="34" charset="0"/>
                    <a:cs typeface="Arial" panose="020B0604020202020204" pitchFamily="34" charset="0"/>
                  </a:rPr>
                  <a:t>razón</a:t>
                </a:r>
                <a:r>
                  <a:rPr lang="es-AR" b="1" dirty="0">
                    <a:latin typeface="Arial" panose="020B0604020202020204" pitchFamily="34" charset="0"/>
                    <a:cs typeface="Arial" panose="020B0604020202020204" pitchFamily="34" charset="0"/>
                  </a:rPr>
                  <a:t>, nos sirven para guiar el «</a:t>
                </a:r>
                <a:r>
                  <a:rPr lang="es-AR" b="1" dirty="0">
                    <a:solidFill>
                      <a:schemeClr val="accent2"/>
                    </a:solidFill>
                    <a:latin typeface="Arial" panose="020B0604020202020204" pitchFamily="34" charset="0"/>
                    <a:cs typeface="Arial" panose="020B0604020202020204" pitchFamily="34" charset="0"/>
                  </a:rPr>
                  <a:t>entendimiento</a:t>
                </a:r>
                <a:r>
                  <a:rPr lang="es-AR" b="1" dirty="0">
                    <a:latin typeface="Arial" panose="020B0604020202020204" pitchFamily="34" charset="0"/>
                    <a:cs typeface="Arial" panose="020B0604020202020204" pitchFamily="34" charset="0"/>
                  </a:rPr>
                  <a:t>» a la </a:t>
                </a:r>
                <a:r>
                  <a:rPr lang="es-AR" b="1" dirty="0">
                    <a:solidFill>
                      <a:srgbClr val="FF0000"/>
                    </a:solidFill>
                    <a:latin typeface="Arial" panose="020B0604020202020204" pitchFamily="34" charset="0"/>
                    <a:cs typeface="Arial" panose="020B0604020202020204" pitchFamily="34" charset="0"/>
                  </a:rPr>
                  <a:t>experiencia</a:t>
                </a:r>
                <a:r>
                  <a:rPr lang="es-AR" b="1" dirty="0">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(donde son contenidos los objetos reales) y al uso más completo posible de las reglas racionales.</a:t>
                </a:r>
              </a:p>
              <a:p>
                <a:pPr>
                  <a:lnSpc>
                    <a:spcPct val="90000"/>
                  </a:lnSpc>
                  <a:spcBef>
                    <a:spcPts val="600"/>
                  </a:spcBef>
                  <a:spcAft>
                    <a:spcPts val="600"/>
                  </a:spcAft>
                </a:pPr>
                <a:r>
                  <a:rPr lang="es-AR" dirty="0">
                    <a:latin typeface="Arial" panose="020B0604020202020204" pitchFamily="34" charset="0"/>
                    <a:cs typeface="Arial" panose="020B0604020202020204" pitchFamily="34" charset="0"/>
                  </a:rPr>
                  <a:t> En otras palabras, la «</a:t>
                </a:r>
                <a:r>
                  <a:rPr lang="es-AR" dirty="0">
                    <a:solidFill>
                      <a:schemeClr val="accent2"/>
                    </a:solidFill>
                    <a:latin typeface="Arial" panose="020B0604020202020204" pitchFamily="34" charset="0"/>
                    <a:cs typeface="Arial" panose="020B0604020202020204" pitchFamily="34" charset="0"/>
                  </a:rPr>
                  <a:t>idea</a:t>
                </a:r>
                <a:r>
                  <a:rPr lang="es-AR" dirty="0">
                    <a:latin typeface="Arial" panose="020B0604020202020204" pitchFamily="34" charset="0"/>
                    <a:cs typeface="Arial" panose="020B0604020202020204" pitchFamily="34" charset="0"/>
                  </a:rPr>
                  <a:t>» contiene el prototipo del uso del «</a:t>
                </a:r>
                <a:r>
                  <a:rPr lang="es-AR" dirty="0">
                    <a:solidFill>
                      <a:schemeClr val="accent2"/>
                    </a:solidFill>
                    <a:latin typeface="Arial" panose="020B0604020202020204" pitchFamily="34" charset="0"/>
                    <a:cs typeface="Arial" panose="020B0604020202020204" pitchFamily="34" charset="0"/>
                  </a:rPr>
                  <a:t>entendimiento</a:t>
                </a:r>
                <a:r>
                  <a:rPr lang="es-AR" dirty="0">
                    <a:latin typeface="Arial" panose="020B0604020202020204" pitchFamily="34" charset="0"/>
                    <a:cs typeface="Arial" panose="020B0604020202020204" pitchFamily="34" charset="0"/>
                  </a:rPr>
                  <a:t>». </a:t>
                </a:r>
                <a:r>
                  <a:rPr lang="es-AR" i="0" dirty="0">
                    <a:latin typeface="Cambria Math" panose="02040503050406030204" pitchFamily="18" charset="0"/>
                    <a:cs typeface="Arial" panose="020B0604020202020204" pitchFamily="34" charset="0"/>
                  </a:rPr>
                  <a:t>y</a:t>
                </a:r>
                <a:r>
                  <a:rPr lang="es-AR" b="0" i="0" dirty="0">
                    <a:latin typeface="Cambria Math" panose="02040503050406030204" pitchFamily="18" charset="0"/>
                    <a:cs typeface="Arial" panose="020B0604020202020204" pitchFamily="34" charset="0"/>
                  </a:rPr>
                  <a:t>=</a:t>
                </a:r>
                <a:r>
                  <a:rPr lang="pt-BR" i="0">
                    <a:latin typeface="Cambria Math" panose="02040503050406030204" pitchFamily="18" charset="0"/>
                    <a:cs typeface="Arial" panose="020B0604020202020204" pitchFamily="34" charset="0"/>
                  </a:rPr>
                  <a:t>𝑓(𝑥)</a:t>
                </a:r>
                <a:endParaRPr lang="es-AR" dirty="0">
                  <a:latin typeface="Arial" panose="020B0604020202020204" pitchFamily="34" charset="0"/>
                  <a:cs typeface="Arial" panose="020B0604020202020204" pitchFamily="34" charset="0"/>
                </a:endParaRPr>
              </a:p>
              <a:p>
                <a:endParaRPr lang="es-AR" dirty="0"/>
              </a:p>
            </p:txBody>
          </p:sp>
        </mc:Fallback>
      </mc:AlternateContent>
      <p:sp>
        <p:nvSpPr>
          <p:cNvPr id="4" name="Marcador de número de diapositiva 3"/>
          <p:cNvSpPr>
            <a:spLocks noGrp="1"/>
          </p:cNvSpPr>
          <p:nvPr>
            <p:ph type="sldNum" sz="quarter" idx="5"/>
          </p:nvPr>
        </p:nvSpPr>
        <p:spPr/>
        <p:txBody>
          <a:bodyPr/>
          <a:lstStyle/>
          <a:p>
            <a:fld id="{1A205E7F-CB8D-4A76-8ABB-23C7A9376EDA}" type="slidenum">
              <a:rPr lang="es-AR" smtClean="0"/>
              <a:t>4</a:t>
            </a:fld>
            <a:endParaRPr lang="es-AR"/>
          </a:p>
        </p:txBody>
      </p:sp>
    </p:spTree>
    <p:extLst>
      <p:ext uri="{BB962C8B-B14F-4D97-AF65-F5344CB8AC3E}">
        <p14:creationId xmlns:p14="http://schemas.microsoft.com/office/powerpoint/2010/main" val="367886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algn="l" rtl="0" eaLnBrk="1" fontAlgn="b" latinLnBrk="0" hangingPunct="1">
              <a:spcBef>
                <a:spcPts val="0"/>
              </a:spcBef>
              <a:spcAft>
                <a:spcPts val="0"/>
              </a:spcAft>
            </a:pPr>
            <a:r>
              <a:rPr lang="es-ES" sz="1200" b="0" i="0" u="none" strike="noStrike" kern="1200" dirty="0">
                <a:solidFill>
                  <a:srgbClr val="000000"/>
                </a:solidFill>
                <a:effectLst/>
                <a:latin typeface="Calibri" panose="020F0502020204030204" pitchFamily="34" charset="0"/>
              </a:rPr>
              <a:t>D = Designación</a:t>
            </a:r>
            <a:endParaRPr lang="es-AR"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s-ES" sz="1200" b="0" i="0" u="none" strike="noStrike" kern="1200" dirty="0">
                <a:solidFill>
                  <a:srgbClr val="000000"/>
                </a:solidFill>
                <a:effectLst/>
                <a:latin typeface="Calibri" panose="020F0502020204030204" pitchFamily="34" charset="0"/>
              </a:rPr>
              <a:t>R = Representación</a:t>
            </a:r>
            <a:endParaRPr lang="es-AR"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l-GR" sz="1200" b="0" i="0" u="none" strike="noStrike" kern="1200" dirty="0">
                <a:solidFill>
                  <a:srgbClr val="000000"/>
                </a:solidFill>
                <a:effectLst/>
                <a:latin typeface="Calibri" panose="020F0502020204030204" pitchFamily="34" charset="0"/>
              </a:rPr>
              <a:t>Δ = </a:t>
            </a:r>
            <a:r>
              <a:rPr lang="es-ES" sz="1200" b="0" i="0" u="none" strike="noStrike" kern="1200" dirty="0">
                <a:solidFill>
                  <a:srgbClr val="000000"/>
                </a:solidFill>
                <a:effectLst/>
                <a:latin typeface="Calibri" panose="020F0502020204030204" pitchFamily="34" charset="0"/>
              </a:rPr>
              <a:t>Denotación</a:t>
            </a:r>
            <a:endParaRPr lang="es-AR"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s-ES" sz="1200" b="0" i="0" u="none" strike="noStrike" kern="1200" dirty="0">
                <a:solidFill>
                  <a:srgbClr val="000000"/>
                </a:solidFill>
                <a:effectLst/>
                <a:latin typeface="Calibri" panose="020F0502020204030204" pitchFamily="34" charset="0"/>
              </a:rPr>
              <a:t>Donde Δ se define como una relación entre el conjunto de expresiones de un lenguaje conceptual y el conjunto de clases de objetos, tal que </a:t>
            </a:r>
            <a:endParaRPr lang="es-AR" sz="12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l-GR" sz="1200" b="0" i="0" u="none" strike="noStrike" kern="1200" dirty="0">
                <a:solidFill>
                  <a:srgbClr val="000000"/>
                </a:solidFill>
                <a:effectLst/>
                <a:latin typeface="Calibri" panose="020F0502020204030204" pitchFamily="34" charset="0"/>
              </a:rPr>
              <a:t>Δ</a:t>
            </a:r>
            <a:r>
              <a:rPr lang="el-GR" sz="1200" b="0" i="0" u="none" strike="noStrike" kern="1200" dirty="0">
                <a:solidFill>
                  <a:srgbClr val="000000"/>
                </a:solidFill>
                <a:effectLst/>
                <a:latin typeface="Arial" panose="020B0604020202020204" pitchFamily="34" charset="0"/>
              </a:rPr>
              <a:t> = </a:t>
            </a:r>
            <a:r>
              <a:rPr lang="es-ES" sz="1200" b="0" i="0" u="none" strike="noStrike" kern="1200" dirty="0">
                <a:solidFill>
                  <a:srgbClr val="000000"/>
                </a:solidFill>
                <a:effectLst/>
                <a:latin typeface="Arial" panose="020B0604020202020204" pitchFamily="34" charset="0"/>
              </a:rPr>
              <a:t>D ∩ R</a:t>
            </a:r>
            <a:endParaRPr lang="es-AR" sz="1200" b="0" i="0" u="none" strike="noStrike" dirty="0">
              <a:effectLst/>
              <a:latin typeface="Arial" panose="020B0604020202020204" pitchFamily="34" charset="0"/>
            </a:endParaRPr>
          </a:p>
          <a:p>
            <a:endParaRPr lang="es-AR" dirty="0"/>
          </a:p>
        </p:txBody>
      </p:sp>
      <p:sp>
        <p:nvSpPr>
          <p:cNvPr id="4" name="Marcador de número de diapositiva 3"/>
          <p:cNvSpPr>
            <a:spLocks noGrp="1"/>
          </p:cNvSpPr>
          <p:nvPr>
            <p:ph type="sldNum" sz="quarter" idx="5"/>
          </p:nvPr>
        </p:nvSpPr>
        <p:spPr/>
        <p:txBody>
          <a:bodyPr/>
          <a:lstStyle/>
          <a:p>
            <a:fld id="{1A205E7F-CB8D-4A76-8ABB-23C7A9376EDA}" type="slidenum">
              <a:rPr lang="es-AR" smtClean="0"/>
              <a:t>5</a:t>
            </a:fld>
            <a:endParaRPr lang="es-AR"/>
          </a:p>
        </p:txBody>
      </p:sp>
    </p:spTree>
    <p:extLst>
      <p:ext uri="{BB962C8B-B14F-4D97-AF65-F5344CB8AC3E}">
        <p14:creationId xmlns:p14="http://schemas.microsoft.com/office/powerpoint/2010/main" val="815511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El todo es mas que las partes, </a:t>
            </a:r>
          </a:p>
          <a:p>
            <a:r>
              <a:rPr lang="es-AR" dirty="0"/>
              <a:t>Aristóteles, la ciencia se enseña</a:t>
            </a:r>
          </a:p>
          <a:p>
            <a:r>
              <a:rPr lang="es-AR" dirty="0"/>
              <a:t>Concepciones Bacón</a:t>
            </a:r>
          </a:p>
          <a:p>
            <a:r>
              <a:rPr lang="es-AR" dirty="0" err="1"/>
              <a:t>Bertanlaffy</a:t>
            </a:r>
            <a:r>
              <a:rPr lang="es-AR" dirty="0"/>
              <a:t> pagina 86</a:t>
            </a:r>
          </a:p>
          <a:p>
            <a:r>
              <a:rPr lang="es-AR" dirty="0"/>
              <a:t>Boole 144 las concepciones son antes de hablar sobre ellas</a:t>
            </a:r>
          </a:p>
          <a:p>
            <a:r>
              <a:rPr lang="es-AR" dirty="0"/>
              <a:t>«ideas», «concepciones» o «nociones» Popper 18</a:t>
            </a:r>
          </a:p>
        </p:txBody>
      </p:sp>
      <p:sp>
        <p:nvSpPr>
          <p:cNvPr id="4" name="Marcador de número de diapositiva 3"/>
          <p:cNvSpPr>
            <a:spLocks noGrp="1"/>
          </p:cNvSpPr>
          <p:nvPr>
            <p:ph type="sldNum" sz="quarter" idx="10"/>
          </p:nvPr>
        </p:nvSpPr>
        <p:spPr/>
        <p:txBody>
          <a:bodyPr/>
          <a:lstStyle/>
          <a:p>
            <a:fld id="{363FA69E-A9A8-4684-A606-925EFA5F397E}" type="slidenum">
              <a:rPr lang="es-AR" smtClean="0"/>
              <a:t>6</a:t>
            </a:fld>
            <a:endParaRPr lang="es-AR"/>
          </a:p>
        </p:txBody>
      </p:sp>
    </p:spTree>
    <p:extLst>
      <p:ext uri="{BB962C8B-B14F-4D97-AF65-F5344CB8AC3E}">
        <p14:creationId xmlns:p14="http://schemas.microsoft.com/office/powerpoint/2010/main" val="238788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a:p>
            <a:r>
              <a:rPr lang="es-AR" dirty="0"/>
              <a:t>La ciencia es como una cebolla o como un alcaucil</a:t>
            </a:r>
          </a:p>
          <a:p>
            <a:pPr marL="0" marR="0" indent="0" algn="l" defTabSz="914400" rtl="0" eaLnBrk="1" fontAlgn="auto" latinLnBrk="0" hangingPunct="1">
              <a:lnSpc>
                <a:spcPct val="100000"/>
              </a:lnSpc>
              <a:spcBef>
                <a:spcPts val="0"/>
              </a:spcBef>
              <a:spcAft>
                <a:spcPts val="0"/>
              </a:spcAft>
              <a:buClrTx/>
              <a:buSzTx/>
              <a:buFontTx/>
              <a:buNone/>
              <a:tabLst/>
              <a:defRPr/>
            </a:pPr>
            <a:r>
              <a:rPr lang="es-AR" dirty="0"/>
              <a:t>teorías ontológicas </a:t>
            </a:r>
            <a:r>
              <a:rPr lang="es-AR"/>
              <a:t>de Nicolai Hartmann</a:t>
            </a:r>
            <a:r>
              <a:rPr lang="es-AR" dirty="0"/>
              <a:t>, Konrad Zacharias Lorenz El Modelo de Capas-Cebolla de la Realidad (OMR). artículo de </a:t>
            </a:r>
            <a:r>
              <a:rPr lang="es-AR" dirty="0" err="1"/>
              <a:t>Richar</a:t>
            </a:r>
            <a:r>
              <a:rPr lang="es-AR" dirty="0"/>
              <a:t> Mattessich La Representación Contable y la Realidad </a:t>
            </a:r>
          </a:p>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3FA69E-A9A8-4684-A606-925EFA5F397E}"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A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172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1A205E7F-CB8D-4A76-8ABB-23C7A9376EDA}" type="slidenum">
              <a:rPr lang="es-AR" smtClean="0"/>
              <a:t>9</a:t>
            </a:fld>
            <a:endParaRPr lang="es-AR"/>
          </a:p>
        </p:txBody>
      </p:sp>
    </p:spTree>
    <p:extLst>
      <p:ext uri="{BB962C8B-B14F-4D97-AF65-F5344CB8AC3E}">
        <p14:creationId xmlns:p14="http://schemas.microsoft.com/office/powerpoint/2010/main" val="851210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1A205E7F-CB8D-4A76-8ABB-23C7A9376EDA}" type="slidenum">
              <a:rPr lang="es-AR" smtClean="0"/>
              <a:t>10</a:t>
            </a:fld>
            <a:endParaRPr lang="es-AR"/>
          </a:p>
        </p:txBody>
      </p:sp>
    </p:spTree>
    <p:extLst>
      <p:ext uri="{BB962C8B-B14F-4D97-AF65-F5344CB8AC3E}">
        <p14:creationId xmlns:p14="http://schemas.microsoft.com/office/powerpoint/2010/main" val="3708682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7FBCAE-2DEC-4CBF-A972-B2B2227736C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9F3539B4-DD49-4D03-8582-CD8BA7652941}"/>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9B6F3EB3-BB8E-482C-B02E-44743005ADE1}"/>
              </a:ext>
            </a:extLst>
          </p:cNvPr>
          <p:cNvSpPr>
            <a:spLocks noGrp="1"/>
          </p:cNvSpPr>
          <p:nvPr>
            <p:ph type="dt" sz="half" idx="10"/>
          </p:nvPr>
        </p:nvSpPr>
        <p:spPr/>
        <p:txBody>
          <a:bodyPr/>
          <a:lstStyle/>
          <a:p>
            <a:fld id="{969FFB3C-D6DB-4C29-8F2D-BF8081E59CAE}" type="datetime1">
              <a:rPr lang="es-AR" smtClean="0"/>
              <a:t>29/09/2024</a:t>
            </a:fld>
            <a:endParaRPr lang="es-AR"/>
          </a:p>
        </p:txBody>
      </p:sp>
      <p:sp>
        <p:nvSpPr>
          <p:cNvPr id="5" name="Marcador de pie de página 4">
            <a:extLst>
              <a:ext uri="{FF2B5EF4-FFF2-40B4-BE49-F238E27FC236}">
                <a16:creationId xmlns:a16="http://schemas.microsoft.com/office/drawing/2014/main" id="{46DFCAD3-5FD0-4ED1-AA3A-B1B87FD103ED}"/>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17A27D7C-21B6-4117-B544-DBE9EB977A7C}"/>
              </a:ext>
            </a:extLst>
          </p:cNvPr>
          <p:cNvSpPr>
            <a:spLocks noGrp="1"/>
          </p:cNvSpPr>
          <p:nvPr>
            <p:ph type="sldNum" sz="quarter" idx="12"/>
          </p:nvPr>
        </p:nvSpPr>
        <p:spPr/>
        <p:txBody>
          <a:bodyPr/>
          <a:lstStyle/>
          <a:p>
            <a:fld id="{DF0F741A-1C68-43B1-82BF-590C1E2811B5}" type="slidenum">
              <a:rPr lang="es-AR" smtClean="0"/>
              <a:t>‹Nº›</a:t>
            </a:fld>
            <a:endParaRPr lang="es-AR"/>
          </a:p>
        </p:txBody>
      </p:sp>
    </p:spTree>
    <p:extLst>
      <p:ext uri="{BB962C8B-B14F-4D97-AF65-F5344CB8AC3E}">
        <p14:creationId xmlns:p14="http://schemas.microsoft.com/office/powerpoint/2010/main" val="2824582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00591-704D-4C4E-BEDE-5361FA7FC7C6}"/>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416E7C0A-FEA7-4A6E-9902-88B330BE882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93AF6E7-6838-482C-B7DC-CD9FA405BC8C}"/>
              </a:ext>
            </a:extLst>
          </p:cNvPr>
          <p:cNvSpPr>
            <a:spLocks noGrp="1"/>
          </p:cNvSpPr>
          <p:nvPr>
            <p:ph type="dt" sz="half" idx="10"/>
          </p:nvPr>
        </p:nvSpPr>
        <p:spPr/>
        <p:txBody>
          <a:bodyPr/>
          <a:lstStyle/>
          <a:p>
            <a:fld id="{50551014-6E2F-4EF7-B95C-697B5442B071}" type="datetime1">
              <a:rPr lang="es-AR" smtClean="0"/>
              <a:t>29/09/2024</a:t>
            </a:fld>
            <a:endParaRPr lang="es-AR"/>
          </a:p>
        </p:txBody>
      </p:sp>
      <p:sp>
        <p:nvSpPr>
          <p:cNvPr id="5" name="Marcador de pie de página 4">
            <a:extLst>
              <a:ext uri="{FF2B5EF4-FFF2-40B4-BE49-F238E27FC236}">
                <a16:creationId xmlns:a16="http://schemas.microsoft.com/office/drawing/2014/main" id="{F7C9F927-86DE-4ADD-B284-2B2498BF225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8E4C696B-AC23-4707-9569-4C0C2BECCF42}"/>
              </a:ext>
            </a:extLst>
          </p:cNvPr>
          <p:cNvSpPr>
            <a:spLocks noGrp="1"/>
          </p:cNvSpPr>
          <p:nvPr>
            <p:ph type="sldNum" sz="quarter" idx="12"/>
          </p:nvPr>
        </p:nvSpPr>
        <p:spPr/>
        <p:txBody>
          <a:bodyPr/>
          <a:lstStyle/>
          <a:p>
            <a:fld id="{DF0F741A-1C68-43B1-82BF-590C1E2811B5}" type="slidenum">
              <a:rPr lang="es-AR" smtClean="0"/>
              <a:t>‹Nº›</a:t>
            </a:fld>
            <a:endParaRPr lang="es-AR"/>
          </a:p>
        </p:txBody>
      </p:sp>
    </p:spTree>
    <p:extLst>
      <p:ext uri="{BB962C8B-B14F-4D97-AF65-F5344CB8AC3E}">
        <p14:creationId xmlns:p14="http://schemas.microsoft.com/office/powerpoint/2010/main" val="2555863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1B3071-3FF5-465A-9FCE-E591FC4BFFE8}"/>
              </a:ext>
            </a:extLst>
          </p:cNvPr>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604EB6B9-FA13-4436-AD96-9E146E15208F}"/>
              </a:ext>
            </a:extLst>
          </p:cNvPr>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C744A372-8C9A-4D03-99A8-48FA06178F67}"/>
              </a:ext>
            </a:extLst>
          </p:cNvPr>
          <p:cNvSpPr>
            <a:spLocks noGrp="1"/>
          </p:cNvSpPr>
          <p:nvPr>
            <p:ph type="dt" sz="half" idx="10"/>
          </p:nvPr>
        </p:nvSpPr>
        <p:spPr/>
        <p:txBody>
          <a:bodyPr/>
          <a:lstStyle/>
          <a:p>
            <a:fld id="{BE0CA69F-26E1-4D48-9988-64FF761261E5}" type="datetime1">
              <a:rPr lang="es-AR" smtClean="0"/>
              <a:t>29/09/2024</a:t>
            </a:fld>
            <a:endParaRPr lang="es-AR"/>
          </a:p>
        </p:txBody>
      </p:sp>
      <p:sp>
        <p:nvSpPr>
          <p:cNvPr id="5" name="Marcador de pie de página 4">
            <a:extLst>
              <a:ext uri="{FF2B5EF4-FFF2-40B4-BE49-F238E27FC236}">
                <a16:creationId xmlns:a16="http://schemas.microsoft.com/office/drawing/2014/main" id="{4CDF6F57-E48B-4149-B65E-63D7EDE978D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32165DBB-F6D9-43D1-A337-277F9B6F1794}"/>
              </a:ext>
            </a:extLst>
          </p:cNvPr>
          <p:cNvSpPr>
            <a:spLocks noGrp="1"/>
          </p:cNvSpPr>
          <p:nvPr>
            <p:ph type="sldNum" sz="quarter" idx="12"/>
          </p:nvPr>
        </p:nvSpPr>
        <p:spPr/>
        <p:txBody>
          <a:bodyPr/>
          <a:lstStyle/>
          <a:p>
            <a:fld id="{DF0F741A-1C68-43B1-82BF-590C1E2811B5}" type="slidenum">
              <a:rPr lang="es-AR" smtClean="0"/>
              <a:t>‹Nº›</a:t>
            </a:fld>
            <a:endParaRPr lang="es-AR"/>
          </a:p>
        </p:txBody>
      </p:sp>
    </p:spTree>
    <p:extLst>
      <p:ext uri="{BB962C8B-B14F-4D97-AF65-F5344CB8AC3E}">
        <p14:creationId xmlns:p14="http://schemas.microsoft.com/office/powerpoint/2010/main" val="2251589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58B29-CA22-5E35-7F41-F4D3298E338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EB7864F6-4206-99B2-4296-1A56018059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DB511C64-0A89-9344-0092-75954948B41B}"/>
              </a:ext>
            </a:extLst>
          </p:cNvPr>
          <p:cNvSpPr>
            <a:spLocks noGrp="1"/>
          </p:cNvSpPr>
          <p:nvPr>
            <p:ph type="dt" sz="half" idx="10"/>
          </p:nvPr>
        </p:nvSpPr>
        <p:spPr/>
        <p:txBody>
          <a:bodyPr/>
          <a:lstStyle/>
          <a:p>
            <a:fld id="{6B2067E4-6D87-47A5-9FD4-C57255C912D3}" type="datetime1">
              <a:rPr lang="es-AR" smtClean="0"/>
              <a:t>29/09/2024</a:t>
            </a:fld>
            <a:endParaRPr lang="es-AR"/>
          </a:p>
        </p:txBody>
      </p:sp>
      <p:sp>
        <p:nvSpPr>
          <p:cNvPr id="5" name="Marcador de pie de página 4">
            <a:extLst>
              <a:ext uri="{FF2B5EF4-FFF2-40B4-BE49-F238E27FC236}">
                <a16:creationId xmlns:a16="http://schemas.microsoft.com/office/drawing/2014/main" id="{54B77F44-54A8-8D2D-DFEC-F96F3D56D30D}"/>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A89EFEFA-C53D-A165-B28D-6CBA5C7818C5}"/>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325109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0BD7A3-428D-0018-78B5-84A1AA136B89}"/>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7385E6ED-3E1F-DEC0-D134-2AEDF2A19E4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5647592-A487-6C8D-EB32-9E1935182A1F}"/>
              </a:ext>
            </a:extLst>
          </p:cNvPr>
          <p:cNvSpPr>
            <a:spLocks noGrp="1"/>
          </p:cNvSpPr>
          <p:nvPr>
            <p:ph type="dt" sz="half" idx="10"/>
          </p:nvPr>
        </p:nvSpPr>
        <p:spPr/>
        <p:txBody>
          <a:bodyPr/>
          <a:lstStyle/>
          <a:p>
            <a:fld id="{58DC975D-5653-4F52-83FF-7E194870B492}" type="datetime1">
              <a:rPr lang="es-AR" smtClean="0"/>
              <a:t>29/09/2024</a:t>
            </a:fld>
            <a:endParaRPr lang="es-AR"/>
          </a:p>
        </p:txBody>
      </p:sp>
      <p:sp>
        <p:nvSpPr>
          <p:cNvPr id="5" name="Marcador de pie de página 4">
            <a:extLst>
              <a:ext uri="{FF2B5EF4-FFF2-40B4-BE49-F238E27FC236}">
                <a16:creationId xmlns:a16="http://schemas.microsoft.com/office/drawing/2014/main" id="{6EBBF577-CE5A-2D09-6A6E-390DC93F1A1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B05BF611-9B04-998C-7147-FCE896A2F32C}"/>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519649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99BBB7-0DD4-E16C-4FE5-0689E66290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76C5CBCB-6836-38C2-A0D8-AB567FF716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06CE865-3ED3-C06F-DBA6-9FB267492B86}"/>
              </a:ext>
            </a:extLst>
          </p:cNvPr>
          <p:cNvSpPr>
            <a:spLocks noGrp="1"/>
          </p:cNvSpPr>
          <p:nvPr>
            <p:ph type="dt" sz="half" idx="10"/>
          </p:nvPr>
        </p:nvSpPr>
        <p:spPr/>
        <p:txBody>
          <a:bodyPr/>
          <a:lstStyle/>
          <a:p>
            <a:fld id="{A128E005-E9E5-4956-9496-7E7E27C1E107}" type="datetime1">
              <a:rPr lang="es-AR" smtClean="0"/>
              <a:t>29/09/2024</a:t>
            </a:fld>
            <a:endParaRPr lang="es-AR"/>
          </a:p>
        </p:txBody>
      </p:sp>
      <p:sp>
        <p:nvSpPr>
          <p:cNvPr id="5" name="Marcador de pie de página 4">
            <a:extLst>
              <a:ext uri="{FF2B5EF4-FFF2-40B4-BE49-F238E27FC236}">
                <a16:creationId xmlns:a16="http://schemas.microsoft.com/office/drawing/2014/main" id="{2FF7AF63-49BF-4227-CB46-510A2B6E319D}"/>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C33D35C9-C3D3-094B-7A9E-190496A7C7F0}"/>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2307046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7813B3-54D2-0FA0-7BDE-FE4BB8743570}"/>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73B66F88-ECB5-085C-7DCB-F047D4FDE84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D24B5F9D-7AE4-4453-E11E-7050B349164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44BB27FE-1FB2-778B-7EC8-C3924BEC0C3B}"/>
              </a:ext>
            </a:extLst>
          </p:cNvPr>
          <p:cNvSpPr>
            <a:spLocks noGrp="1"/>
          </p:cNvSpPr>
          <p:nvPr>
            <p:ph type="dt" sz="half" idx="10"/>
          </p:nvPr>
        </p:nvSpPr>
        <p:spPr/>
        <p:txBody>
          <a:bodyPr/>
          <a:lstStyle/>
          <a:p>
            <a:fld id="{FC65E48B-FE90-4254-9B9E-29C448774566}" type="datetime1">
              <a:rPr lang="es-AR" smtClean="0"/>
              <a:t>29/09/2024</a:t>
            </a:fld>
            <a:endParaRPr lang="es-AR"/>
          </a:p>
        </p:txBody>
      </p:sp>
      <p:sp>
        <p:nvSpPr>
          <p:cNvPr id="6" name="Marcador de pie de página 5">
            <a:extLst>
              <a:ext uri="{FF2B5EF4-FFF2-40B4-BE49-F238E27FC236}">
                <a16:creationId xmlns:a16="http://schemas.microsoft.com/office/drawing/2014/main" id="{5E742AF6-0534-552F-E3DC-AD541E3C0BD5}"/>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CA2739BE-D6FC-0021-FA3B-C91B8E5C63E5}"/>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1850703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2FB22-B312-BF4A-7309-1AA7E629A7B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EA405C40-6493-E909-B0E3-F380A35AC7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D0A1304-3192-8E04-A1D6-6E08F35A175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96F513A8-64D9-CB6E-9AEC-287A89F84C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31A78A-84B8-C251-BADE-0F0AB8383CA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A369D0D6-9015-4652-D08F-8006C0EAD19C}"/>
              </a:ext>
            </a:extLst>
          </p:cNvPr>
          <p:cNvSpPr>
            <a:spLocks noGrp="1"/>
          </p:cNvSpPr>
          <p:nvPr>
            <p:ph type="dt" sz="half" idx="10"/>
          </p:nvPr>
        </p:nvSpPr>
        <p:spPr/>
        <p:txBody>
          <a:bodyPr/>
          <a:lstStyle/>
          <a:p>
            <a:fld id="{6E0BB68D-B384-4694-A6E2-84AA6F4B7AB5}" type="datetime1">
              <a:rPr lang="es-AR" smtClean="0"/>
              <a:t>29/09/2024</a:t>
            </a:fld>
            <a:endParaRPr lang="es-AR"/>
          </a:p>
        </p:txBody>
      </p:sp>
      <p:sp>
        <p:nvSpPr>
          <p:cNvPr id="8" name="Marcador de pie de página 7">
            <a:extLst>
              <a:ext uri="{FF2B5EF4-FFF2-40B4-BE49-F238E27FC236}">
                <a16:creationId xmlns:a16="http://schemas.microsoft.com/office/drawing/2014/main" id="{0E46C097-02F3-EABB-596B-C681754EF108}"/>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5C4CE776-6ACE-3B76-E96A-8A092BF19845}"/>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1338739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B6A7C-BE2C-137D-E30A-A341A2A9610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B118BA85-EECF-C087-960A-6EE485160D84}"/>
              </a:ext>
            </a:extLst>
          </p:cNvPr>
          <p:cNvSpPr>
            <a:spLocks noGrp="1"/>
          </p:cNvSpPr>
          <p:nvPr>
            <p:ph type="dt" sz="half" idx="10"/>
          </p:nvPr>
        </p:nvSpPr>
        <p:spPr/>
        <p:txBody>
          <a:bodyPr/>
          <a:lstStyle/>
          <a:p>
            <a:fld id="{9A5E2F52-6040-4391-942F-9BB7574EBA16}" type="datetime1">
              <a:rPr lang="es-AR" smtClean="0"/>
              <a:t>29/09/2024</a:t>
            </a:fld>
            <a:endParaRPr lang="es-AR"/>
          </a:p>
        </p:txBody>
      </p:sp>
      <p:sp>
        <p:nvSpPr>
          <p:cNvPr id="4" name="Marcador de pie de página 3">
            <a:extLst>
              <a:ext uri="{FF2B5EF4-FFF2-40B4-BE49-F238E27FC236}">
                <a16:creationId xmlns:a16="http://schemas.microsoft.com/office/drawing/2014/main" id="{FED1BD11-F3E4-6FDC-F372-D73853ABE370}"/>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0E621331-A8FA-6E66-D6E2-311FE733C7C6}"/>
              </a:ext>
            </a:extLst>
          </p:cNvPr>
          <p:cNvSpPr>
            <a:spLocks noGrp="1"/>
          </p:cNvSpPr>
          <p:nvPr>
            <p:ph type="sldNum" sz="quarter" idx="12"/>
          </p:nvPr>
        </p:nvSpPr>
        <p:spPr/>
        <p:txBody>
          <a:bodyPr/>
          <a:lstStyle/>
          <a:p>
            <a:fld id="{DF0F741A-1C68-43B1-82BF-590C1E2811B5}" type="slidenum">
              <a:rPr lang="es-AR" smtClean="0"/>
              <a:t>‹Nº›</a:t>
            </a:fld>
            <a:endParaRPr lang="es-AR"/>
          </a:p>
        </p:txBody>
      </p:sp>
    </p:spTree>
    <p:extLst>
      <p:ext uri="{BB962C8B-B14F-4D97-AF65-F5344CB8AC3E}">
        <p14:creationId xmlns:p14="http://schemas.microsoft.com/office/powerpoint/2010/main" val="1376535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765751B-C9E9-53CE-0EE1-9BFC66197879}"/>
              </a:ext>
            </a:extLst>
          </p:cNvPr>
          <p:cNvSpPr>
            <a:spLocks noGrp="1"/>
          </p:cNvSpPr>
          <p:nvPr>
            <p:ph type="dt" sz="half" idx="10"/>
          </p:nvPr>
        </p:nvSpPr>
        <p:spPr/>
        <p:txBody>
          <a:bodyPr/>
          <a:lstStyle/>
          <a:p>
            <a:fld id="{382E2EEE-9941-4921-8532-D96BF0552F93}" type="datetime1">
              <a:rPr lang="es-AR" smtClean="0"/>
              <a:t>29/09/2024</a:t>
            </a:fld>
            <a:endParaRPr lang="es-AR"/>
          </a:p>
        </p:txBody>
      </p:sp>
      <p:sp>
        <p:nvSpPr>
          <p:cNvPr id="3" name="Marcador de pie de página 2">
            <a:extLst>
              <a:ext uri="{FF2B5EF4-FFF2-40B4-BE49-F238E27FC236}">
                <a16:creationId xmlns:a16="http://schemas.microsoft.com/office/drawing/2014/main" id="{F3F9DF50-CBD2-474A-0F12-49314A7D95BF}"/>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A48AAB5E-0A92-7E4B-DFB5-92A28BAB1DFF}"/>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858701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276582-3B85-7DA1-4F52-537F475E06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64A36EB5-1BC4-275D-CC56-BF8B3043EA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A7FF0466-75A5-7817-8FD5-9220E62B8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489275-B6BB-1E3C-2ECC-0A67C863C57E}"/>
              </a:ext>
            </a:extLst>
          </p:cNvPr>
          <p:cNvSpPr>
            <a:spLocks noGrp="1"/>
          </p:cNvSpPr>
          <p:nvPr>
            <p:ph type="dt" sz="half" idx="10"/>
          </p:nvPr>
        </p:nvSpPr>
        <p:spPr/>
        <p:txBody>
          <a:bodyPr/>
          <a:lstStyle/>
          <a:p>
            <a:fld id="{B97D3449-60F7-4636-AAFF-97F52616067E}" type="datetime1">
              <a:rPr lang="es-AR" smtClean="0"/>
              <a:t>29/09/2024</a:t>
            </a:fld>
            <a:endParaRPr lang="es-AR"/>
          </a:p>
        </p:txBody>
      </p:sp>
      <p:sp>
        <p:nvSpPr>
          <p:cNvPr id="6" name="Marcador de pie de página 5">
            <a:extLst>
              <a:ext uri="{FF2B5EF4-FFF2-40B4-BE49-F238E27FC236}">
                <a16:creationId xmlns:a16="http://schemas.microsoft.com/office/drawing/2014/main" id="{75A8CACA-CB5D-2EE5-8BAE-307B6C8121B4}"/>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5EDC41F3-403E-423F-ED04-0EBAA443BFCF}"/>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2020976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CA573-074E-4B90-B5E2-0BD544D82CEC}"/>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57EC57D6-1463-41D2-BAE5-B76B0C0541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E79B8DB-5468-40E8-ADB9-224ACA52429D}"/>
              </a:ext>
            </a:extLst>
          </p:cNvPr>
          <p:cNvSpPr>
            <a:spLocks noGrp="1"/>
          </p:cNvSpPr>
          <p:nvPr>
            <p:ph type="dt" sz="half" idx="10"/>
          </p:nvPr>
        </p:nvSpPr>
        <p:spPr/>
        <p:txBody>
          <a:bodyPr/>
          <a:lstStyle/>
          <a:p>
            <a:fld id="{C5D78D57-63B1-47EF-94C3-FDE8D1AE2651}" type="datetime1">
              <a:rPr lang="es-AR" smtClean="0"/>
              <a:t>29/09/2024</a:t>
            </a:fld>
            <a:endParaRPr lang="es-AR"/>
          </a:p>
        </p:txBody>
      </p:sp>
      <p:sp>
        <p:nvSpPr>
          <p:cNvPr id="5" name="Marcador de pie de página 4">
            <a:extLst>
              <a:ext uri="{FF2B5EF4-FFF2-40B4-BE49-F238E27FC236}">
                <a16:creationId xmlns:a16="http://schemas.microsoft.com/office/drawing/2014/main" id="{1B575DA6-D869-4A7E-8387-884848DC05F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83F844CD-E258-4BC2-9683-7DBA9485F38A}"/>
              </a:ext>
            </a:extLst>
          </p:cNvPr>
          <p:cNvSpPr>
            <a:spLocks noGrp="1"/>
          </p:cNvSpPr>
          <p:nvPr>
            <p:ph type="sldNum" sz="quarter" idx="12"/>
          </p:nvPr>
        </p:nvSpPr>
        <p:spPr/>
        <p:txBody>
          <a:bodyPr/>
          <a:lstStyle/>
          <a:p>
            <a:fld id="{DF0F741A-1C68-43B1-82BF-590C1E2811B5}" type="slidenum">
              <a:rPr lang="es-AR" smtClean="0"/>
              <a:t>‹Nº›</a:t>
            </a:fld>
            <a:endParaRPr lang="es-AR"/>
          </a:p>
        </p:txBody>
      </p:sp>
    </p:spTree>
    <p:extLst>
      <p:ext uri="{BB962C8B-B14F-4D97-AF65-F5344CB8AC3E}">
        <p14:creationId xmlns:p14="http://schemas.microsoft.com/office/powerpoint/2010/main" val="2458217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479B3C-D81A-3286-7142-A1884F23FB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35819803-1CD4-2732-211E-83CE0DED23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15A760E3-219C-5B22-0757-0A26DF016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BAA58D-3528-C953-47E1-3C5F8F6D2807}"/>
              </a:ext>
            </a:extLst>
          </p:cNvPr>
          <p:cNvSpPr>
            <a:spLocks noGrp="1"/>
          </p:cNvSpPr>
          <p:nvPr>
            <p:ph type="dt" sz="half" idx="10"/>
          </p:nvPr>
        </p:nvSpPr>
        <p:spPr/>
        <p:txBody>
          <a:bodyPr/>
          <a:lstStyle/>
          <a:p>
            <a:fld id="{743422AA-99DE-445F-939D-910E25B520B9}" type="datetime1">
              <a:rPr lang="es-AR" smtClean="0"/>
              <a:t>29/09/2024</a:t>
            </a:fld>
            <a:endParaRPr lang="es-AR"/>
          </a:p>
        </p:txBody>
      </p:sp>
      <p:sp>
        <p:nvSpPr>
          <p:cNvPr id="6" name="Marcador de pie de página 5">
            <a:extLst>
              <a:ext uri="{FF2B5EF4-FFF2-40B4-BE49-F238E27FC236}">
                <a16:creationId xmlns:a16="http://schemas.microsoft.com/office/drawing/2014/main" id="{08571ACE-C22E-0EA4-D7AA-D2169C3454BA}"/>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2F1153E8-FAB3-4628-098F-A8C401071176}"/>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2502610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F679C-BAD3-C0CC-F613-9770DAF0E8F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D02066DD-91AE-F6C2-8713-A857BCCBFF8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9F7F3193-C287-F0EF-B6BF-B35D37115BF2}"/>
              </a:ext>
            </a:extLst>
          </p:cNvPr>
          <p:cNvSpPr>
            <a:spLocks noGrp="1"/>
          </p:cNvSpPr>
          <p:nvPr>
            <p:ph type="dt" sz="half" idx="10"/>
          </p:nvPr>
        </p:nvSpPr>
        <p:spPr/>
        <p:txBody>
          <a:bodyPr/>
          <a:lstStyle/>
          <a:p>
            <a:fld id="{2F737D93-8ADE-49CE-BEAF-4D4280A8BE37}" type="datetime1">
              <a:rPr lang="es-AR" smtClean="0"/>
              <a:t>29/09/2024</a:t>
            </a:fld>
            <a:endParaRPr lang="es-AR"/>
          </a:p>
        </p:txBody>
      </p:sp>
      <p:sp>
        <p:nvSpPr>
          <p:cNvPr id="5" name="Marcador de pie de página 4">
            <a:extLst>
              <a:ext uri="{FF2B5EF4-FFF2-40B4-BE49-F238E27FC236}">
                <a16:creationId xmlns:a16="http://schemas.microsoft.com/office/drawing/2014/main" id="{BCD68849-E57E-EA6A-BB1C-D5EE590EC762}"/>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62ABFA6-220F-2D24-A3E8-980A38673ADD}"/>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189234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AA9EE7E-A9B3-0234-F5E8-375421B177F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1C3DB4ED-E454-5EB9-1C5C-31037E45534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4D38343-FCA6-48A7-96C2-A775A221B190}"/>
              </a:ext>
            </a:extLst>
          </p:cNvPr>
          <p:cNvSpPr>
            <a:spLocks noGrp="1"/>
          </p:cNvSpPr>
          <p:nvPr>
            <p:ph type="dt" sz="half" idx="10"/>
          </p:nvPr>
        </p:nvSpPr>
        <p:spPr/>
        <p:txBody>
          <a:bodyPr/>
          <a:lstStyle/>
          <a:p>
            <a:fld id="{9DE9EFAF-DFC0-4348-95B2-1519D5F3C686}" type="datetime1">
              <a:rPr lang="es-AR" smtClean="0"/>
              <a:t>29/09/2024</a:t>
            </a:fld>
            <a:endParaRPr lang="es-AR"/>
          </a:p>
        </p:txBody>
      </p:sp>
      <p:sp>
        <p:nvSpPr>
          <p:cNvPr id="5" name="Marcador de pie de página 4">
            <a:extLst>
              <a:ext uri="{FF2B5EF4-FFF2-40B4-BE49-F238E27FC236}">
                <a16:creationId xmlns:a16="http://schemas.microsoft.com/office/drawing/2014/main" id="{990653E3-FBF9-BFBB-18D2-B042C37D632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30ABDC16-1F1B-1233-5813-4FBA0FE08DA8}"/>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2734986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7FBCAE-2DEC-4CBF-A972-B2B2227736C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9F3539B4-DD49-4D03-8582-CD8BA76529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9B6F3EB3-BB8E-482C-B02E-44743005ADE1}"/>
              </a:ext>
            </a:extLst>
          </p:cNvPr>
          <p:cNvSpPr>
            <a:spLocks noGrp="1"/>
          </p:cNvSpPr>
          <p:nvPr>
            <p:ph type="dt" sz="half" idx="10"/>
          </p:nvPr>
        </p:nvSpPr>
        <p:spPr/>
        <p:txBody>
          <a:bodyPr/>
          <a:lstStyle/>
          <a:p>
            <a:fld id="{875410AB-A42E-47AB-BAF5-251C31BC9B9E}" type="datetime1">
              <a:rPr lang="es-AR" smtClean="0"/>
              <a:t>29/09/2024</a:t>
            </a:fld>
            <a:endParaRPr lang="es-AR"/>
          </a:p>
        </p:txBody>
      </p:sp>
      <p:sp>
        <p:nvSpPr>
          <p:cNvPr id="5" name="Marcador de pie de página 4">
            <a:extLst>
              <a:ext uri="{FF2B5EF4-FFF2-40B4-BE49-F238E27FC236}">
                <a16:creationId xmlns:a16="http://schemas.microsoft.com/office/drawing/2014/main" id="{46DFCAD3-5FD0-4ED1-AA3A-B1B87FD103ED}"/>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17A27D7C-21B6-4117-B544-DBE9EB977A7C}"/>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4275785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CA573-074E-4B90-B5E2-0BD544D82CEC}"/>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57EC57D6-1463-41D2-BAE5-B76B0C0541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E79B8DB-5468-40E8-ADB9-224ACA52429D}"/>
              </a:ext>
            </a:extLst>
          </p:cNvPr>
          <p:cNvSpPr>
            <a:spLocks noGrp="1"/>
          </p:cNvSpPr>
          <p:nvPr>
            <p:ph type="dt" sz="half" idx="10"/>
          </p:nvPr>
        </p:nvSpPr>
        <p:spPr/>
        <p:txBody>
          <a:bodyPr/>
          <a:lstStyle/>
          <a:p>
            <a:fld id="{FD0860B8-02AE-43CA-95C7-554AC95FF1BF}" type="datetime1">
              <a:rPr lang="es-AR" smtClean="0"/>
              <a:t>29/09/2024</a:t>
            </a:fld>
            <a:endParaRPr lang="es-AR"/>
          </a:p>
        </p:txBody>
      </p:sp>
      <p:sp>
        <p:nvSpPr>
          <p:cNvPr id="5" name="Marcador de pie de página 4">
            <a:extLst>
              <a:ext uri="{FF2B5EF4-FFF2-40B4-BE49-F238E27FC236}">
                <a16:creationId xmlns:a16="http://schemas.microsoft.com/office/drawing/2014/main" id="{1B575DA6-D869-4A7E-8387-884848DC05F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83F844CD-E258-4BC2-9683-7DBA9485F38A}"/>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324011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896690-1948-4682-B419-EEFCDB4422C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5BA884CB-CC29-423A-8297-5FECF038FF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F4DEB52-E63C-4CD1-8373-4CC5AFC7B6BE}"/>
              </a:ext>
            </a:extLst>
          </p:cNvPr>
          <p:cNvSpPr>
            <a:spLocks noGrp="1"/>
          </p:cNvSpPr>
          <p:nvPr>
            <p:ph type="dt" sz="half" idx="10"/>
          </p:nvPr>
        </p:nvSpPr>
        <p:spPr/>
        <p:txBody>
          <a:bodyPr/>
          <a:lstStyle/>
          <a:p>
            <a:fld id="{51AA9185-D35A-4420-A273-6783806FDCD9}" type="datetime1">
              <a:rPr lang="es-AR" smtClean="0"/>
              <a:t>29/09/2024</a:t>
            </a:fld>
            <a:endParaRPr lang="es-AR"/>
          </a:p>
        </p:txBody>
      </p:sp>
      <p:sp>
        <p:nvSpPr>
          <p:cNvPr id="5" name="Marcador de pie de página 4">
            <a:extLst>
              <a:ext uri="{FF2B5EF4-FFF2-40B4-BE49-F238E27FC236}">
                <a16:creationId xmlns:a16="http://schemas.microsoft.com/office/drawing/2014/main" id="{3184C90E-B5C4-4FDC-A205-A9AC4B9A5E83}"/>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E7633192-3FF8-49AA-A1B5-ABC1C3BA4397}"/>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359241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D8CB2-B4A9-4217-B28E-81206A5C8633}"/>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93FC9B10-A038-4333-A9A7-9049AE52C5A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415B5BC6-BF56-46D2-A350-3B06AA99F90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619AF112-F28A-49FE-B40B-B578C8C9C1BF}"/>
              </a:ext>
            </a:extLst>
          </p:cNvPr>
          <p:cNvSpPr>
            <a:spLocks noGrp="1"/>
          </p:cNvSpPr>
          <p:nvPr>
            <p:ph type="dt" sz="half" idx="10"/>
          </p:nvPr>
        </p:nvSpPr>
        <p:spPr/>
        <p:txBody>
          <a:bodyPr/>
          <a:lstStyle/>
          <a:p>
            <a:fld id="{57566A29-BC25-4395-B58E-22BAAAF09CD8}" type="datetime1">
              <a:rPr lang="es-AR" smtClean="0"/>
              <a:t>29/09/2024</a:t>
            </a:fld>
            <a:endParaRPr lang="es-AR"/>
          </a:p>
        </p:txBody>
      </p:sp>
      <p:sp>
        <p:nvSpPr>
          <p:cNvPr id="6" name="Marcador de pie de página 5">
            <a:extLst>
              <a:ext uri="{FF2B5EF4-FFF2-40B4-BE49-F238E27FC236}">
                <a16:creationId xmlns:a16="http://schemas.microsoft.com/office/drawing/2014/main" id="{6DD590D9-00EC-49F6-85DC-AB6BC4C27EDC}"/>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22DCA8FB-1479-40AE-84D1-78B397CA266B}"/>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2272036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3D55A6-26B0-408F-B83D-8C60945F418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33279085-3B34-4D58-B1C9-E9CAC04BB5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73A9DCB-6867-48E0-8CCC-61EEA4664A8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E2D53C64-1F61-461B-A282-FF126B4BFE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1B6DD21-B86D-4ADA-8883-BFD77FDB4D5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B5C86CF5-E8EC-461C-8001-F79D0F706E2B}"/>
              </a:ext>
            </a:extLst>
          </p:cNvPr>
          <p:cNvSpPr>
            <a:spLocks noGrp="1"/>
          </p:cNvSpPr>
          <p:nvPr>
            <p:ph type="dt" sz="half" idx="10"/>
          </p:nvPr>
        </p:nvSpPr>
        <p:spPr/>
        <p:txBody>
          <a:bodyPr/>
          <a:lstStyle/>
          <a:p>
            <a:fld id="{ACD68429-E625-418E-A1B9-2166C01170F6}" type="datetime1">
              <a:rPr lang="es-AR" smtClean="0"/>
              <a:t>29/09/2024</a:t>
            </a:fld>
            <a:endParaRPr lang="es-AR"/>
          </a:p>
        </p:txBody>
      </p:sp>
      <p:sp>
        <p:nvSpPr>
          <p:cNvPr id="8" name="Marcador de pie de página 7">
            <a:extLst>
              <a:ext uri="{FF2B5EF4-FFF2-40B4-BE49-F238E27FC236}">
                <a16:creationId xmlns:a16="http://schemas.microsoft.com/office/drawing/2014/main" id="{A0B4157B-2CAD-4C31-9F33-515E00F78614}"/>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B05DB27E-0236-414F-A7A7-717C6BA46477}"/>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3604966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DB4B8-8BED-4D02-A527-9BAC537657D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FEB5ACCF-C626-44DB-B5F2-FB6119EC950B}"/>
              </a:ext>
            </a:extLst>
          </p:cNvPr>
          <p:cNvSpPr>
            <a:spLocks noGrp="1"/>
          </p:cNvSpPr>
          <p:nvPr>
            <p:ph type="dt" sz="half" idx="10"/>
          </p:nvPr>
        </p:nvSpPr>
        <p:spPr/>
        <p:txBody>
          <a:bodyPr/>
          <a:lstStyle/>
          <a:p>
            <a:fld id="{BDD1C59D-2C2F-445F-889C-C84B47C4FD5D}" type="datetime1">
              <a:rPr lang="es-AR" smtClean="0"/>
              <a:t>29/09/2024</a:t>
            </a:fld>
            <a:endParaRPr lang="es-AR"/>
          </a:p>
        </p:txBody>
      </p:sp>
      <p:sp>
        <p:nvSpPr>
          <p:cNvPr id="4" name="Marcador de pie de página 3">
            <a:extLst>
              <a:ext uri="{FF2B5EF4-FFF2-40B4-BE49-F238E27FC236}">
                <a16:creationId xmlns:a16="http://schemas.microsoft.com/office/drawing/2014/main" id="{B5F5F4F9-4C03-4E09-9233-83767CEABF2D}"/>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74982243-17C5-4721-856A-7593FB4009E6}"/>
              </a:ext>
            </a:extLst>
          </p:cNvPr>
          <p:cNvSpPr>
            <a:spLocks noGrp="1"/>
          </p:cNvSpPr>
          <p:nvPr>
            <p:ph type="sldNum" sz="quarter" idx="12"/>
          </p:nvPr>
        </p:nvSpPr>
        <p:spPr/>
        <p:txBody>
          <a:bodyPr/>
          <a:lstStyle/>
          <a:p>
            <a:fld id="{DF0F741A-1C68-43B1-82BF-590C1E2811B5}" type="slidenum">
              <a:rPr lang="es-AR" smtClean="0"/>
              <a:t>‹Nº›</a:t>
            </a:fld>
            <a:endParaRPr lang="es-AR"/>
          </a:p>
        </p:txBody>
      </p:sp>
    </p:spTree>
    <p:extLst>
      <p:ext uri="{BB962C8B-B14F-4D97-AF65-F5344CB8AC3E}">
        <p14:creationId xmlns:p14="http://schemas.microsoft.com/office/powerpoint/2010/main" val="161283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238AFEF-2C01-4181-A1D1-0F3D7F7C8D71}"/>
              </a:ext>
            </a:extLst>
          </p:cNvPr>
          <p:cNvSpPr>
            <a:spLocks noGrp="1"/>
          </p:cNvSpPr>
          <p:nvPr>
            <p:ph type="dt" sz="half" idx="10"/>
          </p:nvPr>
        </p:nvSpPr>
        <p:spPr/>
        <p:txBody>
          <a:bodyPr/>
          <a:lstStyle/>
          <a:p>
            <a:fld id="{876B1D8E-E94C-46CB-96F4-DD2D2F44A41E}" type="datetime1">
              <a:rPr lang="es-AR" smtClean="0"/>
              <a:t>29/09/2024</a:t>
            </a:fld>
            <a:endParaRPr lang="es-AR"/>
          </a:p>
        </p:txBody>
      </p:sp>
      <p:sp>
        <p:nvSpPr>
          <p:cNvPr id="3" name="Marcador de pie de página 2">
            <a:extLst>
              <a:ext uri="{FF2B5EF4-FFF2-40B4-BE49-F238E27FC236}">
                <a16:creationId xmlns:a16="http://schemas.microsoft.com/office/drawing/2014/main" id="{534F26F5-1E84-4CC9-9389-03B04533716D}"/>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2832669C-6CDF-4472-A0C7-5CCEE204D984}"/>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1335221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896690-1948-4682-B419-EEFCDB4422CF}"/>
              </a:ext>
            </a:extLst>
          </p:cNvPr>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5BA884CB-CC29-423A-8297-5FECF038FFC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F4DEB52-E63C-4CD1-8373-4CC5AFC7B6BE}"/>
              </a:ext>
            </a:extLst>
          </p:cNvPr>
          <p:cNvSpPr>
            <a:spLocks noGrp="1"/>
          </p:cNvSpPr>
          <p:nvPr>
            <p:ph type="dt" sz="half" idx="10"/>
          </p:nvPr>
        </p:nvSpPr>
        <p:spPr/>
        <p:txBody>
          <a:bodyPr/>
          <a:lstStyle/>
          <a:p>
            <a:fld id="{53282EE0-645F-4077-8E81-EE3D132E3414}" type="datetime1">
              <a:rPr lang="es-AR" smtClean="0"/>
              <a:t>29/09/2024</a:t>
            </a:fld>
            <a:endParaRPr lang="es-AR"/>
          </a:p>
        </p:txBody>
      </p:sp>
      <p:sp>
        <p:nvSpPr>
          <p:cNvPr id="5" name="Marcador de pie de página 4">
            <a:extLst>
              <a:ext uri="{FF2B5EF4-FFF2-40B4-BE49-F238E27FC236}">
                <a16:creationId xmlns:a16="http://schemas.microsoft.com/office/drawing/2014/main" id="{3184C90E-B5C4-4FDC-A205-A9AC4B9A5E83}"/>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E7633192-3FF8-49AA-A1B5-ABC1C3BA4397}"/>
              </a:ext>
            </a:extLst>
          </p:cNvPr>
          <p:cNvSpPr>
            <a:spLocks noGrp="1"/>
          </p:cNvSpPr>
          <p:nvPr>
            <p:ph type="sldNum" sz="quarter" idx="12"/>
          </p:nvPr>
        </p:nvSpPr>
        <p:spPr/>
        <p:txBody>
          <a:bodyPr/>
          <a:lstStyle/>
          <a:p>
            <a:fld id="{DF0F741A-1C68-43B1-82BF-590C1E2811B5}" type="slidenum">
              <a:rPr lang="es-AR" smtClean="0"/>
              <a:t>‹Nº›</a:t>
            </a:fld>
            <a:endParaRPr lang="es-AR"/>
          </a:p>
        </p:txBody>
      </p:sp>
    </p:spTree>
    <p:extLst>
      <p:ext uri="{BB962C8B-B14F-4D97-AF65-F5344CB8AC3E}">
        <p14:creationId xmlns:p14="http://schemas.microsoft.com/office/powerpoint/2010/main" val="432300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7771A3-385B-42D9-8E7B-E1DB378D38B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D0FC717E-2F4B-4357-8108-8E8D472930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C8D8F176-FA9C-47D8-A523-8ED0470FD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518E7D-718A-4121-B484-A2205D22715A}"/>
              </a:ext>
            </a:extLst>
          </p:cNvPr>
          <p:cNvSpPr>
            <a:spLocks noGrp="1"/>
          </p:cNvSpPr>
          <p:nvPr>
            <p:ph type="dt" sz="half" idx="10"/>
          </p:nvPr>
        </p:nvSpPr>
        <p:spPr/>
        <p:txBody>
          <a:bodyPr/>
          <a:lstStyle/>
          <a:p>
            <a:fld id="{9497BCB6-C547-4CF8-921B-56B4249CD914}" type="datetime1">
              <a:rPr lang="es-AR" smtClean="0"/>
              <a:t>29/09/2024</a:t>
            </a:fld>
            <a:endParaRPr lang="es-AR"/>
          </a:p>
        </p:txBody>
      </p:sp>
      <p:sp>
        <p:nvSpPr>
          <p:cNvPr id="6" name="Marcador de pie de página 5">
            <a:extLst>
              <a:ext uri="{FF2B5EF4-FFF2-40B4-BE49-F238E27FC236}">
                <a16:creationId xmlns:a16="http://schemas.microsoft.com/office/drawing/2014/main" id="{D5396085-7115-4F04-B93E-505A29FAF956}"/>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416B34A0-9314-4A3C-A401-158EE3408AF7}"/>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4129181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837696-2C39-4030-BF8D-B8D8F7E8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63F78CFD-87A5-4E82-AEF6-A3B18AE1DB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D557ADBE-8E10-4285-B6FB-CB59DC0A3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1CCD95-3E74-436A-BF6E-7C333A3B3E5A}"/>
              </a:ext>
            </a:extLst>
          </p:cNvPr>
          <p:cNvSpPr>
            <a:spLocks noGrp="1"/>
          </p:cNvSpPr>
          <p:nvPr>
            <p:ph type="dt" sz="half" idx="10"/>
          </p:nvPr>
        </p:nvSpPr>
        <p:spPr/>
        <p:txBody>
          <a:bodyPr/>
          <a:lstStyle/>
          <a:p>
            <a:fld id="{6E411E1B-5611-434B-8F99-234546CC9E88}" type="datetime1">
              <a:rPr lang="es-AR" smtClean="0"/>
              <a:t>29/09/2024</a:t>
            </a:fld>
            <a:endParaRPr lang="es-AR"/>
          </a:p>
        </p:txBody>
      </p:sp>
      <p:sp>
        <p:nvSpPr>
          <p:cNvPr id="6" name="Marcador de pie de página 5">
            <a:extLst>
              <a:ext uri="{FF2B5EF4-FFF2-40B4-BE49-F238E27FC236}">
                <a16:creationId xmlns:a16="http://schemas.microsoft.com/office/drawing/2014/main" id="{DBA68FC8-49ED-4C21-82A3-FB67A6050972}"/>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5BC4869D-E334-42AE-B5BB-9467D78DB255}"/>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3812409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00591-704D-4C4E-BEDE-5361FA7FC7C6}"/>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416E7C0A-FEA7-4A6E-9902-88B330BE882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93AF6E7-6838-482C-B7DC-CD9FA405BC8C}"/>
              </a:ext>
            </a:extLst>
          </p:cNvPr>
          <p:cNvSpPr>
            <a:spLocks noGrp="1"/>
          </p:cNvSpPr>
          <p:nvPr>
            <p:ph type="dt" sz="half" idx="10"/>
          </p:nvPr>
        </p:nvSpPr>
        <p:spPr/>
        <p:txBody>
          <a:bodyPr/>
          <a:lstStyle/>
          <a:p>
            <a:fld id="{E494B121-4A51-4FFC-B833-6A489616B49F}" type="datetime1">
              <a:rPr lang="es-AR" smtClean="0"/>
              <a:t>29/09/2024</a:t>
            </a:fld>
            <a:endParaRPr lang="es-AR"/>
          </a:p>
        </p:txBody>
      </p:sp>
      <p:sp>
        <p:nvSpPr>
          <p:cNvPr id="5" name="Marcador de pie de página 4">
            <a:extLst>
              <a:ext uri="{FF2B5EF4-FFF2-40B4-BE49-F238E27FC236}">
                <a16:creationId xmlns:a16="http://schemas.microsoft.com/office/drawing/2014/main" id="{F7C9F927-86DE-4ADD-B284-2B2498BF225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8E4C696B-AC23-4707-9569-4C0C2BECCF42}"/>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2243774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1B3071-3FF5-465A-9FCE-E591FC4BFFE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604EB6B9-FA13-4436-AD96-9E146E15208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C744A372-8C9A-4D03-99A8-48FA06178F67}"/>
              </a:ext>
            </a:extLst>
          </p:cNvPr>
          <p:cNvSpPr>
            <a:spLocks noGrp="1"/>
          </p:cNvSpPr>
          <p:nvPr>
            <p:ph type="dt" sz="half" idx="10"/>
          </p:nvPr>
        </p:nvSpPr>
        <p:spPr/>
        <p:txBody>
          <a:bodyPr/>
          <a:lstStyle/>
          <a:p>
            <a:fld id="{ECF864D2-E6DA-476F-8FE9-0F5294AE3A71}" type="datetime1">
              <a:rPr lang="es-AR" smtClean="0"/>
              <a:t>29/09/2024</a:t>
            </a:fld>
            <a:endParaRPr lang="es-AR"/>
          </a:p>
        </p:txBody>
      </p:sp>
      <p:sp>
        <p:nvSpPr>
          <p:cNvPr id="5" name="Marcador de pie de página 4">
            <a:extLst>
              <a:ext uri="{FF2B5EF4-FFF2-40B4-BE49-F238E27FC236}">
                <a16:creationId xmlns:a16="http://schemas.microsoft.com/office/drawing/2014/main" id="{4CDF6F57-E48B-4149-B65E-63D7EDE978D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32165DBB-F6D9-43D1-A337-277F9B6F1794}"/>
              </a:ext>
            </a:extLst>
          </p:cNvPr>
          <p:cNvSpPr>
            <a:spLocks noGrp="1"/>
          </p:cNvSpPr>
          <p:nvPr>
            <p:ph type="sldNum" sz="quarter" idx="12"/>
          </p:nvPr>
        </p:nvSpPr>
        <p:spPr/>
        <p:txBody>
          <a:bodyPr/>
          <a:lstStyle/>
          <a:p>
            <a:fld id="{22B65AFC-14E6-4EDC-832A-2081F8269CE9}" type="slidenum">
              <a:rPr lang="es-AR" smtClean="0"/>
              <a:t>‹Nº›</a:t>
            </a:fld>
            <a:endParaRPr lang="es-AR"/>
          </a:p>
        </p:txBody>
      </p:sp>
    </p:spTree>
    <p:extLst>
      <p:ext uri="{BB962C8B-B14F-4D97-AF65-F5344CB8AC3E}">
        <p14:creationId xmlns:p14="http://schemas.microsoft.com/office/powerpoint/2010/main" val="398254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18 Rectángulo"/>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17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15 Rectángulo"/>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11 Rectángulo"/>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8 Subtítulo"/>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6628C40D-05CE-4C77-B124-325EE3CC72DD}" type="datetime1">
              <a:rPr lang="es-AR" smtClean="0"/>
              <a:t>29/09/2024</a:t>
            </a:fld>
            <a:endParaRPr lang="es-AR"/>
          </a:p>
        </p:txBody>
      </p:sp>
      <p:sp>
        <p:nvSpPr>
          <p:cNvPr id="17" name="16 Marcador de pie de página"/>
          <p:cNvSpPr>
            <a:spLocks noGrp="1"/>
          </p:cNvSpPr>
          <p:nvPr>
            <p:ph type="ftr" sz="quarter" idx="11"/>
          </p:nvPr>
        </p:nvSpPr>
        <p:spPr/>
        <p:txBody>
          <a:bodyPr/>
          <a:lstStyle/>
          <a:p>
            <a:endParaRPr lang="es-AR"/>
          </a:p>
        </p:txBody>
      </p:sp>
      <p:sp>
        <p:nvSpPr>
          <p:cNvPr id="7" name="6 Conector recto"/>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9 Rectángulo"/>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12 Elipse"/>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13 Elipse"/>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28 Marcador de número de diapositiva"/>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24608077-1895-4DD2-BB46-1CC3B6851327}" type="slidenum">
              <a:rPr lang="es-AR" smtClean="0"/>
              <a:pPr/>
              <a:t>‹Nº›</a:t>
            </a:fld>
            <a:endParaRPr lang="es-AR"/>
          </a:p>
        </p:txBody>
      </p:sp>
      <p:sp>
        <p:nvSpPr>
          <p:cNvPr id="8" name="7 Título"/>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s-ES"/>
              <a:t>Haga clic para modificar el estilo de título del patrón</a:t>
            </a:r>
            <a:endParaRPr kumimoji="0" lang="en-US"/>
          </a:p>
        </p:txBody>
      </p:sp>
    </p:spTree>
    <p:extLst>
      <p:ext uri="{BB962C8B-B14F-4D97-AF65-F5344CB8AC3E}">
        <p14:creationId xmlns:p14="http://schemas.microsoft.com/office/powerpoint/2010/main" val="281626671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a:t>Haga clic para modificar el estilo de título del patrón</a:t>
            </a:r>
            <a:endParaRPr kumimoji="0" lang="en-US"/>
          </a:p>
        </p:txBody>
      </p:sp>
      <p:sp>
        <p:nvSpPr>
          <p:cNvPr id="4" name="3 Marcador de fecha"/>
          <p:cNvSpPr>
            <a:spLocks noGrp="1"/>
          </p:cNvSpPr>
          <p:nvPr>
            <p:ph type="dt" sz="half" idx="10"/>
          </p:nvPr>
        </p:nvSpPr>
        <p:spPr/>
        <p:txBody>
          <a:bodyPr/>
          <a:lstStyle/>
          <a:p>
            <a:fld id="{62914793-D338-4A31-A3DC-9DDB86468323}" type="datetime1">
              <a:rPr lang="es-AR" smtClean="0"/>
              <a:t>29/09/2024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a:xfrm>
            <a:off x="5815584" y="1026373"/>
            <a:ext cx="609600" cy="441325"/>
          </a:xfrm>
        </p:spPr>
        <p:txBody>
          <a:bodyPr/>
          <a:lstStyle/>
          <a:p>
            <a:fld id="{24608077-1895-4DD2-BB46-1CC3B6851327}" type="slidenum">
              <a:rPr lang="es-AR" smtClean="0"/>
              <a:pPr/>
              <a:t>‹Nº›</a:t>
            </a:fld>
            <a:endParaRPr lang="es-AR"/>
          </a:p>
        </p:txBody>
      </p:sp>
      <p:sp>
        <p:nvSpPr>
          <p:cNvPr id="8" name="7 Marcador de contenido"/>
          <p:cNvSpPr>
            <a:spLocks noGrp="1"/>
          </p:cNvSpPr>
          <p:nvPr>
            <p:ph sz="quarter" idx="1"/>
          </p:nvPr>
        </p:nvSpPr>
        <p:spPr>
          <a:xfrm>
            <a:off x="402336" y="1527048"/>
            <a:ext cx="1133856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extLst>
      <p:ext uri="{BB962C8B-B14F-4D97-AF65-F5344CB8AC3E}">
        <p14:creationId xmlns:p14="http://schemas.microsoft.com/office/powerpoint/2010/main" val="208815900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14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15 Rectángulo"/>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17 Rectángulo"/>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18 Rectángulo"/>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11 Rectángulo"/>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2 Marcador de texto"/>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13" name="12 Rectángulo"/>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13 Rectángulo"/>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4 Marcador de pie de página"/>
          <p:cNvSpPr>
            <a:spLocks noGrp="1"/>
          </p:cNvSpPr>
          <p:nvPr>
            <p:ph type="ftr" sz="quarter" idx="11"/>
          </p:nvPr>
        </p:nvSpPr>
        <p:spPr/>
        <p:txBody>
          <a:bodyPr/>
          <a:lstStyle/>
          <a:p>
            <a:endParaRPr lang="es-AR"/>
          </a:p>
        </p:txBody>
      </p:sp>
      <p:sp>
        <p:nvSpPr>
          <p:cNvPr id="4" name="3 Marcador de fecha"/>
          <p:cNvSpPr>
            <a:spLocks noGrp="1"/>
          </p:cNvSpPr>
          <p:nvPr>
            <p:ph type="dt" sz="half" idx="10"/>
          </p:nvPr>
        </p:nvSpPr>
        <p:spPr/>
        <p:txBody>
          <a:bodyPr/>
          <a:lstStyle/>
          <a:p>
            <a:fld id="{45916833-65F8-47DD-8756-C98981FB48AA}" type="datetime1">
              <a:rPr lang="es-AR" smtClean="0"/>
              <a:t>29/09/2024</a:t>
            </a:fld>
            <a:endParaRPr lang="es-AR"/>
          </a:p>
        </p:txBody>
      </p:sp>
      <p:sp>
        <p:nvSpPr>
          <p:cNvPr id="8" name="7 Conector recto"/>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9 Elipse"/>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10 Elipse"/>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5 Marcador de número de diapositiva"/>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24608077-1895-4DD2-BB46-1CC3B6851327}" type="slidenum">
              <a:rPr lang="es-AR" smtClean="0"/>
              <a:pPr/>
              <a:t>‹Nº›</a:t>
            </a:fld>
            <a:endParaRPr lang="es-AR"/>
          </a:p>
        </p:txBody>
      </p:sp>
      <p:sp>
        <p:nvSpPr>
          <p:cNvPr id="2" name="1 Título"/>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s-ES"/>
              <a:t>Haga clic para modificar el estilo de título del patrón</a:t>
            </a:r>
            <a:endParaRPr kumimoji="0" lang="en-US"/>
          </a:p>
        </p:txBody>
      </p:sp>
    </p:spTree>
    <p:extLst>
      <p:ext uri="{BB962C8B-B14F-4D97-AF65-F5344CB8AC3E}">
        <p14:creationId xmlns:p14="http://schemas.microsoft.com/office/powerpoint/2010/main" val="395103439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02336" y="228600"/>
            <a:ext cx="11379200" cy="758952"/>
          </a:xfrm>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a:xfrm>
            <a:off x="7721600" y="6409944"/>
            <a:ext cx="4059936" cy="365760"/>
          </a:xfrm>
        </p:spPr>
        <p:txBody>
          <a:bodyPr/>
          <a:lstStyle/>
          <a:p>
            <a:fld id="{C36AE387-4741-466C-8435-9DDB803A15A5}" type="datetime1">
              <a:rPr lang="es-AR" smtClean="0"/>
              <a:t>29/09/2024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4608077-1895-4DD2-BB46-1CC3B6851327}" type="slidenum">
              <a:rPr lang="es-AR" smtClean="0"/>
              <a:pPr/>
              <a:t>‹Nº›</a:t>
            </a:fld>
            <a:endParaRPr lang="es-AR"/>
          </a:p>
        </p:txBody>
      </p:sp>
      <p:sp>
        <p:nvSpPr>
          <p:cNvPr id="8" name="7 Conector recto"/>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9 Marcador de contenido"/>
          <p:cNvSpPr>
            <a:spLocks noGrp="1"/>
          </p:cNvSpPr>
          <p:nvPr>
            <p:ph sz="half" idx="1"/>
          </p:nvPr>
        </p:nvSpPr>
        <p:spPr>
          <a:xfrm>
            <a:off x="402336" y="1371600"/>
            <a:ext cx="5384800" cy="4681728"/>
          </a:xfrm>
        </p:spPr>
        <p:txBody>
          <a:bodyPr/>
          <a:lstStyle>
            <a:lvl1pPr>
              <a:defRPr sz="2500"/>
            </a:lvl1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2" name="11 Marcador de contenido"/>
          <p:cNvSpPr>
            <a:spLocks noGrp="1"/>
          </p:cNvSpPr>
          <p:nvPr>
            <p:ph sz="half" idx="2"/>
          </p:nvPr>
        </p:nvSpPr>
        <p:spPr>
          <a:xfrm>
            <a:off x="6400800" y="1371600"/>
            <a:ext cx="5384800" cy="4681728"/>
          </a:xfrm>
        </p:spPr>
        <p:txBody>
          <a:bodyPr/>
          <a:lstStyle>
            <a:lvl1pPr>
              <a:defRPr sz="2500"/>
            </a:lvl1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extLst>
      <p:ext uri="{BB962C8B-B14F-4D97-AF65-F5344CB8AC3E}">
        <p14:creationId xmlns:p14="http://schemas.microsoft.com/office/powerpoint/2010/main" val="285763538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19 Rectángulo"/>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18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20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21 Rectángulo"/>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10 Rectángulo"/>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12 Rectángulo"/>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2 Marcador de texto"/>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7" name="6 Marcador de fecha"/>
          <p:cNvSpPr>
            <a:spLocks noGrp="1"/>
          </p:cNvSpPr>
          <p:nvPr>
            <p:ph type="dt" sz="half" idx="10"/>
          </p:nvPr>
        </p:nvSpPr>
        <p:spPr/>
        <p:txBody>
          <a:bodyPr/>
          <a:lstStyle/>
          <a:p>
            <a:fld id="{996DD4CE-BAB0-464D-B236-6A333D9FB4FC}" type="datetime1">
              <a:rPr lang="es-AR" smtClean="0"/>
              <a:t>29/09/2024</a:t>
            </a:fld>
            <a:endParaRPr lang="es-AR"/>
          </a:p>
        </p:txBody>
      </p:sp>
      <p:sp>
        <p:nvSpPr>
          <p:cNvPr id="8" name="7 Marcador de pie de página"/>
          <p:cNvSpPr>
            <a:spLocks noGrp="1"/>
          </p:cNvSpPr>
          <p:nvPr>
            <p:ph type="ftr" sz="quarter" idx="11"/>
          </p:nvPr>
        </p:nvSpPr>
        <p:spPr>
          <a:xfrm>
            <a:off x="406400" y="6409944"/>
            <a:ext cx="4775200" cy="365760"/>
          </a:xfrm>
        </p:spPr>
        <p:txBody>
          <a:bodyPr/>
          <a:lstStyle/>
          <a:p>
            <a:endParaRPr lang="es-AR"/>
          </a:p>
        </p:txBody>
      </p:sp>
      <p:sp>
        <p:nvSpPr>
          <p:cNvPr id="15" name="14 Conector recto"/>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17 Rectángulo"/>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23 Marcador de contenido"/>
          <p:cNvSpPr>
            <a:spLocks noGrp="1"/>
          </p:cNvSpPr>
          <p:nvPr>
            <p:ph sz="quarter" idx="2"/>
          </p:nvPr>
        </p:nvSpPr>
        <p:spPr>
          <a:xfrm>
            <a:off x="402336" y="2471383"/>
            <a:ext cx="5388864" cy="3818404"/>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6" name="25 Marcador de contenido"/>
          <p:cNvSpPr>
            <a:spLocks noGrp="1"/>
          </p:cNvSpPr>
          <p:nvPr>
            <p:ph sz="quarter" idx="4"/>
          </p:nvPr>
        </p:nvSpPr>
        <p:spPr>
          <a:xfrm>
            <a:off x="6400800" y="2471383"/>
            <a:ext cx="5384800" cy="382219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5" name="24 Elipse"/>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26 Elipse"/>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Marcador de número de diapositiva"/>
          <p:cNvSpPr>
            <a:spLocks noGrp="1"/>
          </p:cNvSpPr>
          <p:nvPr>
            <p:ph type="sldNum" sz="quarter" idx="12"/>
          </p:nvPr>
        </p:nvSpPr>
        <p:spPr>
          <a:xfrm>
            <a:off x="5791200" y="1042417"/>
            <a:ext cx="609600" cy="441325"/>
          </a:xfrm>
        </p:spPr>
        <p:txBody>
          <a:bodyPr/>
          <a:lstStyle>
            <a:lvl1pPr algn="ctr">
              <a:defRPr/>
            </a:lvl1pPr>
          </a:lstStyle>
          <a:p>
            <a:fld id="{24608077-1895-4DD2-BB46-1CC3B6851327}" type="slidenum">
              <a:rPr lang="es-AR" smtClean="0"/>
              <a:pPr/>
              <a:t>‹Nº›</a:t>
            </a:fld>
            <a:endParaRPr lang="es-AR"/>
          </a:p>
        </p:txBody>
      </p:sp>
      <p:sp>
        <p:nvSpPr>
          <p:cNvPr id="23" name="22 Título"/>
          <p:cNvSpPr>
            <a:spLocks noGrp="1"/>
          </p:cNvSpPr>
          <p:nvPr>
            <p:ph type="title"/>
          </p:nvPr>
        </p:nvSpPr>
        <p:spPr/>
        <p:txBody>
          <a:bodyPr rtlCol="0" anchor="b" anchorCtr="0"/>
          <a:lstStyle/>
          <a:p>
            <a:r>
              <a:rPr kumimoji="0" lang="es-ES"/>
              <a:t>Haga clic para modificar el estilo de título del patrón</a:t>
            </a:r>
            <a:endParaRPr kumimoji="0" lang="en-US"/>
          </a:p>
        </p:txBody>
      </p:sp>
    </p:spTree>
    <p:extLst>
      <p:ext uri="{BB962C8B-B14F-4D97-AF65-F5344CB8AC3E}">
        <p14:creationId xmlns:p14="http://schemas.microsoft.com/office/powerpoint/2010/main" val="423425335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94E2E1C-7FCE-415E-BF6A-5733A1E4FEA1}" type="datetime1">
              <a:rPr lang="es-AR" smtClean="0"/>
              <a:t>29/09/2024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a:xfrm>
            <a:off x="5791200" y="1036021"/>
            <a:ext cx="609600" cy="441325"/>
          </a:xfrm>
        </p:spPr>
        <p:txBody>
          <a:bodyPr/>
          <a:lstStyle/>
          <a:p>
            <a:fld id="{24608077-1895-4DD2-BB46-1CC3B6851327}" type="slidenum">
              <a:rPr lang="es-AR" smtClean="0"/>
              <a:pPr/>
              <a:t>‹Nº›</a:t>
            </a:fld>
            <a:endParaRPr lang="es-AR"/>
          </a:p>
        </p:txBody>
      </p:sp>
    </p:spTree>
    <p:extLst>
      <p:ext uri="{BB962C8B-B14F-4D97-AF65-F5344CB8AC3E}">
        <p14:creationId xmlns:p14="http://schemas.microsoft.com/office/powerpoint/2010/main" val="198517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D8CB2-B4A9-4217-B28E-81206A5C8633}"/>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93FC9B10-A038-4333-A9A7-9049AE52C5A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415B5BC6-BF56-46D2-A350-3B06AA99F90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619AF112-F28A-49FE-B40B-B578C8C9C1BF}"/>
              </a:ext>
            </a:extLst>
          </p:cNvPr>
          <p:cNvSpPr>
            <a:spLocks noGrp="1"/>
          </p:cNvSpPr>
          <p:nvPr>
            <p:ph type="dt" sz="half" idx="10"/>
          </p:nvPr>
        </p:nvSpPr>
        <p:spPr/>
        <p:txBody>
          <a:bodyPr/>
          <a:lstStyle/>
          <a:p>
            <a:fld id="{4D668BFA-EBF7-4CA2-94E3-87897B42EA40}" type="datetime1">
              <a:rPr lang="es-AR" smtClean="0"/>
              <a:t>29/09/2024</a:t>
            </a:fld>
            <a:endParaRPr lang="es-AR"/>
          </a:p>
        </p:txBody>
      </p:sp>
      <p:sp>
        <p:nvSpPr>
          <p:cNvPr id="6" name="Marcador de pie de página 5">
            <a:extLst>
              <a:ext uri="{FF2B5EF4-FFF2-40B4-BE49-F238E27FC236}">
                <a16:creationId xmlns:a16="http://schemas.microsoft.com/office/drawing/2014/main" id="{6DD590D9-00EC-49F6-85DC-AB6BC4C27EDC}"/>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22DCA8FB-1479-40AE-84D1-78B397CA266B}"/>
              </a:ext>
            </a:extLst>
          </p:cNvPr>
          <p:cNvSpPr>
            <a:spLocks noGrp="1"/>
          </p:cNvSpPr>
          <p:nvPr>
            <p:ph type="sldNum" sz="quarter" idx="12"/>
          </p:nvPr>
        </p:nvSpPr>
        <p:spPr/>
        <p:txBody>
          <a:bodyPr/>
          <a:lstStyle/>
          <a:p>
            <a:fld id="{DF0F741A-1C68-43B1-82BF-590C1E2811B5}" type="slidenum">
              <a:rPr lang="es-AR" smtClean="0"/>
              <a:t>‹Nº›</a:t>
            </a:fld>
            <a:endParaRPr lang="es-AR"/>
          </a:p>
        </p:txBody>
      </p:sp>
    </p:spTree>
    <p:extLst>
      <p:ext uri="{BB962C8B-B14F-4D97-AF65-F5344CB8AC3E}">
        <p14:creationId xmlns:p14="http://schemas.microsoft.com/office/powerpoint/2010/main" val="1549906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7 Rectángulo"/>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9 Rectángulo"/>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8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4 Rectángulo"/>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5 Rectángulo"/>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1 Marcador de fecha"/>
          <p:cNvSpPr>
            <a:spLocks noGrp="1"/>
          </p:cNvSpPr>
          <p:nvPr>
            <p:ph type="dt" sz="half" idx="10"/>
          </p:nvPr>
        </p:nvSpPr>
        <p:spPr/>
        <p:txBody>
          <a:bodyPr/>
          <a:lstStyle/>
          <a:p>
            <a:fld id="{BD296957-E074-4D5A-BABD-83E379F4928D}" type="datetime1">
              <a:rPr lang="es-AR" smtClean="0"/>
              <a:t>29/09/2024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a:xfrm>
            <a:off x="5689600" y="6324600"/>
            <a:ext cx="812800" cy="441324"/>
          </a:xfrm>
        </p:spPr>
        <p:txBody>
          <a:bodyPr/>
          <a:lstStyle>
            <a:lvl1pPr>
              <a:defRPr>
                <a:solidFill>
                  <a:srgbClr val="FFFFFF"/>
                </a:solidFill>
              </a:defRPr>
            </a:lvl1pPr>
          </a:lstStyle>
          <a:p>
            <a:fld id="{24608077-1895-4DD2-BB46-1CC3B6851327}" type="slidenum">
              <a:rPr lang="es-AR" smtClean="0"/>
              <a:pPr/>
              <a:t>‹Nº›</a:t>
            </a:fld>
            <a:endParaRPr lang="es-AR"/>
          </a:p>
        </p:txBody>
      </p:sp>
    </p:spTree>
    <p:extLst>
      <p:ext uri="{BB962C8B-B14F-4D97-AF65-F5344CB8AC3E}">
        <p14:creationId xmlns:p14="http://schemas.microsoft.com/office/powerpoint/2010/main" val="2748286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14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17 Rectángulo"/>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15 Rectángulo"/>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16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12 Rectángulo"/>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1 Título"/>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8" name="7 Rectángulo"/>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8 Conector recto"/>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19 Marcador de contenido"/>
          <p:cNvSpPr>
            <a:spLocks noGrp="1"/>
          </p:cNvSpPr>
          <p:nvPr>
            <p:ph sz="quarter" idx="1"/>
          </p:nvPr>
        </p:nvSpPr>
        <p:spPr>
          <a:xfrm>
            <a:off x="4165600" y="685800"/>
            <a:ext cx="7518400" cy="5410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0" name="9 Elipse"/>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10 Elipse"/>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6 Marcador de número de diapositiva"/>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24608077-1895-4DD2-BB46-1CC3B6851327}" type="slidenum">
              <a:rPr lang="es-AR" smtClean="0"/>
              <a:pPr/>
              <a:t>‹Nº›</a:t>
            </a:fld>
            <a:endParaRPr lang="es-AR"/>
          </a:p>
        </p:txBody>
      </p:sp>
      <p:sp>
        <p:nvSpPr>
          <p:cNvPr id="21" name="20 Rectángulo"/>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4 Marcador de fecha"/>
          <p:cNvSpPr>
            <a:spLocks noGrp="1"/>
          </p:cNvSpPr>
          <p:nvPr>
            <p:ph type="dt" sz="half" idx="10"/>
          </p:nvPr>
        </p:nvSpPr>
        <p:spPr/>
        <p:txBody>
          <a:bodyPr/>
          <a:lstStyle/>
          <a:p>
            <a:fld id="{9644A4CC-81F6-4A80-B34C-94DE421422D0}" type="datetime1">
              <a:rPr lang="es-AR" smtClean="0"/>
              <a:t>29/09/2024</a:t>
            </a:fld>
            <a:endParaRPr lang="es-AR"/>
          </a:p>
        </p:txBody>
      </p:sp>
      <p:sp>
        <p:nvSpPr>
          <p:cNvPr id="6" name="5 Marcador de pie de página"/>
          <p:cNvSpPr>
            <a:spLocks noGrp="1"/>
          </p:cNvSpPr>
          <p:nvPr>
            <p:ph type="ftr" sz="quarter" idx="11"/>
          </p:nvPr>
        </p:nvSpPr>
        <p:spPr>
          <a:xfrm>
            <a:off x="402336" y="6410848"/>
            <a:ext cx="4511040" cy="365760"/>
          </a:xfrm>
        </p:spPr>
        <p:txBody>
          <a:bodyPr/>
          <a:lstStyle/>
          <a:p>
            <a:endParaRPr lang="es-AR"/>
          </a:p>
        </p:txBody>
      </p:sp>
    </p:spTree>
    <p:extLst>
      <p:ext uri="{BB962C8B-B14F-4D97-AF65-F5344CB8AC3E}">
        <p14:creationId xmlns:p14="http://schemas.microsoft.com/office/powerpoint/2010/main" val="395668132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18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15 Rectángulo"/>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16 Rectángulo"/>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17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19 Rectángulo"/>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7 Rectángulo"/>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14 Rectángulo"/>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11 Elipse"/>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12 Elipse"/>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6 Marcador de número de diapositiva"/>
          <p:cNvSpPr>
            <a:spLocks noGrp="1"/>
          </p:cNvSpPr>
          <p:nvPr>
            <p:ph type="sldNum" sz="quarter" idx="12"/>
          </p:nvPr>
        </p:nvSpPr>
        <p:spPr>
          <a:xfrm>
            <a:off x="1828800" y="312739"/>
            <a:ext cx="609600" cy="441325"/>
          </a:xfrm>
        </p:spPr>
        <p:txBody>
          <a:bodyPr/>
          <a:lstStyle/>
          <a:p>
            <a:fld id="{24608077-1895-4DD2-BB46-1CC3B6851327}" type="slidenum">
              <a:rPr lang="es-AR" smtClean="0"/>
              <a:pPr/>
              <a:t>‹Nº›</a:t>
            </a:fld>
            <a:endParaRPr lang="es-AR"/>
          </a:p>
        </p:txBody>
      </p:sp>
      <p:sp>
        <p:nvSpPr>
          <p:cNvPr id="2" name="1 Título"/>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4000500" y="609600"/>
            <a:ext cx="7823200" cy="4267200"/>
          </a:xfrm>
        </p:spPr>
        <p:txBody>
          <a:bodyPr/>
          <a:lstStyle>
            <a:lvl1pPr marL="0" indent="0">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22" name="21 Rectángulo"/>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4 Marcador de fecha"/>
          <p:cNvSpPr>
            <a:spLocks noGrp="1"/>
          </p:cNvSpPr>
          <p:nvPr>
            <p:ph type="dt" sz="half" idx="10"/>
          </p:nvPr>
        </p:nvSpPr>
        <p:spPr>
          <a:xfrm>
            <a:off x="7717536" y="6404984"/>
            <a:ext cx="4059936" cy="365760"/>
          </a:xfrm>
        </p:spPr>
        <p:txBody>
          <a:bodyPr/>
          <a:lstStyle/>
          <a:p>
            <a:fld id="{C4E71A98-DBA5-4507-A21E-F1D2CF1291E5}" type="datetime1">
              <a:rPr lang="es-AR" smtClean="0"/>
              <a:t>29/09/2024</a:t>
            </a:fld>
            <a:endParaRPr lang="es-AR"/>
          </a:p>
        </p:txBody>
      </p:sp>
      <p:sp>
        <p:nvSpPr>
          <p:cNvPr id="6" name="5 Marcador de pie de página"/>
          <p:cNvSpPr>
            <a:spLocks noGrp="1"/>
          </p:cNvSpPr>
          <p:nvPr>
            <p:ph type="ftr" sz="quarter" idx="11"/>
          </p:nvPr>
        </p:nvSpPr>
        <p:spPr>
          <a:xfrm>
            <a:off x="402336" y="6410848"/>
            <a:ext cx="4779264" cy="365760"/>
          </a:xfrm>
        </p:spPr>
        <p:txBody>
          <a:bodyPr/>
          <a:lstStyle/>
          <a:p>
            <a:endParaRPr lang="es-AR"/>
          </a:p>
        </p:txBody>
      </p:sp>
    </p:spTree>
    <p:extLst>
      <p:ext uri="{BB962C8B-B14F-4D97-AF65-F5344CB8AC3E}">
        <p14:creationId xmlns:p14="http://schemas.microsoft.com/office/powerpoint/2010/main" val="28032760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16F67FA-EBDC-4DC0-95BE-15ADECCC0C09}" type="datetime1">
              <a:rPr lang="es-AR" smtClean="0"/>
              <a:t>29/09/2024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4608077-1895-4DD2-BB46-1CC3B6851327}" type="slidenum">
              <a:rPr lang="es-AR" smtClean="0"/>
              <a:pPr/>
              <a:t>‹Nº›</a:t>
            </a:fld>
            <a:endParaRPr lang="es-AR"/>
          </a:p>
        </p:txBody>
      </p:sp>
    </p:spTree>
    <p:extLst>
      <p:ext uri="{BB962C8B-B14F-4D97-AF65-F5344CB8AC3E}">
        <p14:creationId xmlns:p14="http://schemas.microsoft.com/office/powerpoint/2010/main" val="2102019647"/>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7 Rectángulo"/>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8 Rectángulo"/>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9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10 Rectángulo"/>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11 Rectángulo"/>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12 Conector recto"/>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13 Elipse"/>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14 Elipse"/>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5 Marcador de número de diapositiva"/>
          <p:cNvSpPr>
            <a:spLocks noGrp="1"/>
          </p:cNvSpPr>
          <p:nvPr>
            <p:ph type="sldNum" sz="quarter" idx="12"/>
          </p:nvPr>
        </p:nvSpPr>
        <p:spPr>
          <a:xfrm>
            <a:off x="9221216" y="3009902"/>
            <a:ext cx="609600" cy="441325"/>
          </a:xfrm>
        </p:spPr>
        <p:txBody>
          <a:bodyPr/>
          <a:lstStyle/>
          <a:p>
            <a:fld id="{24608077-1895-4DD2-BB46-1CC3B6851327}" type="slidenum">
              <a:rPr lang="es-AR" smtClean="0"/>
              <a:pPr/>
              <a:t>‹Nº›</a:t>
            </a:fld>
            <a:endParaRPr lang="es-AR"/>
          </a:p>
        </p:txBody>
      </p:sp>
      <p:sp>
        <p:nvSpPr>
          <p:cNvPr id="3" name="2 Marcador de texto vertical"/>
          <p:cNvSpPr>
            <a:spLocks noGrp="1"/>
          </p:cNvSpPr>
          <p:nvPr>
            <p:ph type="body" orient="vert" idx="1"/>
          </p:nvPr>
        </p:nvSpPr>
        <p:spPr>
          <a:xfrm>
            <a:off x="406400" y="304800"/>
            <a:ext cx="8737600" cy="5821366"/>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27C82C75-46B9-40F0-8179-19096021036C}" type="datetime1">
              <a:rPr lang="es-AR" smtClean="0"/>
              <a:t>29/09/2024</a:t>
            </a:fld>
            <a:endParaRPr lang="es-AR"/>
          </a:p>
        </p:txBody>
      </p:sp>
      <p:sp>
        <p:nvSpPr>
          <p:cNvPr id="5" name="4 Marcador de pie de página"/>
          <p:cNvSpPr>
            <a:spLocks noGrp="1"/>
          </p:cNvSpPr>
          <p:nvPr>
            <p:ph type="ftr" sz="quarter" idx="11"/>
          </p:nvPr>
        </p:nvSpPr>
        <p:spPr/>
        <p:txBody>
          <a:bodyPr/>
          <a:lstStyle/>
          <a:p>
            <a:endParaRPr lang="es-AR"/>
          </a:p>
        </p:txBody>
      </p:sp>
      <p:sp>
        <p:nvSpPr>
          <p:cNvPr id="2" name="1 Título vertical"/>
          <p:cNvSpPr>
            <a:spLocks noGrp="1"/>
          </p:cNvSpPr>
          <p:nvPr>
            <p:ph type="title" orient="vert"/>
          </p:nvPr>
        </p:nvSpPr>
        <p:spPr>
          <a:xfrm>
            <a:off x="9855200" y="304802"/>
            <a:ext cx="1930400" cy="5851525"/>
          </a:xfrm>
        </p:spPr>
        <p:txBody>
          <a:bodyPr vert="eaVert"/>
          <a:lstStyle/>
          <a:p>
            <a:r>
              <a:rPr kumimoji="0" lang="es-ES"/>
              <a:t>Haga clic para modificar el estilo de título del patrón</a:t>
            </a:r>
            <a:endParaRPr kumimoji="0" lang="en-US"/>
          </a:p>
        </p:txBody>
      </p:sp>
    </p:spTree>
    <p:extLst>
      <p:ext uri="{BB962C8B-B14F-4D97-AF65-F5344CB8AC3E}">
        <p14:creationId xmlns:p14="http://schemas.microsoft.com/office/powerpoint/2010/main" val="4111753579"/>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CF46B6B-96B0-4991-AFEC-868314416590}" type="datetime1">
              <a:rPr lang="es-AR" smtClean="0"/>
              <a:t>29/09/2024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1980CC2-0797-4FC7-8A4F-1BD85E01AA08}" type="slidenum">
              <a:rPr lang="es-ES" smtClean="0"/>
              <a:pPr/>
              <a:t>‹Nº›</a:t>
            </a:fld>
            <a:endParaRPr lang="es-ES"/>
          </a:p>
        </p:txBody>
      </p:sp>
    </p:spTree>
    <p:extLst>
      <p:ext uri="{BB962C8B-B14F-4D97-AF65-F5344CB8AC3E}">
        <p14:creationId xmlns:p14="http://schemas.microsoft.com/office/powerpoint/2010/main" val="37757425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195950-E244-48EF-94E9-0316BD903E5F}" type="datetime1">
              <a:rPr lang="es-AR" smtClean="0"/>
              <a:t>29/09/2024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1980CC2-0797-4FC7-8A4F-1BD85E01AA08}" type="slidenum">
              <a:rPr lang="es-ES" smtClean="0"/>
              <a:pPr/>
              <a:t>‹Nº›</a:t>
            </a:fld>
            <a:endParaRPr lang="es-ES"/>
          </a:p>
        </p:txBody>
      </p:sp>
    </p:spTree>
    <p:extLst>
      <p:ext uri="{BB962C8B-B14F-4D97-AF65-F5344CB8AC3E}">
        <p14:creationId xmlns:p14="http://schemas.microsoft.com/office/powerpoint/2010/main" val="1666763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4908AD4-0EE4-483D-939C-5171D8479764}" type="datetime1">
              <a:rPr lang="es-AR" smtClean="0"/>
              <a:t>29/09/2024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1980CC2-0797-4FC7-8A4F-1BD85E01AA08}" type="slidenum">
              <a:rPr lang="es-ES" smtClean="0"/>
              <a:pPr/>
              <a:t>‹Nº›</a:t>
            </a:fld>
            <a:endParaRPr lang="es-ES"/>
          </a:p>
        </p:txBody>
      </p:sp>
    </p:spTree>
    <p:extLst>
      <p:ext uri="{BB962C8B-B14F-4D97-AF65-F5344CB8AC3E}">
        <p14:creationId xmlns:p14="http://schemas.microsoft.com/office/powerpoint/2010/main" val="3591452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2683E9-065D-4A57-9EA1-90070A70435D}" type="datetime1">
              <a:rPr lang="es-AR" smtClean="0"/>
              <a:t>29/09/2024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1980CC2-0797-4FC7-8A4F-1BD85E01AA08}" type="slidenum">
              <a:rPr lang="es-ES" smtClean="0"/>
              <a:pPr/>
              <a:t>‹Nº›</a:t>
            </a:fld>
            <a:endParaRPr lang="es-ES"/>
          </a:p>
        </p:txBody>
      </p:sp>
    </p:spTree>
    <p:extLst>
      <p:ext uri="{BB962C8B-B14F-4D97-AF65-F5344CB8AC3E}">
        <p14:creationId xmlns:p14="http://schemas.microsoft.com/office/powerpoint/2010/main" val="119190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C97F0EAC-F803-42AC-AE74-19607D60F62B}" type="datetime1">
              <a:rPr lang="es-AR" smtClean="0"/>
              <a:t>29/09/2024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1980CC2-0797-4FC7-8A4F-1BD85E01AA08}" type="slidenum">
              <a:rPr lang="es-ES" smtClean="0"/>
              <a:pPr/>
              <a:t>‹Nº›</a:t>
            </a:fld>
            <a:endParaRPr lang="es-ES"/>
          </a:p>
        </p:txBody>
      </p:sp>
    </p:spTree>
    <p:extLst>
      <p:ext uri="{BB962C8B-B14F-4D97-AF65-F5344CB8AC3E}">
        <p14:creationId xmlns:p14="http://schemas.microsoft.com/office/powerpoint/2010/main" val="214644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3D55A6-26B0-408F-B83D-8C60945F418A}"/>
              </a:ext>
            </a:extLst>
          </p:cNvPr>
          <p:cNvSpPr>
            <a:spLocks noGrp="1"/>
          </p:cNvSpPr>
          <p:nvPr>
            <p:ph type="title"/>
          </p:nvPr>
        </p:nvSpPr>
        <p:spPr>
          <a:xfrm>
            <a:off x="839788" y="365127"/>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33279085-3B34-4D58-B1C9-E9CAC04BB57A}"/>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73A9DCB-6867-48E0-8CCC-61EEA4664A8E}"/>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E2D53C64-1F61-461B-A282-FF126B4BFE51}"/>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1B6DD21-B86D-4ADA-8883-BFD77FDB4D55}"/>
              </a:ext>
            </a:extLst>
          </p:cNvPr>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B5C86CF5-E8EC-461C-8001-F79D0F706E2B}"/>
              </a:ext>
            </a:extLst>
          </p:cNvPr>
          <p:cNvSpPr>
            <a:spLocks noGrp="1"/>
          </p:cNvSpPr>
          <p:nvPr>
            <p:ph type="dt" sz="half" idx="10"/>
          </p:nvPr>
        </p:nvSpPr>
        <p:spPr/>
        <p:txBody>
          <a:bodyPr/>
          <a:lstStyle/>
          <a:p>
            <a:fld id="{456BAC51-C87D-4185-9241-72BCAE0A51E1}" type="datetime1">
              <a:rPr lang="es-AR" smtClean="0"/>
              <a:t>29/09/2024</a:t>
            </a:fld>
            <a:endParaRPr lang="es-AR"/>
          </a:p>
        </p:txBody>
      </p:sp>
      <p:sp>
        <p:nvSpPr>
          <p:cNvPr id="8" name="Marcador de pie de página 7">
            <a:extLst>
              <a:ext uri="{FF2B5EF4-FFF2-40B4-BE49-F238E27FC236}">
                <a16:creationId xmlns:a16="http://schemas.microsoft.com/office/drawing/2014/main" id="{A0B4157B-2CAD-4C31-9F33-515E00F78614}"/>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B05DB27E-0236-414F-A7A7-717C6BA46477}"/>
              </a:ext>
            </a:extLst>
          </p:cNvPr>
          <p:cNvSpPr>
            <a:spLocks noGrp="1"/>
          </p:cNvSpPr>
          <p:nvPr>
            <p:ph type="sldNum" sz="quarter" idx="12"/>
          </p:nvPr>
        </p:nvSpPr>
        <p:spPr/>
        <p:txBody>
          <a:bodyPr/>
          <a:lstStyle/>
          <a:p>
            <a:fld id="{DF0F741A-1C68-43B1-82BF-590C1E2811B5}" type="slidenum">
              <a:rPr lang="es-AR" smtClean="0"/>
              <a:t>‹Nº›</a:t>
            </a:fld>
            <a:endParaRPr lang="es-AR"/>
          </a:p>
        </p:txBody>
      </p:sp>
    </p:spTree>
    <p:extLst>
      <p:ext uri="{BB962C8B-B14F-4D97-AF65-F5344CB8AC3E}">
        <p14:creationId xmlns:p14="http://schemas.microsoft.com/office/powerpoint/2010/main" val="2555618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6EFDD0BB-E09E-4200-B93F-03CADFC2D0C0}" type="datetime1">
              <a:rPr lang="es-AR" smtClean="0"/>
              <a:t>29/09/2024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1980CC2-0797-4FC7-8A4F-1BD85E01AA08}" type="slidenum">
              <a:rPr lang="es-ES" smtClean="0"/>
              <a:pPr/>
              <a:t>‹Nº›</a:t>
            </a:fld>
            <a:endParaRPr lang="es-ES"/>
          </a:p>
        </p:txBody>
      </p:sp>
    </p:spTree>
    <p:extLst>
      <p:ext uri="{BB962C8B-B14F-4D97-AF65-F5344CB8AC3E}">
        <p14:creationId xmlns:p14="http://schemas.microsoft.com/office/powerpoint/2010/main" val="5605615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15B042-F1DE-4BF4-B6BD-E1427D40C464}" type="datetime1">
              <a:rPr lang="es-AR" smtClean="0"/>
              <a:t>29/09/2024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1980CC2-0797-4FC7-8A4F-1BD85E01AA08}" type="slidenum">
              <a:rPr lang="es-ES" smtClean="0"/>
              <a:pPr/>
              <a:t>‹Nº›</a:t>
            </a:fld>
            <a:endParaRPr lang="es-ES"/>
          </a:p>
        </p:txBody>
      </p:sp>
    </p:spTree>
    <p:extLst>
      <p:ext uri="{BB962C8B-B14F-4D97-AF65-F5344CB8AC3E}">
        <p14:creationId xmlns:p14="http://schemas.microsoft.com/office/powerpoint/2010/main" val="755826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4A64CE3-5869-4805-8BA3-D3273ADEA557}" type="datetime1">
              <a:rPr lang="es-AR" smtClean="0"/>
              <a:t>29/09/2024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1980CC2-0797-4FC7-8A4F-1BD85E01AA08}" type="slidenum">
              <a:rPr lang="es-ES" smtClean="0"/>
              <a:pPr/>
              <a:t>‹Nº›</a:t>
            </a:fld>
            <a:endParaRPr lang="es-ES"/>
          </a:p>
        </p:txBody>
      </p:sp>
    </p:spTree>
    <p:extLst>
      <p:ext uri="{BB962C8B-B14F-4D97-AF65-F5344CB8AC3E}">
        <p14:creationId xmlns:p14="http://schemas.microsoft.com/office/powerpoint/2010/main" val="4247768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82DC29E-65FD-436F-A69E-16085DF8120D}" type="datetime1">
              <a:rPr lang="es-AR" smtClean="0"/>
              <a:t>29/09/2024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1980CC2-0797-4FC7-8A4F-1BD85E01AA08}" type="slidenum">
              <a:rPr lang="es-ES" smtClean="0"/>
              <a:pPr/>
              <a:t>‹Nº›</a:t>
            </a:fld>
            <a:endParaRPr lang="es-ES"/>
          </a:p>
        </p:txBody>
      </p:sp>
    </p:spTree>
    <p:extLst>
      <p:ext uri="{BB962C8B-B14F-4D97-AF65-F5344CB8AC3E}">
        <p14:creationId xmlns:p14="http://schemas.microsoft.com/office/powerpoint/2010/main" val="30531047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392FE96-F802-44C2-AAA8-FC921882D7B3}" type="datetime1">
              <a:rPr lang="es-AR" smtClean="0"/>
              <a:t>29/09/2024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1980CC2-0797-4FC7-8A4F-1BD85E01AA08}" type="slidenum">
              <a:rPr lang="es-ES" smtClean="0"/>
              <a:pPr/>
              <a:t>‹Nº›</a:t>
            </a:fld>
            <a:endParaRPr lang="es-ES"/>
          </a:p>
        </p:txBody>
      </p:sp>
    </p:spTree>
    <p:extLst>
      <p:ext uri="{BB962C8B-B14F-4D97-AF65-F5344CB8AC3E}">
        <p14:creationId xmlns:p14="http://schemas.microsoft.com/office/powerpoint/2010/main" val="21753019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5A6346E-5197-4FC5-B1C0-0DD8E53B9AA8}" type="datetime1">
              <a:rPr lang="es-AR" smtClean="0"/>
              <a:t>29/09/2024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1980CC2-0797-4FC7-8A4F-1BD85E01AA08}" type="slidenum">
              <a:rPr lang="es-ES" smtClean="0"/>
              <a:pPr/>
              <a:t>‹Nº›</a:t>
            </a:fld>
            <a:endParaRPr lang="es-ES"/>
          </a:p>
        </p:txBody>
      </p:sp>
    </p:spTree>
    <p:extLst>
      <p:ext uri="{BB962C8B-B14F-4D97-AF65-F5344CB8AC3E}">
        <p14:creationId xmlns:p14="http://schemas.microsoft.com/office/powerpoint/2010/main" val="217882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DB4B8-8BED-4D02-A527-9BAC537657D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FEB5ACCF-C626-44DB-B5F2-FB6119EC950B}"/>
              </a:ext>
            </a:extLst>
          </p:cNvPr>
          <p:cNvSpPr>
            <a:spLocks noGrp="1"/>
          </p:cNvSpPr>
          <p:nvPr>
            <p:ph type="dt" sz="half" idx="10"/>
          </p:nvPr>
        </p:nvSpPr>
        <p:spPr/>
        <p:txBody>
          <a:bodyPr/>
          <a:lstStyle/>
          <a:p>
            <a:fld id="{D9BFF351-5500-4AB6-8F42-414FD5E28CF4}" type="datetime1">
              <a:rPr lang="es-AR" smtClean="0"/>
              <a:t>29/09/2024</a:t>
            </a:fld>
            <a:endParaRPr lang="es-AR"/>
          </a:p>
        </p:txBody>
      </p:sp>
      <p:sp>
        <p:nvSpPr>
          <p:cNvPr id="4" name="Marcador de pie de página 3">
            <a:extLst>
              <a:ext uri="{FF2B5EF4-FFF2-40B4-BE49-F238E27FC236}">
                <a16:creationId xmlns:a16="http://schemas.microsoft.com/office/drawing/2014/main" id="{B5F5F4F9-4C03-4E09-9233-83767CEABF2D}"/>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74982243-17C5-4721-856A-7593FB4009E6}"/>
              </a:ext>
            </a:extLst>
          </p:cNvPr>
          <p:cNvSpPr>
            <a:spLocks noGrp="1"/>
          </p:cNvSpPr>
          <p:nvPr>
            <p:ph type="sldNum" sz="quarter" idx="12"/>
          </p:nvPr>
        </p:nvSpPr>
        <p:spPr/>
        <p:txBody>
          <a:bodyPr/>
          <a:lstStyle/>
          <a:p>
            <a:fld id="{DF0F741A-1C68-43B1-82BF-590C1E2811B5}" type="slidenum">
              <a:rPr lang="es-AR" smtClean="0"/>
              <a:t>‹Nº›</a:t>
            </a:fld>
            <a:endParaRPr lang="es-AR"/>
          </a:p>
        </p:txBody>
      </p:sp>
    </p:spTree>
    <p:extLst>
      <p:ext uri="{BB962C8B-B14F-4D97-AF65-F5344CB8AC3E}">
        <p14:creationId xmlns:p14="http://schemas.microsoft.com/office/powerpoint/2010/main" val="3950222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238AFEF-2C01-4181-A1D1-0F3D7F7C8D71}"/>
              </a:ext>
            </a:extLst>
          </p:cNvPr>
          <p:cNvSpPr>
            <a:spLocks noGrp="1"/>
          </p:cNvSpPr>
          <p:nvPr>
            <p:ph type="dt" sz="half" idx="10"/>
          </p:nvPr>
        </p:nvSpPr>
        <p:spPr/>
        <p:txBody>
          <a:bodyPr/>
          <a:lstStyle/>
          <a:p>
            <a:fld id="{2B0D5EC2-09C3-4B9C-B72B-7E897572DD97}" type="datetime1">
              <a:rPr lang="es-AR" smtClean="0"/>
              <a:t>29/09/2024</a:t>
            </a:fld>
            <a:endParaRPr lang="es-AR"/>
          </a:p>
        </p:txBody>
      </p:sp>
      <p:sp>
        <p:nvSpPr>
          <p:cNvPr id="3" name="Marcador de pie de página 2">
            <a:extLst>
              <a:ext uri="{FF2B5EF4-FFF2-40B4-BE49-F238E27FC236}">
                <a16:creationId xmlns:a16="http://schemas.microsoft.com/office/drawing/2014/main" id="{534F26F5-1E84-4CC9-9389-03B04533716D}"/>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2832669C-6CDF-4472-A0C7-5CCEE204D984}"/>
              </a:ext>
            </a:extLst>
          </p:cNvPr>
          <p:cNvSpPr>
            <a:spLocks noGrp="1"/>
          </p:cNvSpPr>
          <p:nvPr>
            <p:ph type="sldNum" sz="quarter" idx="12"/>
          </p:nvPr>
        </p:nvSpPr>
        <p:spPr/>
        <p:txBody>
          <a:bodyPr/>
          <a:lstStyle/>
          <a:p>
            <a:fld id="{DF0F741A-1C68-43B1-82BF-590C1E2811B5}" type="slidenum">
              <a:rPr lang="es-AR" smtClean="0"/>
              <a:t>‹Nº›</a:t>
            </a:fld>
            <a:endParaRPr lang="es-AR"/>
          </a:p>
        </p:txBody>
      </p:sp>
    </p:spTree>
    <p:extLst>
      <p:ext uri="{BB962C8B-B14F-4D97-AF65-F5344CB8AC3E}">
        <p14:creationId xmlns:p14="http://schemas.microsoft.com/office/powerpoint/2010/main" val="1694864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7771A3-385B-42D9-8E7B-E1DB378D38B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D0FC717E-2F4B-4357-8108-8E8D4729308C}"/>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C8D8F176-FA9C-47D8-A523-8ED0470FD65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518E7D-718A-4121-B484-A2205D22715A}"/>
              </a:ext>
            </a:extLst>
          </p:cNvPr>
          <p:cNvSpPr>
            <a:spLocks noGrp="1"/>
          </p:cNvSpPr>
          <p:nvPr>
            <p:ph type="dt" sz="half" idx="10"/>
          </p:nvPr>
        </p:nvSpPr>
        <p:spPr/>
        <p:txBody>
          <a:bodyPr/>
          <a:lstStyle/>
          <a:p>
            <a:fld id="{323F8ECA-15E9-425F-A26F-91857A8F6D8B}" type="datetime1">
              <a:rPr lang="es-AR" smtClean="0"/>
              <a:t>29/09/2024</a:t>
            </a:fld>
            <a:endParaRPr lang="es-AR"/>
          </a:p>
        </p:txBody>
      </p:sp>
      <p:sp>
        <p:nvSpPr>
          <p:cNvPr id="6" name="Marcador de pie de página 5">
            <a:extLst>
              <a:ext uri="{FF2B5EF4-FFF2-40B4-BE49-F238E27FC236}">
                <a16:creationId xmlns:a16="http://schemas.microsoft.com/office/drawing/2014/main" id="{D5396085-7115-4F04-B93E-505A29FAF956}"/>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416B34A0-9314-4A3C-A401-158EE3408AF7}"/>
              </a:ext>
            </a:extLst>
          </p:cNvPr>
          <p:cNvSpPr>
            <a:spLocks noGrp="1"/>
          </p:cNvSpPr>
          <p:nvPr>
            <p:ph type="sldNum" sz="quarter" idx="12"/>
          </p:nvPr>
        </p:nvSpPr>
        <p:spPr/>
        <p:txBody>
          <a:bodyPr/>
          <a:lstStyle/>
          <a:p>
            <a:fld id="{DF0F741A-1C68-43B1-82BF-590C1E2811B5}" type="slidenum">
              <a:rPr lang="es-AR" smtClean="0"/>
              <a:t>‹Nº›</a:t>
            </a:fld>
            <a:endParaRPr lang="es-AR"/>
          </a:p>
        </p:txBody>
      </p:sp>
    </p:spTree>
    <p:extLst>
      <p:ext uri="{BB962C8B-B14F-4D97-AF65-F5344CB8AC3E}">
        <p14:creationId xmlns:p14="http://schemas.microsoft.com/office/powerpoint/2010/main" val="2432085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837696-2C39-4030-BF8D-B8D8F7E8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63F78CFD-87A5-4E82-AEF6-A3B18AE1DB52}"/>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AR"/>
          </a:p>
        </p:txBody>
      </p:sp>
      <p:sp>
        <p:nvSpPr>
          <p:cNvPr id="4" name="Marcador de texto 3">
            <a:extLst>
              <a:ext uri="{FF2B5EF4-FFF2-40B4-BE49-F238E27FC236}">
                <a16:creationId xmlns:a16="http://schemas.microsoft.com/office/drawing/2014/main" id="{D557ADBE-8E10-4285-B6FB-CB59DC0A378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1CCD95-3E74-436A-BF6E-7C333A3B3E5A}"/>
              </a:ext>
            </a:extLst>
          </p:cNvPr>
          <p:cNvSpPr>
            <a:spLocks noGrp="1"/>
          </p:cNvSpPr>
          <p:nvPr>
            <p:ph type="dt" sz="half" idx="10"/>
          </p:nvPr>
        </p:nvSpPr>
        <p:spPr/>
        <p:txBody>
          <a:bodyPr/>
          <a:lstStyle/>
          <a:p>
            <a:fld id="{EB6AD55E-C21F-40D4-858D-4A85F1338673}" type="datetime1">
              <a:rPr lang="es-AR" smtClean="0"/>
              <a:t>29/09/2024</a:t>
            </a:fld>
            <a:endParaRPr lang="es-AR"/>
          </a:p>
        </p:txBody>
      </p:sp>
      <p:sp>
        <p:nvSpPr>
          <p:cNvPr id="6" name="Marcador de pie de página 5">
            <a:extLst>
              <a:ext uri="{FF2B5EF4-FFF2-40B4-BE49-F238E27FC236}">
                <a16:creationId xmlns:a16="http://schemas.microsoft.com/office/drawing/2014/main" id="{DBA68FC8-49ED-4C21-82A3-FB67A6050972}"/>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5BC4869D-E334-42AE-B5BB-9467D78DB255}"/>
              </a:ext>
            </a:extLst>
          </p:cNvPr>
          <p:cNvSpPr>
            <a:spLocks noGrp="1"/>
          </p:cNvSpPr>
          <p:nvPr>
            <p:ph type="sldNum" sz="quarter" idx="12"/>
          </p:nvPr>
        </p:nvSpPr>
        <p:spPr/>
        <p:txBody>
          <a:bodyPr/>
          <a:lstStyle/>
          <a:p>
            <a:fld id="{DF0F741A-1C68-43B1-82BF-590C1E2811B5}" type="slidenum">
              <a:rPr lang="es-AR" smtClean="0"/>
              <a:t>‹Nº›</a:t>
            </a:fld>
            <a:endParaRPr lang="es-AR"/>
          </a:p>
        </p:txBody>
      </p:sp>
    </p:spTree>
    <p:extLst>
      <p:ext uri="{BB962C8B-B14F-4D97-AF65-F5344CB8AC3E}">
        <p14:creationId xmlns:p14="http://schemas.microsoft.com/office/powerpoint/2010/main" val="2692143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E8F2F7A-1CC5-4230-9220-98AEB67BAA5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3700BDC3-B2DA-4A7C-9A84-689E287592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A207DEC5-48B8-4A55-80BD-CC1DB3148C1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EB8FA-7CF6-477F-A4B0-8E9E2062A2BD}" type="datetime1">
              <a:rPr lang="es-AR" smtClean="0"/>
              <a:t>29/09/2024</a:t>
            </a:fld>
            <a:endParaRPr lang="es-AR"/>
          </a:p>
        </p:txBody>
      </p:sp>
      <p:sp>
        <p:nvSpPr>
          <p:cNvPr id="5" name="Marcador de pie de página 4">
            <a:extLst>
              <a:ext uri="{FF2B5EF4-FFF2-40B4-BE49-F238E27FC236}">
                <a16:creationId xmlns:a16="http://schemas.microsoft.com/office/drawing/2014/main" id="{AA4BE2FC-22EA-4D1E-B1C1-4B81C096EB7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4E1A0519-AE8D-4758-9F25-F034BD6F271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F741A-1C68-43B1-82BF-590C1E2811B5}" type="slidenum">
              <a:rPr lang="es-AR" smtClean="0"/>
              <a:t>‹Nº›</a:t>
            </a:fld>
            <a:endParaRPr lang="es-AR"/>
          </a:p>
        </p:txBody>
      </p:sp>
    </p:spTree>
    <p:extLst>
      <p:ext uri="{BB962C8B-B14F-4D97-AF65-F5344CB8AC3E}">
        <p14:creationId xmlns:p14="http://schemas.microsoft.com/office/powerpoint/2010/main" val="318856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0DC43CB-4B18-8171-CD2A-0B41C264C1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F9303B0B-3F8B-512F-9362-42640D4E65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C0545CE4-87DA-9F6D-6671-A969CC142C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93BD5-258A-4BB0-8BF1-926C6AFF26E1}" type="datetime1">
              <a:rPr lang="es-AR" smtClean="0"/>
              <a:t>29/09/2024</a:t>
            </a:fld>
            <a:endParaRPr lang="es-AR"/>
          </a:p>
        </p:txBody>
      </p:sp>
      <p:sp>
        <p:nvSpPr>
          <p:cNvPr id="5" name="Marcador de pie de página 4">
            <a:extLst>
              <a:ext uri="{FF2B5EF4-FFF2-40B4-BE49-F238E27FC236}">
                <a16:creationId xmlns:a16="http://schemas.microsoft.com/office/drawing/2014/main" id="{3365EE94-26A4-42BD-F9C9-03DCB75B6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26B37B77-AAB0-082B-390A-2981460EF3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F741A-1C68-43B1-82BF-590C1E2811B5}" type="slidenum">
              <a:rPr lang="es-AR" smtClean="0"/>
              <a:t>‹Nº›</a:t>
            </a:fld>
            <a:endParaRPr lang="es-AR"/>
          </a:p>
        </p:txBody>
      </p:sp>
    </p:spTree>
    <p:extLst>
      <p:ext uri="{BB962C8B-B14F-4D97-AF65-F5344CB8AC3E}">
        <p14:creationId xmlns:p14="http://schemas.microsoft.com/office/powerpoint/2010/main" val="24930365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E8F2F7A-1CC5-4230-9220-98AEB67BAA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3700BDC3-B2DA-4A7C-9A84-689E287592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A207DEC5-48B8-4A55-80BD-CC1DB3148C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2CB6D-D516-436C-9819-CEB328D803FB}" type="datetime1">
              <a:rPr lang="es-AR" smtClean="0"/>
              <a:t>29/09/2024</a:t>
            </a:fld>
            <a:endParaRPr lang="es-AR"/>
          </a:p>
        </p:txBody>
      </p:sp>
      <p:sp>
        <p:nvSpPr>
          <p:cNvPr id="5" name="Marcador de pie de página 4">
            <a:extLst>
              <a:ext uri="{FF2B5EF4-FFF2-40B4-BE49-F238E27FC236}">
                <a16:creationId xmlns:a16="http://schemas.microsoft.com/office/drawing/2014/main" id="{AA4BE2FC-22EA-4D1E-B1C1-4B81C096EB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4E1A0519-AE8D-4758-9F25-F034BD6F2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F741A-1C68-43B1-82BF-590C1E2811B5}" type="slidenum">
              <a:rPr lang="es-AR" smtClean="0"/>
              <a:t>‹Nº›</a:t>
            </a:fld>
            <a:endParaRPr lang="es-AR"/>
          </a:p>
        </p:txBody>
      </p:sp>
    </p:spTree>
    <p:extLst>
      <p:ext uri="{BB962C8B-B14F-4D97-AF65-F5344CB8AC3E}">
        <p14:creationId xmlns:p14="http://schemas.microsoft.com/office/powerpoint/2010/main" val="18276678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15 Rectángulo"/>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17 Rectángulo"/>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18 Rectángulo"/>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8 Rectángulo"/>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13 Marcador de fecha"/>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D9B4CAA8-2AF9-4D73-852E-D54739CE4BA9}" type="datetime1">
              <a:rPr lang="es-AR" smtClean="0"/>
              <a:t>29/09/2024</a:t>
            </a:fld>
            <a:endParaRPr lang="es-AR"/>
          </a:p>
        </p:txBody>
      </p:sp>
      <p:sp>
        <p:nvSpPr>
          <p:cNvPr id="3" name="2 Marcador de pie de página"/>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s-AR"/>
          </a:p>
        </p:txBody>
      </p:sp>
      <p:sp>
        <p:nvSpPr>
          <p:cNvPr id="8" name="7 Rectángulo"/>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9 Conector recto"/>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11 Elipse"/>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14 Elipse"/>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22 Marcador de número de diapositiva"/>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4608077-1895-4DD2-BB46-1CC3B6851327}" type="slidenum">
              <a:rPr lang="es-AR" smtClean="0"/>
              <a:pPr/>
              <a:t>‹Nº›</a:t>
            </a:fld>
            <a:endParaRPr lang="es-AR"/>
          </a:p>
        </p:txBody>
      </p:sp>
      <p:sp>
        <p:nvSpPr>
          <p:cNvPr id="22" name="21 Marcador de título"/>
          <p:cNvSpPr>
            <a:spLocks noGrp="1"/>
          </p:cNvSpPr>
          <p:nvPr>
            <p:ph type="title"/>
          </p:nvPr>
        </p:nvSpPr>
        <p:spPr>
          <a:xfrm>
            <a:off x="402336" y="228600"/>
            <a:ext cx="11379200" cy="758952"/>
          </a:xfrm>
          <a:prstGeom prst="rect">
            <a:avLst/>
          </a:prstGeom>
        </p:spPr>
        <p:txBody>
          <a:bodyPr vert="horz" anchor="b">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Tree>
    <p:extLst>
      <p:ext uri="{BB962C8B-B14F-4D97-AF65-F5344CB8AC3E}">
        <p14:creationId xmlns:p14="http://schemas.microsoft.com/office/powerpoint/2010/main" val="84037463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8082D-D927-4586-872D-C0BB9881DD96}" type="datetime1">
              <a:rPr lang="es-AR" smtClean="0"/>
              <a:t>29/09/2024</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80CC2-0797-4FC7-8A4F-1BD85E01AA08}" type="slidenum">
              <a:rPr lang="es-ES" smtClean="0"/>
              <a:pPr/>
              <a:t>‹Nº›</a:t>
            </a:fld>
            <a:endParaRPr lang="es-ES"/>
          </a:p>
        </p:txBody>
      </p:sp>
    </p:spTree>
    <p:extLst>
      <p:ext uri="{BB962C8B-B14F-4D97-AF65-F5344CB8AC3E}">
        <p14:creationId xmlns:p14="http://schemas.microsoft.com/office/powerpoint/2010/main" val="298154388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microsoft.com/office/2007/relationships/hdphoto" Target="../media/hdphoto1.wdp"/><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11.xml"/><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12.xml"/><Relationship Id="rId5" Type="http://schemas.openxmlformats.org/officeDocument/2006/relationships/image" Target="../media/image28.jpe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8.xml"/><Relationship Id="rId1" Type="http://schemas.openxmlformats.org/officeDocument/2006/relationships/themeOverride" Target="../theme/themeOverride1.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9.xml"/><Relationship Id="rId5" Type="http://schemas.openxmlformats.org/officeDocument/2006/relationships/image" Target="../media/image13.gi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28828" y="2659559"/>
            <a:ext cx="11734303" cy="769441"/>
          </a:xfrm>
          <a:prstGeom prst="rect">
            <a:avLst/>
          </a:prstGeom>
          <a:noFill/>
        </p:spPr>
        <p:txBody>
          <a:bodyPr wrap="none" lIns="91440" tIns="45720" rIns="91440" bIns="45720">
            <a:spAutoFit/>
          </a:bodyPr>
          <a:lstStyle/>
          <a:p>
            <a:pPr algn="ctr" fontAlgn="base">
              <a:spcBef>
                <a:spcPct val="0"/>
              </a:spcBef>
              <a:spcAft>
                <a:spcPct val="0"/>
              </a:spcAft>
            </a:pPr>
            <a:r>
              <a:rPr lang="es-AR" altLang="es-AR" sz="4400" b="1" dirty="0">
                <a:ln w="24500" cmpd="dbl">
                  <a:solidFill>
                    <a:srgbClr val="CCB400">
                      <a:shade val="85000"/>
                      <a:satMod val="155000"/>
                    </a:srgbClr>
                  </a:solidFill>
                  <a:prstDash val="solid"/>
                  <a:miter lim="800000"/>
                </a:ln>
                <a:gradFill>
                  <a:gsLst>
                    <a:gs pos="10000">
                      <a:srgbClr val="CCB400">
                        <a:tint val="10000"/>
                        <a:satMod val="155000"/>
                      </a:srgbClr>
                    </a:gs>
                    <a:gs pos="60000">
                      <a:srgbClr val="CCB400">
                        <a:tint val="30000"/>
                        <a:satMod val="155000"/>
                      </a:srgbClr>
                    </a:gs>
                    <a:gs pos="100000">
                      <a:srgbClr val="CCB400">
                        <a:tint val="73000"/>
                        <a:satMod val="155000"/>
                      </a:srgbClr>
                    </a:gs>
                  </a:gsLst>
                  <a:lin ang="5400000"/>
                </a:gradFill>
                <a:effectLst>
                  <a:outerShdw blurRad="38100" dist="38100" dir="7020000" algn="tl">
                    <a:srgbClr val="000000">
                      <a:alpha val="35000"/>
                    </a:srgbClr>
                  </a:outerShdw>
                </a:effectLst>
                <a:latin typeface="Georgia"/>
                <a:cs typeface="Arial" charset="0"/>
              </a:rPr>
              <a:t>Conocimiento Científico e Investigación</a:t>
            </a:r>
          </a:p>
        </p:txBody>
      </p:sp>
      <p:sp>
        <p:nvSpPr>
          <p:cNvPr id="8" name="5 Rectángulo">
            <a:extLst>
              <a:ext uri="{FF2B5EF4-FFF2-40B4-BE49-F238E27FC236}">
                <a16:creationId xmlns:a16="http://schemas.microsoft.com/office/drawing/2014/main" id="{AC3D74EB-45FA-4545-BBA8-D2DD0CCEA6C0}"/>
              </a:ext>
            </a:extLst>
          </p:cNvPr>
          <p:cNvSpPr/>
          <p:nvPr/>
        </p:nvSpPr>
        <p:spPr>
          <a:xfrm>
            <a:off x="4001161" y="4359195"/>
            <a:ext cx="4262705" cy="769441"/>
          </a:xfrm>
          <a:prstGeom prst="rect">
            <a:avLst/>
          </a:prstGeom>
          <a:noFill/>
        </p:spPr>
        <p:txBody>
          <a:bodyPr wrap="none" lIns="91440" tIns="45720" rIns="91440" bIns="45720">
            <a:spAutoFit/>
          </a:bodyPr>
          <a:lstStyle/>
          <a:p>
            <a:pPr algn="ctr" fontAlgn="base">
              <a:spcBef>
                <a:spcPct val="0"/>
              </a:spcBef>
              <a:spcAft>
                <a:spcPct val="0"/>
              </a:spcAft>
            </a:pPr>
            <a:r>
              <a:rPr lang="es-AR" altLang="es-AR" sz="4400" b="1" dirty="0">
                <a:ln w="24500" cmpd="dbl">
                  <a:solidFill>
                    <a:srgbClr val="CCB400">
                      <a:shade val="85000"/>
                      <a:satMod val="155000"/>
                    </a:srgbClr>
                  </a:solidFill>
                  <a:prstDash val="solid"/>
                  <a:miter lim="800000"/>
                </a:ln>
                <a:gradFill>
                  <a:gsLst>
                    <a:gs pos="10000">
                      <a:srgbClr val="CCB400">
                        <a:tint val="10000"/>
                        <a:satMod val="155000"/>
                      </a:srgbClr>
                    </a:gs>
                    <a:gs pos="60000">
                      <a:srgbClr val="CCB400">
                        <a:tint val="30000"/>
                        <a:satMod val="155000"/>
                      </a:srgbClr>
                    </a:gs>
                    <a:gs pos="100000">
                      <a:srgbClr val="CCB400">
                        <a:tint val="73000"/>
                        <a:satMod val="155000"/>
                      </a:srgbClr>
                    </a:gs>
                  </a:gsLst>
                  <a:lin ang="5400000"/>
                </a:gradFill>
                <a:effectLst>
                  <a:outerShdw blurRad="38100" dist="38100" dir="7020000" algn="tl">
                    <a:srgbClr val="000000">
                      <a:alpha val="35000"/>
                    </a:srgbClr>
                  </a:outerShdw>
                </a:effectLst>
                <a:latin typeface="Georgia"/>
                <a:cs typeface="Arial" charset="0"/>
              </a:rPr>
              <a:t>Conocimiento</a:t>
            </a:r>
          </a:p>
        </p:txBody>
      </p:sp>
      <p:sp>
        <p:nvSpPr>
          <p:cNvPr id="2" name="6 Rectángulo">
            <a:extLst>
              <a:ext uri="{FF2B5EF4-FFF2-40B4-BE49-F238E27FC236}">
                <a16:creationId xmlns:a16="http://schemas.microsoft.com/office/drawing/2014/main" id="{B4421FBE-07D6-DF81-6A3D-ECE25D240B7F}"/>
              </a:ext>
            </a:extLst>
          </p:cNvPr>
          <p:cNvSpPr>
            <a:spLocks noChangeArrowheads="1"/>
          </p:cNvSpPr>
          <p:nvPr/>
        </p:nvSpPr>
        <p:spPr bwMode="auto">
          <a:xfrm>
            <a:off x="4747925" y="5842337"/>
            <a:ext cx="7215206" cy="1015663"/>
          </a:xfrm>
          <a:prstGeom prst="rect">
            <a:avLst/>
          </a:prstGeom>
          <a:noFill/>
          <a:ln w="9525">
            <a:noFill/>
            <a:miter lim="800000"/>
            <a:headEnd/>
            <a:tailEnd/>
          </a:ln>
        </p:spPr>
        <p:txBody>
          <a:bodyPr wrap="square">
            <a:spAutoFit/>
          </a:bodyPr>
          <a:lstStyle/>
          <a:p>
            <a:pPr algn="r">
              <a:defRPr/>
            </a:pPr>
            <a:r>
              <a:rPr lang="es-ES" sz="2000" kern="0" dirty="0">
                <a:solidFill>
                  <a:srgbClr val="002060"/>
                </a:solidFill>
                <a:latin typeface="Lucida Calligraphy" pitchFamily="66" charset="0"/>
              </a:rPr>
              <a:t>La vida es corta, el arte largo, la ocasión fugitiva,</a:t>
            </a:r>
          </a:p>
          <a:p>
            <a:pPr algn="r">
              <a:defRPr/>
            </a:pPr>
            <a:r>
              <a:rPr lang="es-ES" sz="2000" kern="0" dirty="0">
                <a:solidFill>
                  <a:srgbClr val="002060"/>
                </a:solidFill>
                <a:latin typeface="Lucida Calligraphy" pitchFamily="66" charset="0"/>
              </a:rPr>
              <a:t> la experiencia falaz, el juicio dificultoso.</a:t>
            </a:r>
            <a:br>
              <a:rPr lang="es-ES" sz="2000" kern="0" dirty="0">
                <a:solidFill>
                  <a:srgbClr val="002060"/>
                </a:solidFill>
                <a:latin typeface="Lucida Calligraphy" pitchFamily="66" charset="0"/>
              </a:rPr>
            </a:br>
            <a:r>
              <a:rPr lang="es-ES" sz="2000" kern="0" dirty="0">
                <a:solidFill>
                  <a:srgbClr val="002060"/>
                </a:solidFill>
                <a:latin typeface="Lucida Calligraphy" pitchFamily="66" charset="0"/>
              </a:rPr>
              <a:t> </a:t>
            </a:r>
            <a:r>
              <a:rPr lang="es-ES" sz="2000" i="1" kern="0" dirty="0">
                <a:solidFill>
                  <a:srgbClr val="002060"/>
                </a:solidFill>
                <a:latin typeface="Lucida Calligraphy" pitchFamily="66" charset="0"/>
              </a:rPr>
              <a:t>Hipócrates</a:t>
            </a:r>
          </a:p>
        </p:txBody>
      </p:sp>
      <p:sp>
        <p:nvSpPr>
          <p:cNvPr id="3" name="Rectangle 25">
            <a:extLst>
              <a:ext uri="{FF2B5EF4-FFF2-40B4-BE49-F238E27FC236}">
                <a16:creationId xmlns:a16="http://schemas.microsoft.com/office/drawing/2014/main" id="{7D332B58-530C-5ACB-063F-26972841719E}"/>
              </a:ext>
            </a:extLst>
          </p:cNvPr>
          <p:cNvSpPr txBox="1">
            <a:spLocks noChangeArrowheads="1"/>
          </p:cNvSpPr>
          <p:nvPr/>
        </p:nvSpPr>
        <p:spPr bwMode="auto">
          <a:xfrm>
            <a:off x="1524000" y="304730"/>
            <a:ext cx="9144000" cy="18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defRPr/>
            </a:pPr>
            <a:r>
              <a:rPr lang="es-ES" sz="6000" kern="0" dirty="0">
                <a:solidFill>
                  <a:srgbClr val="002060"/>
                </a:solidFill>
                <a:latin typeface="Kunstler Script" pitchFamily="66" charset="0"/>
                <a:cs typeface="Arial" charset="0"/>
              </a:rPr>
              <a:t>Universitaria Dr. René Favaloro</a:t>
            </a:r>
            <a:endParaRPr lang="es-AR" sz="2800" kern="0" dirty="0">
              <a:solidFill>
                <a:srgbClr val="002060"/>
              </a:solidFill>
              <a:latin typeface="Georgia"/>
              <a:cs typeface="Arial" charset="0"/>
            </a:endParaRPr>
          </a:p>
          <a:p>
            <a:pPr algn="ctr">
              <a:defRPr/>
            </a:pPr>
            <a:r>
              <a:rPr lang="es-AR" sz="2800" kern="0" dirty="0">
                <a:solidFill>
                  <a:srgbClr val="CB0F64"/>
                </a:solidFill>
                <a:latin typeface="Georgia"/>
                <a:cs typeface="Arial" charset="0"/>
              </a:rPr>
              <a:t> Facultad de Ciencias Humanas y de la Conducta, Doctorado en Discapacidad</a:t>
            </a:r>
            <a:endParaRPr lang="es-ES" sz="2800" kern="0" dirty="0">
              <a:solidFill>
                <a:srgbClr val="CB0F64"/>
              </a:solidFill>
              <a:latin typeface="Georgia"/>
              <a:cs typeface="Arial" charset="0"/>
            </a:endParaRPr>
          </a:p>
        </p:txBody>
      </p:sp>
      <p:pic>
        <p:nvPicPr>
          <p:cNvPr id="4" name="Picture 2">
            <a:extLst>
              <a:ext uri="{FF2B5EF4-FFF2-40B4-BE49-F238E27FC236}">
                <a16:creationId xmlns:a16="http://schemas.microsoft.com/office/drawing/2014/main" id="{A5973C78-E8E6-B703-1752-C40893542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730"/>
            <a:ext cx="1143000" cy="1143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2AABA3D4-74B2-9310-8CD4-46F77837D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6389" y="304730"/>
            <a:ext cx="1143000" cy="1143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E180D4A7-C9FB-4DFB-919C-405C955672EB}">
      <p14:showEvtLst xmlns:p14="http://schemas.microsoft.com/office/powerpoint/2010/main">
        <p14:playEvt time="698" objId="19"/>
        <p14:stopEvt time="17291" objId="19"/>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E6E56648-1672-73BA-9613-33CEBD760D9B}"/>
              </a:ext>
            </a:extLst>
          </p:cNvPr>
          <p:cNvGraphicFramePr>
            <a:graphicFrameLocks noGrp="1"/>
          </p:cNvGraphicFramePr>
          <p:nvPr>
            <p:extLst>
              <p:ext uri="{D42A27DB-BD31-4B8C-83A1-F6EECF244321}">
                <p14:modId xmlns:p14="http://schemas.microsoft.com/office/powerpoint/2010/main" val="1480438957"/>
              </p:ext>
            </p:extLst>
          </p:nvPr>
        </p:nvGraphicFramePr>
        <p:xfrm>
          <a:off x="402336" y="1834409"/>
          <a:ext cx="11338566" cy="3988786"/>
        </p:xfrm>
        <a:graphic>
          <a:graphicData uri="http://schemas.openxmlformats.org/drawingml/2006/table">
            <a:tbl>
              <a:tblPr/>
              <a:tblGrid>
                <a:gridCol w="212845">
                  <a:extLst>
                    <a:ext uri="{9D8B030D-6E8A-4147-A177-3AD203B41FA5}">
                      <a16:colId xmlns:a16="http://schemas.microsoft.com/office/drawing/2014/main" val="2886193305"/>
                    </a:ext>
                  </a:extLst>
                </a:gridCol>
                <a:gridCol w="212845">
                  <a:extLst>
                    <a:ext uri="{9D8B030D-6E8A-4147-A177-3AD203B41FA5}">
                      <a16:colId xmlns:a16="http://schemas.microsoft.com/office/drawing/2014/main" val="518145005"/>
                    </a:ext>
                  </a:extLst>
                </a:gridCol>
                <a:gridCol w="200613">
                  <a:extLst>
                    <a:ext uri="{9D8B030D-6E8A-4147-A177-3AD203B41FA5}">
                      <a16:colId xmlns:a16="http://schemas.microsoft.com/office/drawing/2014/main" val="4129992624"/>
                    </a:ext>
                  </a:extLst>
                </a:gridCol>
                <a:gridCol w="1292358">
                  <a:extLst>
                    <a:ext uri="{9D8B030D-6E8A-4147-A177-3AD203B41FA5}">
                      <a16:colId xmlns:a16="http://schemas.microsoft.com/office/drawing/2014/main" val="3350736225"/>
                    </a:ext>
                  </a:extLst>
                </a:gridCol>
                <a:gridCol w="1968201">
                  <a:extLst>
                    <a:ext uri="{9D8B030D-6E8A-4147-A177-3AD203B41FA5}">
                      <a16:colId xmlns:a16="http://schemas.microsoft.com/office/drawing/2014/main" val="1097504480"/>
                    </a:ext>
                  </a:extLst>
                </a:gridCol>
                <a:gridCol w="3737319">
                  <a:extLst>
                    <a:ext uri="{9D8B030D-6E8A-4147-A177-3AD203B41FA5}">
                      <a16:colId xmlns:a16="http://schemas.microsoft.com/office/drawing/2014/main" val="683642606"/>
                    </a:ext>
                  </a:extLst>
                </a:gridCol>
                <a:gridCol w="1452910">
                  <a:extLst>
                    <a:ext uri="{9D8B030D-6E8A-4147-A177-3AD203B41FA5}">
                      <a16:colId xmlns:a16="http://schemas.microsoft.com/office/drawing/2014/main" val="1416215782"/>
                    </a:ext>
                  </a:extLst>
                </a:gridCol>
                <a:gridCol w="494191">
                  <a:extLst>
                    <a:ext uri="{9D8B030D-6E8A-4147-A177-3AD203B41FA5}">
                      <a16:colId xmlns:a16="http://schemas.microsoft.com/office/drawing/2014/main" val="556246779"/>
                    </a:ext>
                  </a:extLst>
                </a:gridCol>
                <a:gridCol w="1569118">
                  <a:extLst>
                    <a:ext uri="{9D8B030D-6E8A-4147-A177-3AD203B41FA5}">
                      <a16:colId xmlns:a16="http://schemas.microsoft.com/office/drawing/2014/main" val="625548614"/>
                    </a:ext>
                  </a:extLst>
                </a:gridCol>
                <a:gridCol w="198166">
                  <a:extLst>
                    <a:ext uri="{9D8B030D-6E8A-4147-A177-3AD203B41FA5}">
                      <a16:colId xmlns:a16="http://schemas.microsoft.com/office/drawing/2014/main" val="3657011241"/>
                    </a:ext>
                  </a:extLst>
                </a:gridCol>
              </a:tblGrid>
              <a:tr h="137004">
                <a:tc>
                  <a:txBody>
                    <a:bodyPr/>
                    <a:lstStyle/>
                    <a:p>
                      <a:pPr algn="l" fontAlgn="b"/>
                      <a:endParaRPr lang="es-AR"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AR"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t"/>
                      <a:endParaRPr lang="es-AR"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s-AR" sz="900" b="1" i="0" u="none" strike="noStrike">
                        <a:solidFill>
                          <a:srgbClr val="FF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s-AR"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AR"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AR"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ctr"/>
                      <a:endParaRPr lang="es-AR" sz="9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t"/>
                      <a:endParaRPr lang="es-AR"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s-AR"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965913487"/>
                  </a:ext>
                </a:extLst>
              </a:tr>
              <a:tr h="182019">
                <a:tc gridSpan="5">
                  <a:txBody>
                    <a:bodyPr/>
                    <a:lstStyle/>
                    <a:p>
                      <a:pPr algn="l" fontAlgn="ctr"/>
                      <a:r>
                        <a:rPr lang="pt-BR" sz="1400" b="1" i="0" u="none" strike="noStrike" dirty="0">
                          <a:solidFill>
                            <a:srgbClr val="000000"/>
                          </a:solidFill>
                          <a:effectLst/>
                          <a:latin typeface="Lucida Handwriting" panose="03010101010101010101" pitchFamily="66" charset="0"/>
                        </a:rPr>
                        <a:t>C </a:t>
                      </a:r>
                      <a:r>
                        <a:rPr lang="pt-BR" sz="1400" b="1" i="0" u="none" strike="noStrike" dirty="0">
                          <a:solidFill>
                            <a:srgbClr val="000000"/>
                          </a:solidFill>
                          <a:effectLst/>
                          <a:latin typeface="Calibri" panose="020F0502020204030204" pitchFamily="34" charset="0"/>
                        </a:rPr>
                        <a:t>= { &lt;</a:t>
                      </a:r>
                      <a:r>
                        <a:rPr lang="pt-BR" sz="1400" b="1" i="0" u="none" strike="noStrike" dirty="0">
                          <a:solidFill>
                            <a:srgbClr val="C00000"/>
                          </a:solidFill>
                          <a:effectLst/>
                          <a:latin typeface="Calibri" panose="020F0502020204030204" pitchFamily="34" charset="0"/>
                        </a:rPr>
                        <a:t>C</a:t>
                      </a:r>
                      <a:r>
                        <a:rPr lang="pt-BR" sz="1400" b="1" i="0" u="none" strike="noStrike" dirty="0">
                          <a:solidFill>
                            <a:srgbClr val="000000"/>
                          </a:solidFill>
                          <a:effectLst/>
                          <a:latin typeface="Calibri" panose="020F0502020204030204" pitchFamily="34" charset="0"/>
                        </a:rPr>
                        <a:t>, </a:t>
                      </a:r>
                      <a:r>
                        <a:rPr lang="pt-BR" sz="1400" b="1" i="0" u="none" strike="noStrike" dirty="0">
                          <a:solidFill>
                            <a:srgbClr val="C00000"/>
                          </a:solidFill>
                          <a:effectLst/>
                          <a:latin typeface="Calibri" panose="020F0502020204030204" pitchFamily="34" charset="0"/>
                        </a:rPr>
                        <a:t>S</a:t>
                      </a:r>
                      <a:r>
                        <a:rPr lang="pt-BR" sz="1400" b="1" i="0" u="none" strike="noStrike" dirty="0">
                          <a:solidFill>
                            <a:srgbClr val="000000"/>
                          </a:solidFill>
                          <a:effectLst/>
                          <a:latin typeface="Calibri" panose="020F0502020204030204" pitchFamily="34" charset="0"/>
                        </a:rPr>
                        <a:t>, </a:t>
                      </a:r>
                      <a:r>
                        <a:rPr lang="pt-BR" sz="1400" b="1" i="0" u="none" strike="noStrike" dirty="0">
                          <a:solidFill>
                            <a:srgbClr val="C00000"/>
                          </a:solidFill>
                          <a:effectLst/>
                          <a:latin typeface="Calibri" panose="020F0502020204030204" pitchFamily="34" charset="0"/>
                        </a:rPr>
                        <a:t>D</a:t>
                      </a:r>
                      <a:r>
                        <a:rPr lang="pt-BR" sz="1400" b="1" i="0" u="none" strike="noStrike" dirty="0">
                          <a:solidFill>
                            <a:srgbClr val="000000"/>
                          </a:solidFill>
                          <a:effectLst/>
                          <a:latin typeface="Calibri" panose="020F0502020204030204" pitchFamily="34" charset="0"/>
                        </a:rPr>
                        <a:t>, </a:t>
                      </a:r>
                      <a:r>
                        <a:rPr lang="pt-BR" sz="1400" b="1" i="0" u="none" strike="noStrike" dirty="0">
                          <a:solidFill>
                            <a:schemeClr val="accent1"/>
                          </a:solidFill>
                          <a:effectLst/>
                          <a:latin typeface="Calibri" panose="020F0502020204030204" pitchFamily="34" charset="0"/>
                        </a:rPr>
                        <a:t>G</a:t>
                      </a:r>
                      <a:r>
                        <a:rPr lang="pt-BR" sz="1400" b="1" i="0" u="none" strike="noStrike" dirty="0">
                          <a:solidFill>
                            <a:srgbClr val="000000"/>
                          </a:solidFill>
                          <a:effectLst/>
                          <a:latin typeface="Calibri" panose="020F0502020204030204" pitchFamily="34" charset="0"/>
                        </a:rPr>
                        <a:t>, </a:t>
                      </a:r>
                      <a:r>
                        <a:rPr lang="pt-BR" sz="1400" b="1" i="0" u="none" strike="noStrike" kern="1200" dirty="0">
                          <a:solidFill>
                            <a:schemeClr val="accent1"/>
                          </a:solidFill>
                          <a:effectLst/>
                          <a:latin typeface="Calibri" panose="020F0502020204030204" pitchFamily="34" charset="0"/>
                          <a:ea typeface="+mn-ea"/>
                          <a:cs typeface="+mn-cs"/>
                        </a:rPr>
                        <a:t>F</a:t>
                      </a:r>
                      <a:r>
                        <a:rPr lang="pt-BR" sz="1400" b="1" i="0" u="none" strike="noStrike" dirty="0">
                          <a:solidFill>
                            <a:srgbClr val="000000"/>
                          </a:solidFill>
                          <a:effectLst/>
                          <a:latin typeface="Calibri" panose="020F0502020204030204" pitchFamily="34" charset="0"/>
                        </a:rPr>
                        <a:t>, </a:t>
                      </a:r>
                      <a:r>
                        <a:rPr lang="pt-BR" sz="1400" b="1" i="0" u="none" strike="noStrike" dirty="0">
                          <a:solidFill>
                            <a:schemeClr val="accent1"/>
                          </a:solidFill>
                          <a:effectLst/>
                          <a:latin typeface="Calibri" panose="020F0502020204030204" pitchFamily="34" charset="0"/>
                        </a:rPr>
                        <a:t>E</a:t>
                      </a:r>
                      <a:r>
                        <a:rPr lang="pt-BR" sz="1400" b="1" i="0" u="none" strike="noStrike" dirty="0">
                          <a:solidFill>
                            <a:srgbClr val="000000"/>
                          </a:solidFill>
                          <a:effectLst/>
                          <a:latin typeface="Calibri" panose="020F0502020204030204" pitchFamily="34" charset="0"/>
                        </a:rPr>
                        <a:t>, </a:t>
                      </a:r>
                      <a:r>
                        <a:rPr lang="pt-BR" sz="1400" b="1" i="0" u="none" strike="noStrike" dirty="0">
                          <a:solidFill>
                            <a:schemeClr val="accent1"/>
                          </a:solidFill>
                          <a:effectLst/>
                          <a:latin typeface="Calibri" panose="020F0502020204030204" pitchFamily="34" charset="0"/>
                        </a:rPr>
                        <a:t>P</a:t>
                      </a:r>
                      <a:r>
                        <a:rPr lang="pt-BR" sz="1400" b="1" i="0" u="none" strike="noStrike" dirty="0">
                          <a:solidFill>
                            <a:srgbClr val="000000"/>
                          </a:solidFill>
                          <a:effectLst/>
                          <a:latin typeface="Calibri" panose="020F0502020204030204" pitchFamily="34" charset="0"/>
                        </a:rPr>
                        <a:t>, </a:t>
                      </a:r>
                      <a:r>
                        <a:rPr lang="pt-BR" sz="1400" b="1" i="0" u="none" strike="noStrike" dirty="0">
                          <a:solidFill>
                            <a:schemeClr val="accent1"/>
                          </a:solidFill>
                          <a:effectLst/>
                          <a:latin typeface="Calibri" panose="020F0502020204030204" pitchFamily="34" charset="0"/>
                        </a:rPr>
                        <a:t>A</a:t>
                      </a:r>
                      <a:r>
                        <a:rPr lang="pt-BR" sz="1400" b="1" i="0" u="none" strike="noStrike" dirty="0">
                          <a:solidFill>
                            <a:srgbClr val="000000"/>
                          </a:solidFill>
                          <a:effectLst/>
                          <a:latin typeface="Calibri" panose="020F0502020204030204" pitchFamily="34" charset="0"/>
                        </a:rPr>
                        <a:t>, </a:t>
                      </a:r>
                      <a:r>
                        <a:rPr lang="pt-BR" sz="1400" b="1" i="0" u="none" strike="noStrike" dirty="0">
                          <a:solidFill>
                            <a:schemeClr val="accent1"/>
                          </a:solidFill>
                          <a:effectLst/>
                          <a:latin typeface="Calibri" panose="020F0502020204030204" pitchFamily="34" charset="0"/>
                        </a:rPr>
                        <a:t>O</a:t>
                      </a:r>
                      <a:r>
                        <a:rPr lang="pt-BR" sz="1400" b="1" i="0" u="none" strike="noStrike" dirty="0">
                          <a:solidFill>
                            <a:srgbClr val="000000"/>
                          </a:solidFill>
                          <a:effectLst/>
                          <a:latin typeface="Calibri" panose="020F0502020204030204" pitchFamily="34" charset="0"/>
                        </a:rPr>
                        <a:t>, </a:t>
                      </a:r>
                      <a:r>
                        <a:rPr lang="pt-BR" sz="1400" b="1" i="0" u="none" strike="noStrike" dirty="0">
                          <a:solidFill>
                            <a:schemeClr val="accent1"/>
                          </a:solidFill>
                          <a:effectLst/>
                          <a:latin typeface="Calibri" panose="020F0502020204030204" pitchFamily="34" charset="0"/>
                        </a:rPr>
                        <a:t>M</a:t>
                      </a:r>
                      <a:r>
                        <a:rPr lang="pt-BR" sz="1400" b="1" i="0" u="none" strike="noStrike" dirty="0">
                          <a:solidFill>
                            <a:srgbClr val="000000"/>
                          </a:solidFill>
                          <a:effectLst/>
                          <a:latin typeface="Calibri" panose="020F0502020204030204" pitchFamily="34" charset="0"/>
                        </a:rPr>
                        <a:t>, «</a:t>
                      </a:r>
                      <a:r>
                        <a:rPr lang="pt-BR" sz="1400" b="1" i="0" u="none" strike="noStrike" dirty="0">
                          <a:solidFill>
                            <a:schemeClr val="accent1"/>
                          </a:solidFill>
                          <a:effectLst/>
                          <a:latin typeface="Calibri" panose="020F0502020204030204" pitchFamily="34" charset="0"/>
                        </a:rPr>
                        <a:t>V</a:t>
                      </a:r>
                      <a:r>
                        <a:rPr lang="pt-BR" sz="1400" b="1" i="0" u="none" strike="noStrike" dirty="0">
                          <a:solidFill>
                            <a:srgbClr val="000000"/>
                          </a:solidFill>
                          <a:effectLst/>
                          <a:latin typeface="Calibri" panose="020F0502020204030204" pitchFamily="34" charset="0"/>
                        </a:rPr>
                        <a:t>»&gt; }</a:t>
                      </a:r>
                    </a:p>
                  </a:txBody>
                  <a:tcPr marL="0" marR="0" marT="0" marB="0" anchor="ctr">
                    <a:lnL>
                      <a:noFill/>
                    </a:lnL>
                    <a:lnR>
                      <a:noFill/>
                    </a:lnR>
                    <a:lnT>
                      <a:noFill/>
                    </a:lnT>
                    <a:lnB>
                      <a:noFill/>
                    </a:lnB>
                  </a:tcPr>
                </a:tc>
                <a:tc hMerge="1">
                  <a:txBody>
                    <a:bodyPr/>
                    <a:lstStyle/>
                    <a:p>
                      <a:endParaRPr lang="es-AR"/>
                    </a:p>
                  </a:txBody>
                  <a:tcPr/>
                </a:tc>
                <a:tc hMerge="1">
                  <a:txBody>
                    <a:bodyPr/>
                    <a:lstStyle/>
                    <a:p>
                      <a:endParaRPr lang="es-AR"/>
                    </a:p>
                  </a:txBody>
                  <a:tcPr/>
                </a:tc>
                <a:tc hMerge="1">
                  <a:txBody>
                    <a:bodyPr/>
                    <a:lstStyle/>
                    <a:p>
                      <a:endParaRPr lang="es-AR"/>
                    </a:p>
                  </a:txBody>
                  <a:tcPr>
                    <a:lnL w="12700" cmpd="sng">
                      <a:noFill/>
                      <a:prstDash val="solid"/>
                    </a:lnL>
                    <a:lnT w="12700" cmpd="sng">
                      <a:noFill/>
                      <a:prstDash val="solid"/>
                    </a:lnT>
                  </a:tcPr>
                </a:tc>
                <a:tc hMerge="1">
                  <a:txBody>
                    <a:bodyPr/>
                    <a:lstStyle/>
                    <a:p>
                      <a:endParaRPr lang="es-AR"/>
                    </a:p>
                  </a:txBody>
                  <a:tcPr/>
                </a:tc>
                <a:tc>
                  <a:txBody>
                    <a:bodyPr/>
                    <a:lstStyle/>
                    <a:p>
                      <a:pPr algn="ctr" rtl="0" fontAlgn="ctr"/>
                      <a:endParaRPr lang="es-AR" sz="1000" b="1"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D9D9D9"/>
                    </a:solidFill>
                  </a:tcPr>
                </a:tc>
                <a:tc>
                  <a:txBody>
                    <a:bodyPr/>
                    <a:lstStyle/>
                    <a:p>
                      <a:pPr algn="ctr" rtl="0" fontAlgn="ctr"/>
                      <a:endParaRPr lang="es-AR" sz="1000" b="1"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D9D9D9"/>
                    </a:solidFill>
                  </a:tcPr>
                </a:tc>
                <a:tc>
                  <a:txBody>
                    <a:bodyPr/>
                    <a:lstStyle/>
                    <a:p>
                      <a:pPr algn="ctr" rtl="0" fontAlgn="ctr"/>
                      <a:r>
                        <a:rPr lang="es-AR" sz="1000" b="1" i="0" u="none" strike="noStrike">
                          <a:solidFill>
                            <a:srgbClr val="000000"/>
                          </a:solidFill>
                          <a:effectLst/>
                          <a:latin typeface="Calibri" panose="020F0502020204030204" pitchFamily="34" charset="0"/>
                        </a:rPr>
                        <a:t>Sistema</a:t>
                      </a:r>
                    </a:p>
                  </a:txBody>
                  <a:tcPr marL="0" marR="0" marT="0" marB="0" anchor="ctr">
                    <a:lnL>
                      <a:noFill/>
                    </a:lnL>
                    <a:lnR>
                      <a:noFill/>
                    </a:lnR>
                    <a:lnT>
                      <a:noFill/>
                    </a:lnT>
                    <a:lnB>
                      <a:noFill/>
                    </a:lnB>
                    <a:solidFill>
                      <a:srgbClr val="D9D9D9"/>
                    </a:solidFill>
                  </a:tcPr>
                </a:tc>
                <a:tc>
                  <a:txBody>
                    <a:bodyPr/>
                    <a:lstStyle/>
                    <a:p>
                      <a:pPr algn="ctr" fontAlgn="t"/>
                      <a:endParaRPr lang="es-AR" sz="10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s-AR"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190565024"/>
                  </a:ext>
                </a:extLst>
              </a:tr>
              <a:tr h="182019">
                <a:tc>
                  <a:txBody>
                    <a:bodyPr/>
                    <a:lstStyle/>
                    <a:p>
                      <a:pPr algn="ctr" fontAlgn="ctr"/>
                      <a:endParaRPr lang="es-AR" sz="1000" b="1"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s-AR" sz="1000" b="1"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rtl="0" fontAlgn="t"/>
                      <a:endParaRPr lang="es-AR" sz="10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rtl="0" fontAlgn="ctr"/>
                      <a:endParaRPr lang="es-AR" sz="1000" b="1" i="0" u="none" strike="noStrike">
                        <a:solidFill>
                          <a:srgbClr val="000000"/>
                        </a:solidFill>
                        <a:effectLst/>
                        <a:latin typeface="Calibri" panose="020F0502020204030204" pitchFamily="34" charset="0"/>
                      </a:endParaRPr>
                    </a:p>
                  </a:txBody>
                  <a:tcPr marL="0" marR="0" marT="0" marB="0" anchor="ctr">
                    <a:lnL>
                      <a:noFill/>
                    </a:lnL>
                    <a:lnR>
                      <a:noFill/>
                    </a:lnR>
                    <a:lnB>
                      <a:noFill/>
                    </a:lnB>
                  </a:tcPr>
                </a:tc>
                <a:tc>
                  <a:txBody>
                    <a:bodyPr/>
                    <a:lstStyle/>
                    <a:p>
                      <a:pPr algn="ctr" rtl="0" fontAlgn="t"/>
                      <a:r>
                        <a:rPr lang="es-AR" sz="1000" b="1" i="0" u="none" strike="noStrike" dirty="0">
                          <a:solidFill>
                            <a:srgbClr val="000000"/>
                          </a:solidFill>
                          <a:effectLst/>
                          <a:latin typeface="Calibri" panose="020F0502020204030204" pitchFamily="34" charset="0"/>
                        </a:rPr>
                        <a:t>Campos de conocimiento</a:t>
                      </a:r>
                    </a:p>
                  </a:txBody>
                  <a:tcPr marL="0" marR="0" marT="0" marB="0">
                    <a:lnL>
                      <a:noFill/>
                    </a:lnL>
                    <a:lnR>
                      <a:noFill/>
                    </a:lnR>
                    <a:lnT>
                      <a:noFill/>
                    </a:lnT>
                    <a:lnB>
                      <a:noFill/>
                    </a:lnB>
                    <a:solidFill>
                      <a:srgbClr val="F2F2F2"/>
                    </a:solidFill>
                  </a:tcPr>
                </a:tc>
                <a:tc>
                  <a:txBody>
                    <a:bodyPr/>
                    <a:lstStyle/>
                    <a:p>
                      <a:pPr algn="ctr" rtl="0" fontAlgn="t"/>
                      <a:r>
                        <a:rPr lang="es-AR" sz="1000" b="1" i="0" u="none" strike="noStrike">
                          <a:solidFill>
                            <a:srgbClr val="000000"/>
                          </a:solidFill>
                          <a:effectLst/>
                          <a:latin typeface="Calibri" panose="020F0502020204030204" pitchFamily="34" charset="0"/>
                        </a:rPr>
                        <a:t>Ciencia particular y Líne de Investigación </a:t>
                      </a:r>
                    </a:p>
                  </a:txBody>
                  <a:tcPr marL="0" marR="0" marT="0" marB="0">
                    <a:lnL>
                      <a:noFill/>
                    </a:lnL>
                    <a:lnR>
                      <a:noFill/>
                    </a:lnR>
                    <a:lnT>
                      <a:noFill/>
                    </a:lnT>
                    <a:lnB>
                      <a:noFill/>
                    </a:lnB>
                    <a:solidFill>
                      <a:srgbClr val="F2F2F2"/>
                    </a:solidFill>
                  </a:tcPr>
                </a:tc>
                <a:tc>
                  <a:txBody>
                    <a:bodyPr/>
                    <a:lstStyle/>
                    <a:p>
                      <a:pPr algn="ctr" rtl="0" fontAlgn="t"/>
                      <a:r>
                        <a:rPr lang="es-AR" sz="1000" b="1" i="0" u="none" strike="noStrike">
                          <a:solidFill>
                            <a:srgbClr val="000000"/>
                          </a:solidFill>
                          <a:effectLst/>
                          <a:latin typeface="Calibri" panose="020F0502020204030204" pitchFamily="34" charset="0"/>
                        </a:rPr>
                        <a:t>Ciencia </a:t>
                      </a:r>
                    </a:p>
                  </a:txBody>
                  <a:tcPr marL="0" marR="0" marT="0" marB="0">
                    <a:lnL>
                      <a:noFill/>
                    </a:lnL>
                    <a:lnR>
                      <a:noFill/>
                    </a:lnR>
                    <a:lnT>
                      <a:noFill/>
                    </a:lnT>
                    <a:lnB>
                      <a:noFill/>
                    </a:lnB>
                    <a:solidFill>
                      <a:srgbClr val="F2F2F2"/>
                    </a:solidFill>
                  </a:tcPr>
                </a:tc>
                <a:tc>
                  <a:txBody>
                    <a:bodyPr/>
                    <a:lstStyle/>
                    <a:p>
                      <a:pPr algn="ctr" fontAlgn="ctr"/>
                      <a:r>
                        <a:rPr lang="el-GR" sz="900" b="0" i="0" u="none" strike="noStrike">
                          <a:solidFill>
                            <a:srgbClr val="000000"/>
                          </a:solidFill>
                          <a:effectLst/>
                          <a:latin typeface="Arial" panose="020B0604020202020204" pitchFamily="34" charset="0"/>
                        </a:rPr>
                        <a:t>μ</a:t>
                      </a:r>
                    </a:p>
                  </a:txBody>
                  <a:tcPr marL="0" marR="0" marT="0" marB="0" anchor="ctr">
                    <a:lnL>
                      <a:noFill/>
                    </a:lnL>
                    <a:lnR>
                      <a:noFill/>
                    </a:lnR>
                    <a:lnT>
                      <a:noFill/>
                    </a:lnT>
                    <a:lnB>
                      <a:noFill/>
                    </a:lnB>
                    <a:solidFill>
                      <a:srgbClr val="F2F2F2"/>
                    </a:solidFill>
                  </a:tcPr>
                </a:tc>
                <a:tc>
                  <a:txBody>
                    <a:bodyPr/>
                    <a:lstStyle/>
                    <a:p>
                      <a:pPr algn="ctr" rtl="0" fontAlgn="t"/>
                      <a:r>
                        <a:rPr lang="es-AR" sz="1000" b="1" i="0" u="none" strike="noStrike">
                          <a:solidFill>
                            <a:srgbClr val="000000"/>
                          </a:solidFill>
                          <a:effectLst/>
                          <a:latin typeface="Calibri" panose="020F0502020204030204" pitchFamily="34" charset="0"/>
                        </a:rPr>
                        <a:t>Tecnología</a:t>
                      </a:r>
                    </a:p>
                  </a:txBody>
                  <a:tcPr marL="0" marR="0" marT="0" marB="0">
                    <a:lnL>
                      <a:noFill/>
                    </a:lnL>
                    <a:lnR>
                      <a:noFill/>
                    </a:lnR>
                    <a:lnT>
                      <a:noFill/>
                    </a:lnT>
                    <a:lnB>
                      <a:noFill/>
                    </a:lnB>
                    <a:solidFill>
                      <a:srgbClr val="DCE6F2"/>
                    </a:solidFill>
                  </a:tcPr>
                </a:tc>
                <a:tc>
                  <a:txBody>
                    <a:bodyPr/>
                    <a:lstStyle/>
                    <a:p>
                      <a:pPr algn="l" fontAlgn="b"/>
                      <a:endParaRPr lang="es-AR"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40927740"/>
                  </a:ext>
                </a:extLst>
              </a:tr>
              <a:tr h="228360">
                <a:tc rowSpan="12">
                  <a:txBody>
                    <a:bodyPr/>
                    <a:lstStyle/>
                    <a:p>
                      <a:pPr algn="ctr" rtl="0" fontAlgn="ctr"/>
                      <a:r>
                        <a:rPr lang="es-AR" sz="1000" b="1" i="0" u="none" strike="noStrike">
                          <a:solidFill>
                            <a:srgbClr val="000000"/>
                          </a:solidFill>
                          <a:effectLst/>
                          <a:latin typeface="Calibri" panose="020F0502020204030204" pitchFamily="34" charset="0"/>
                        </a:rPr>
                        <a:t>Tupla</a:t>
                      </a:r>
                    </a:p>
                  </a:txBody>
                  <a:tcPr marL="0" marR="0" marT="0" marB="0" vert="vert270" anchor="ctr">
                    <a:lnL>
                      <a:noFill/>
                    </a:lnL>
                    <a:lnR w="6350" cap="flat" cmpd="sng" algn="ctr">
                      <a:solidFill>
                        <a:srgbClr val="000000"/>
                      </a:solidFill>
                      <a:prstDash val="dot"/>
                      <a:round/>
                      <a:headEnd type="none" w="med" len="med"/>
                      <a:tailEnd type="none" w="med" len="med"/>
                    </a:lnR>
                    <a:lnT>
                      <a:noFill/>
                    </a:lnT>
                    <a:lnB>
                      <a:noFill/>
                    </a:lnB>
                    <a:solidFill>
                      <a:srgbClr val="D8D8D8"/>
                    </a:solidFill>
                  </a:tcPr>
                </a:tc>
                <a:tc rowSpan="3">
                  <a:txBody>
                    <a:bodyPr/>
                    <a:lstStyle/>
                    <a:p>
                      <a:pPr algn="ctr" rtl="0" fontAlgn="ctr"/>
                      <a:r>
                        <a:rPr lang="es-AR" sz="1000" b="0" i="0" u="none" strike="noStrike">
                          <a:solidFill>
                            <a:srgbClr val="963634"/>
                          </a:solidFill>
                          <a:effectLst/>
                          <a:latin typeface="Calibri" panose="020F0502020204030204" pitchFamily="34" charset="0"/>
                        </a:rPr>
                        <a:t>Marco Material</a:t>
                      </a:r>
                    </a:p>
                  </a:txBody>
                  <a:tcPr marL="0" marR="0" marT="0" marB="0" vert="vert270" anchor="ctr">
                    <a:lnL w="6350" cap="flat" cmpd="sng" algn="ctr">
                      <a:solidFill>
                        <a:srgbClr val="000000"/>
                      </a:solidFill>
                      <a:prstDash val="dot"/>
                      <a:round/>
                      <a:headEnd type="none" w="med" len="med"/>
                      <a:tailEnd type="none" w="med" len="med"/>
                    </a:lnL>
                    <a:lnR>
                      <a:noFill/>
                    </a:lnR>
                    <a:lnT>
                      <a:noFill/>
                    </a:lnT>
                    <a:lnB w="6350" cap="flat" cmpd="sng" algn="ctr">
                      <a:solidFill>
                        <a:srgbClr val="808080"/>
                      </a:solidFill>
                      <a:prstDash val="dot"/>
                      <a:round/>
                      <a:headEnd type="none" w="med" len="med"/>
                      <a:tailEnd type="none" w="med" len="med"/>
                    </a:lnB>
                    <a:solidFill>
                      <a:srgbClr val="D8D8D8"/>
                    </a:solidFill>
                  </a:tcPr>
                </a:tc>
                <a:tc>
                  <a:txBody>
                    <a:bodyPr/>
                    <a:lstStyle/>
                    <a:p>
                      <a:pPr algn="ctr" rtl="0" fontAlgn="ctr"/>
                      <a:r>
                        <a:rPr lang="es-AR" sz="1000" b="1" i="0" u="none" strike="noStrike">
                          <a:solidFill>
                            <a:srgbClr val="963634"/>
                          </a:solidFill>
                          <a:effectLst/>
                          <a:latin typeface="Calibri" panose="020F0502020204030204" pitchFamily="34" charset="0"/>
                        </a:rPr>
                        <a:t>C</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es-AR" sz="1000" b="1" i="1" u="none" strike="noStrike" dirty="0">
                          <a:solidFill>
                            <a:srgbClr val="000000"/>
                          </a:solidFill>
                          <a:effectLst/>
                          <a:latin typeface="Calibri" panose="020F0502020204030204" pitchFamily="34" charset="0"/>
                        </a:rPr>
                        <a:t>C</a:t>
                      </a:r>
                      <a:r>
                        <a:rPr lang="es-AR" sz="1000" b="0" i="0" u="none" strike="noStrike" dirty="0">
                          <a:solidFill>
                            <a:srgbClr val="000000"/>
                          </a:solidFill>
                          <a:effectLst/>
                          <a:latin typeface="Calibri" panose="020F0502020204030204" pitchFamily="34" charset="0"/>
                        </a:rPr>
                        <a:t>omunidad</a:t>
                      </a:r>
                      <a:endParaRPr lang="es-AR" sz="1000" b="1" i="1" u="none" strike="noStrike" dirty="0">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dirty="0">
                          <a:solidFill>
                            <a:srgbClr val="000000"/>
                          </a:solidFill>
                          <a:effectLst/>
                          <a:latin typeface="Calibri" panose="020F0502020204030204" pitchFamily="34" charset="0"/>
                        </a:rPr>
                        <a:t>de sujetos</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a:solidFill>
                            <a:srgbClr val="000000"/>
                          </a:solidFill>
                          <a:effectLst/>
                          <a:latin typeface="Calibri" panose="020F0502020204030204" pitchFamily="34" charset="0"/>
                        </a:rPr>
                        <a:t>investigadores</a:t>
                      </a:r>
                    </a:p>
                  </a:txBody>
                  <a:tcPr marL="0" marR="0" marT="0" marB="0" anchor="ctr">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rowSpan="2">
                  <a:txBody>
                    <a:bodyPr/>
                    <a:lstStyle/>
                    <a:p>
                      <a:pPr algn="l" rtl="0" fontAlgn="ctr"/>
                      <a:r>
                        <a:rPr lang="es-AR" sz="1000" b="0" i="1" u="none" strike="noStrike">
                          <a:solidFill>
                            <a:srgbClr val="000000"/>
                          </a:solidFill>
                          <a:effectLst/>
                          <a:latin typeface="Calibri" panose="020F0502020204030204" pitchFamily="34" charset="0"/>
                        </a:rPr>
                        <a:t>Sistema</a:t>
                      </a:r>
                      <a:r>
                        <a:rPr lang="es-AR" sz="1000" b="0" i="0" u="none" strike="noStrike">
                          <a:solidFill>
                            <a:srgbClr val="000000"/>
                          </a:solidFill>
                          <a:effectLst/>
                          <a:latin typeface="Calibri" panose="020F0502020204030204" pitchFamily="34" charset="0"/>
                        </a:rPr>
                        <a:t> internacional</a:t>
                      </a:r>
                    </a:p>
                  </a:txBody>
                  <a:tcPr marL="0" marR="0" marT="0" marB="0" anchor="ctr">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rowSpan="2">
                  <a:txBody>
                    <a:bodyPr/>
                    <a:lstStyle/>
                    <a:p>
                      <a:pPr algn="ctr" rtl="0" fontAlgn="ctr"/>
                      <a:r>
                        <a:rPr lang="es-AR" sz="1000" b="0" i="0" u="none" strike="noStrike">
                          <a:solidFill>
                            <a:srgbClr val="000000"/>
                          </a:solidFill>
                          <a:effectLst/>
                          <a:latin typeface="Edwardian Script ITC" panose="030303020407070D0804" pitchFamily="66" charset="0"/>
                        </a:rPr>
                        <a:t>T</a:t>
                      </a:r>
                    </a:p>
                  </a:txBody>
                  <a:tcPr marL="0" marR="0" marT="0" marB="0" anchor="ctr">
                    <a:lnL>
                      <a:noFill/>
                    </a:lnL>
                    <a:lnR>
                      <a:noFill/>
                    </a:lnR>
                    <a:lnT>
                      <a:noFill/>
                    </a:lnT>
                    <a:lnB w="6350" cap="flat" cmpd="sng" algn="ctr">
                      <a:solidFill>
                        <a:srgbClr val="000000"/>
                      </a:solidFill>
                      <a:prstDash val="dot"/>
                      <a:round/>
                      <a:headEnd type="none" w="med" len="med"/>
                      <a:tailEnd type="none" w="med" len="med"/>
                    </a:lnB>
                    <a:solidFill>
                      <a:srgbClr val="FEF9F4"/>
                    </a:solidFill>
                  </a:tcPr>
                </a:tc>
                <a:tc>
                  <a:txBody>
                    <a:bodyPr/>
                    <a:lstStyle/>
                    <a:p>
                      <a:pPr algn="l" rtl="0" fontAlgn="ctr"/>
                      <a:r>
                        <a:rPr lang="es-AR" sz="1000" b="0" i="0" u="none" strike="noStrike">
                          <a:solidFill>
                            <a:srgbClr val="000000"/>
                          </a:solidFill>
                          <a:effectLst/>
                          <a:latin typeface="Calibri" panose="020F0502020204030204" pitchFamily="34" charset="0"/>
                        </a:rPr>
                        <a:t>Profesionales de T</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es-AR"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25576808"/>
                  </a:ext>
                </a:extLst>
              </a:tr>
              <a:tr h="228360">
                <a:tc vMerge="1">
                  <a:txBody>
                    <a:bodyPr/>
                    <a:lstStyle/>
                    <a:p>
                      <a:endParaRPr lang="es-AR"/>
                    </a:p>
                  </a:txBody>
                  <a:tcPr/>
                </a:tc>
                <a:tc vMerge="1">
                  <a:txBody>
                    <a:bodyPr/>
                    <a:lstStyle/>
                    <a:p>
                      <a:endParaRPr lang="es-AR"/>
                    </a:p>
                  </a:txBody>
                  <a:tcPr/>
                </a:tc>
                <a:tc>
                  <a:txBody>
                    <a:bodyPr/>
                    <a:lstStyle/>
                    <a:p>
                      <a:pPr algn="ctr" rtl="0" fontAlgn="ctr"/>
                      <a:r>
                        <a:rPr lang="es-AR" sz="1000" b="1" i="0" u="none" strike="noStrike">
                          <a:solidFill>
                            <a:srgbClr val="963634"/>
                          </a:solidFill>
                          <a:effectLst/>
                          <a:latin typeface="Calibri" panose="020F0502020204030204" pitchFamily="34" charset="0"/>
                        </a:rPr>
                        <a:t>S</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es-AR" sz="1000" b="1" i="1" u="none" strike="noStrike">
                          <a:solidFill>
                            <a:srgbClr val="000000"/>
                          </a:solidFill>
                          <a:effectLst/>
                          <a:latin typeface="Calibri" panose="020F0502020204030204" pitchFamily="34" charset="0"/>
                        </a:rPr>
                        <a:t>S</a:t>
                      </a:r>
                      <a:r>
                        <a:rPr lang="es-AR" sz="1000" b="0" i="0" u="none" strike="noStrike">
                          <a:solidFill>
                            <a:srgbClr val="000000"/>
                          </a:solidFill>
                          <a:effectLst/>
                          <a:latin typeface="Calibri" panose="020F0502020204030204" pitchFamily="34" charset="0"/>
                        </a:rPr>
                        <a:t>ociedad</a:t>
                      </a:r>
                      <a:endParaRPr lang="es-AR" sz="1000" b="1" i="1"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a:solidFill>
                            <a:srgbClr val="000000"/>
                          </a:solidFill>
                          <a:effectLst/>
                          <a:latin typeface="Calibri" panose="020F0502020204030204" pitchFamily="34" charset="0"/>
                        </a:rPr>
                        <a:t>anfitriona</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a:solidFill>
                            <a:srgbClr val="000000"/>
                          </a:solidFill>
                          <a:effectLst/>
                          <a:latin typeface="Calibri" panose="020F0502020204030204" pitchFamily="34" charset="0"/>
                        </a:rPr>
                        <a:t>apoya actividades E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es-AR"/>
                    </a:p>
                  </a:txBody>
                  <a:tcPr/>
                </a:tc>
                <a:tc vMerge="1">
                  <a:txBody>
                    <a:bodyPr/>
                    <a:lstStyle/>
                    <a:p>
                      <a:endParaRPr lang="es-AR"/>
                    </a:p>
                  </a:txBody>
                  <a:tcPr/>
                </a:tc>
                <a:tc>
                  <a:txBody>
                    <a:bodyPr/>
                    <a:lstStyle/>
                    <a:p>
                      <a:pPr algn="l" rtl="0" fontAlgn="ctr"/>
                      <a:r>
                        <a:rPr lang="es-AR" sz="1000" b="0" i="0" u="none" strike="noStrike">
                          <a:solidFill>
                            <a:srgbClr val="000000"/>
                          </a:solidFill>
                          <a:effectLst/>
                          <a:latin typeface="Calibri" panose="020F0502020204030204" pitchFamily="34" charset="0"/>
                        </a:rPr>
                        <a:t>Estimula</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s-AR"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334790"/>
                  </a:ext>
                </a:extLst>
              </a:tr>
              <a:tr h="390342">
                <a:tc vMerge="1">
                  <a:txBody>
                    <a:bodyPr/>
                    <a:lstStyle/>
                    <a:p>
                      <a:endParaRPr lang="es-AR"/>
                    </a:p>
                  </a:txBody>
                  <a:tcPr/>
                </a:tc>
                <a:tc vMerge="1">
                  <a:txBody>
                    <a:bodyPr/>
                    <a:lstStyle/>
                    <a:p>
                      <a:endParaRPr lang="es-AR"/>
                    </a:p>
                  </a:txBody>
                  <a:tcPr/>
                </a:tc>
                <a:tc>
                  <a:txBody>
                    <a:bodyPr/>
                    <a:lstStyle/>
                    <a:p>
                      <a:pPr algn="ctr" rtl="0" fontAlgn="ctr"/>
                      <a:r>
                        <a:rPr lang="es-AR" sz="1000" b="1" i="0" u="none" strike="noStrike">
                          <a:solidFill>
                            <a:srgbClr val="963634"/>
                          </a:solidFill>
                          <a:effectLst/>
                          <a:latin typeface="Calibri" panose="020F0502020204030204" pitchFamily="34" charset="0"/>
                        </a:rPr>
                        <a:t>D</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es-AR" sz="1000" b="1" i="1" u="none" strike="noStrike" dirty="0">
                          <a:solidFill>
                            <a:srgbClr val="000000"/>
                          </a:solidFill>
                          <a:effectLst/>
                          <a:latin typeface="Calibri" panose="020F0502020204030204" pitchFamily="34" charset="0"/>
                        </a:rPr>
                        <a:t>D</a:t>
                      </a:r>
                      <a:r>
                        <a:rPr lang="es-AR" sz="1000" b="0" i="0" u="none" strike="noStrike" dirty="0">
                          <a:solidFill>
                            <a:srgbClr val="000000"/>
                          </a:solidFill>
                          <a:effectLst/>
                          <a:latin typeface="Calibri" panose="020F0502020204030204" pitchFamily="34" charset="0"/>
                        </a:rPr>
                        <a:t>ominio del </a:t>
                      </a:r>
                      <a:r>
                        <a:rPr lang="es-AR" sz="1000" b="1" i="1" u="none" strike="noStrike" dirty="0">
                          <a:solidFill>
                            <a:srgbClr val="000000"/>
                          </a:solidFill>
                          <a:effectLst/>
                          <a:latin typeface="Calibri" panose="020F0502020204030204" pitchFamily="34" charset="0"/>
                        </a:rPr>
                        <a:t>D</a:t>
                      </a:r>
                      <a:r>
                        <a:rPr lang="es-AR" sz="1000" b="0" i="0" u="none" strike="noStrike" dirty="0">
                          <a:solidFill>
                            <a:srgbClr val="000000"/>
                          </a:solidFill>
                          <a:effectLst/>
                          <a:latin typeface="Calibri" panose="020F0502020204030204" pitchFamily="34" charset="0"/>
                        </a:rPr>
                        <a:t>iscurso</a:t>
                      </a:r>
                      <a:endParaRPr lang="es-AR" sz="1000" b="1" i="1"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dirty="0">
                          <a:solidFill>
                            <a:srgbClr val="000000"/>
                          </a:solidFill>
                          <a:effectLst/>
                          <a:latin typeface="Calibri" panose="020F0502020204030204" pitchFamily="34" charset="0"/>
                        </a:rPr>
                        <a:t>Objeto de estudio en un determinado contexto</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pt-BR" sz="1000" b="0" i="0" u="none" strike="noStrike">
                          <a:solidFill>
                            <a:srgbClr val="000000"/>
                          </a:solidFill>
                          <a:effectLst/>
                          <a:latin typeface="Calibri" panose="020F0502020204030204" pitchFamily="34" charset="0"/>
                        </a:rPr>
                        <a:t>entes reales certificados o presuntos</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a:solidFill>
                            <a:srgbClr val="000000"/>
                          </a:solidFill>
                          <a:effectLst/>
                          <a:latin typeface="Calibri" panose="020F0502020204030204" pitchFamily="34" charset="0"/>
                        </a:rPr>
                        <a:t>Colección</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AR" sz="1000" b="0" i="0" u="none" strike="noStrike">
                          <a:solidFill>
                            <a:srgbClr val="000000"/>
                          </a:solidFill>
                          <a:effectLst/>
                          <a:latin typeface="Calibri" panose="020F0502020204030204" pitchFamily="34" charset="0"/>
                        </a:rPr>
                        <a:t>C</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EF9F4"/>
                    </a:solidFill>
                  </a:tcPr>
                </a:tc>
                <a:tc>
                  <a:txBody>
                    <a:bodyPr/>
                    <a:lstStyle/>
                    <a:p>
                      <a:pPr algn="l" rtl="0" fontAlgn="ctr"/>
                      <a:r>
                        <a:rPr lang="es-AR" sz="1000" b="0" i="0" u="none" strike="noStrike">
                          <a:solidFill>
                            <a:srgbClr val="000000"/>
                          </a:solidFill>
                          <a:effectLst/>
                          <a:latin typeface="Calibri" panose="020F0502020204030204" pitchFamily="34" charset="0"/>
                        </a:rPr>
                        <a:t>Dominio D de T</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11">
                  <a:txBody>
                    <a:bodyPr/>
                    <a:lstStyle/>
                    <a:p>
                      <a:pPr algn="ctr" fontAlgn="ctr"/>
                      <a:r>
                        <a:rPr lang="es-AR" sz="900" b="0" i="0" u="none" strike="noStrike">
                          <a:solidFill>
                            <a:srgbClr val="000000"/>
                          </a:solidFill>
                          <a:effectLst/>
                          <a:latin typeface="Calibri" panose="020F0502020204030204" pitchFamily="34" charset="0"/>
                        </a:rPr>
                        <a:t>Componentes cambiantes como resultado de la investigación</a:t>
                      </a:r>
                    </a:p>
                  </a:txBody>
                  <a:tcPr marL="0" marR="0" marT="0" marB="0" vert="vert27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809454"/>
                  </a:ext>
                </a:extLst>
              </a:tr>
              <a:tr h="197212">
                <a:tc vMerge="1">
                  <a:txBody>
                    <a:bodyPr/>
                    <a:lstStyle/>
                    <a:p>
                      <a:endParaRPr lang="es-AR"/>
                    </a:p>
                  </a:txBody>
                  <a:tcPr/>
                </a:tc>
                <a:tc rowSpan="9">
                  <a:txBody>
                    <a:bodyPr/>
                    <a:lstStyle/>
                    <a:p>
                      <a:pPr algn="ctr" rtl="0" fontAlgn="ctr"/>
                      <a:r>
                        <a:rPr lang="es-AR" sz="1000" b="0" i="0" u="none" strike="noStrike">
                          <a:solidFill>
                            <a:srgbClr val="0070C0"/>
                          </a:solidFill>
                          <a:effectLst/>
                          <a:latin typeface="Calibri" panose="020F0502020204030204" pitchFamily="34" charset="0"/>
                        </a:rPr>
                        <a:t>Marco Conceputal</a:t>
                      </a:r>
                    </a:p>
                  </a:txBody>
                  <a:tcPr marL="0" marR="0" marT="0" marB="0" vert="vert270" anchor="ctr">
                    <a:lnL w="6350" cap="flat" cmpd="sng" algn="ctr">
                      <a:solidFill>
                        <a:srgbClr val="000000"/>
                      </a:solidFill>
                      <a:prstDash val="dot"/>
                      <a:round/>
                      <a:headEnd type="none" w="med" len="med"/>
                      <a:tailEnd type="none" w="med" len="med"/>
                    </a:lnL>
                    <a:lnR>
                      <a:noFill/>
                    </a:lnR>
                    <a:lnT w="6350" cap="flat" cmpd="sng" algn="ctr">
                      <a:solidFill>
                        <a:srgbClr val="808080"/>
                      </a:solidFill>
                      <a:prstDash val="dot"/>
                      <a:round/>
                      <a:headEnd type="none" w="med" len="med"/>
                      <a:tailEnd type="none" w="med" len="med"/>
                    </a:lnT>
                    <a:lnB>
                      <a:noFill/>
                    </a:lnB>
                    <a:solidFill>
                      <a:srgbClr val="D8D8D8"/>
                    </a:solidFill>
                  </a:tcPr>
                </a:tc>
                <a:tc rowSpan="3">
                  <a:txBody>
                    <a:bodyPr/>
                    <a:lstStyle/>
                    <a:p>
                      <a:pPr algn="ctr" rtl="0" fontAlgn="ctr"/>
                      <a:r>
                        <a:rPr lang="es-AR" sz="1000" b="1" i="0" u="none" strike="noStrike">
                          <a:solidFill>
                            <a:srgbClr val="0070C0"/>
                          </a:solidFill>
                          <a:effectLst/>
                          <a:latin typeface="Calibri" panose="020F0502020204030204" pitchFamily="34" charset="0"/>
                        </a:rPr>
                        <a:t>G</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rowSpan="3">
                  <a:txBody>
                    <a:bodyPr/>
                    <a:lstStyle/>
                    <a:p>
                      <a:pPr algn="l" rtl="0" fontAlgn="ctr"/>
                      <a:r>
                        <a:rPr lang="es-AR" sz="1000" b="1" i="1" u="none" strike="noStrike">
                          <a:solidFill>
                            <a:srgbClr val="000000"/>
                          </a:solidFill>
                          <a:effectLst/>
                          <a:latin typeface="Calibri" panose="020F0502020204030204" pitchFamily="34" charset="0"/>
                        </a:rPr>
                        <a:t>Background G</a:t>
                      </a:r>
                      <a:r>
                        <a:rPr lang="es-AR" sz="1000" b="0" i="0" u="none" strike="noStrike">
                          <a:solidFill>
                            <a:srgbClr val="000000"/>
                          </a:solidFill>
                          <a:effectLst/>
                          <a:latin typeface="Calibri" panose="020F0502020204030204" pitchFamily="34" charset="0"/>
                        </a:rPr>
                        <a:t>eneral</a:t>
                      </a:r>
                      <a:endParaRPr lang="es-AR" sz="1000" b="1" i="1"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l" rtl="0" fontAlgn="ctr"/>
                      <a:r>
                        <a:rPr lang="es-AR" sz="1000" b="0" i="0" u="none" strike="noStrike">
                          <a:solidFill>
                            <a:srgbClr val="00B050"/>
                          </a:solidFill>
                          <a:effectLst/>
                          <a:latin typeface="Calibri" panose="020F0502020204030204" pitchFamily="34" charset="0"/>
                        </a:rPr>
                        <a:t>Filosofía</a:t>
                      </a:r>
                      <a:r>
                        <a:rPr lang="es-AR" sz="1000" b="0" i="0" u="none" strike="noStrike">
                          <a:solidFill>
                            <a:srgbClr val="000000"/>
                          </a:solidFill>
                          <a:effectLst/>
                          <a:latin typeface="Calibri" panose="020F0502020204030204" pitchFamily="34" charset="0"/>
                        </a:rPr>
                        <a:t> inherente</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t"/>
                      <a:r>
                        <a:rPr lang="es-AR" sz="1000" b="0" i="0" u="none" strike="noStrike">
                          <a:solidFill>
                            <a:srgbClr val="000000"/>
                          </a:solidFill>
                          <a:effectLst/>
                          <a:latin typeface="Calibri" panose="020F0502020204030204" pitchFamily="34" charset="0"/>
                        </a:rPr>
                        <a:t>Ontología</a:t>
                      </a:r>
                    </a:p>
                  </a:txBody>
                  <a:tcPr marL="0" marR="0" marT="0" marB="0">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l" rtl="0" fontAlgn="ctr"/>
                      <a:r>
                        <a:rPr lang="es-AR" sz="1000" b="0" i="0" u="none" strike="noStrike">
                          <a:solidFill>
                            <a:srgbClr val="000000"/>
                          </a:solidFill>
                          <a:effectLst/>
                          <a:latin typeface="Calibri" panose="020F0502020204030204" pitchFamily="34" charset="0"/>
                        </a:rPr>
                        <a:t>Visión General</a:t>
                      </a: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ctr" rtl="0" fontAlgn="ctr"/>
                      <a:r>
                        <a:rPr lang="es-AR" sz="1000" b="0" i="0" u="none" strike="noStrike">
                          <a:solidFill>
                            <a:srgbClr val="000000"/>
                          </a:solidFill>
                          <a:effectLst/>
                          <a:latin typeface="Calibri" panose="020F0502020204030204" pitchFamily="34" charset="0"/>
                        </a:rPr>
                        <a:t>E</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EF9F4"/>
                    </a:solidFill>
                  </a:tcPr>
                </a:tc>
                <a:tc rowSpan="3">
                  <a:txBody>
                    <a:bodyPr/>
                    <a:lstStyle/>
                    <a:p>
                      <a:pPr algn="l" rtl="0" fontAlgn="ctr"/>
                      <a:r>
                        <a:rPr lang="es-AR" sz="1000" b="0" i="0" u="none" strike="noStrike">
                          <a:solidFill>
                            <a:srgbClr val="000000"/>
                          </a:solidFill>
                          <a:effectLst/>
                          <a:latin typeface="Calibri" panose="020F0502020204030204" pitchFamily="34" charset="0"/>
                        </a:rPr>
                        <a:t>Visión de G inherente a T</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es-AR"/>
                    </a:p>
                  </a:txBody>
                  <a:tcPr/>
                </a:tc>
                <a:extLst>
                  <a:ext uri="{0D108BD9-81ED-4DB2-BD59-A6C34878D82A}">
                    <a16:rowId xmlns:a16="http://schemas.microsoft.com/office/drawing/2014/main" val="4232975909"/>
                  </a:ext>
                </a:extLst>
              </a:tr>
              <a:tr h="197212">
                <a:tc vMerge="1">
                  <a:txBody>
                    <a:bodyPr/>
                    <a:lstStyle/>
                    <a:p>
                      <a:endParaRPr lang="es-AR"/>
                    </a:p>
                  </a:txBody>
                  <a:tcPr/>
                </a:tc>
                <a:tc vMerge="1">
                  <a:txBody>
                    <a:bodyPr/>
                    <a:lstStyle/>
                    <a:p>
                      <a:endParaRPr lang="es-AR"/>
                    </a:p>
                  </a:txBody>
                  <a:tcPr/>
                </a:tc>
                <a:tc vMerge="1">
                  <a:txBody>
                    <a:bodyPr/>
                    <a:lstStyle/>
                    <a:p>
                      <a:endParaRPr lang="es-AR"/>
                    </a:p>
                  </a:txBody>
                  <a:tcPr/>
                </a:tc>
                <a:tc vMerge="1">
                  <a:txBody>
                    <a:bodyPr/>
                    <a:lstStyle/>
                    <a:p>
                      <a:endParaRPr lang="es-AR"/>
                    </a:p>
                  </a:txBody>
                  <a:tcPr/>
                </a:tc>
                <a:tc vMerge="1">
                  <a:txBody>
                    <a:bodyPr/>
                    <a:lstStyle/>
                    <a:p>
                      <a:endParaRPr lang="es-AR"/>
                    </a:p>
                  </a:txBody>
                  <a:tcPr/>
                </a:tc>
                <a:tc>
                  <a:txBody>
                    <a:bodyPr/>
                    <a:lstStyle/>
                    <a:p>
                      <a:pPr algn="l" rtl="0" fontAlgn="t"/>
                      <a:r>
                        <a:rPr lang="es-AR" sz="1000" b="0" i="0" u="none" strike="noStrike">
                          <a:solidFill>
                            <a:srgbClr val="000000"/>
                          </a:solidFill>
                          <a:effectLst/>
                          <a:latin typeface="Calibri" panose="020F0502020204030204" pitchFamily="34" charset="0"/>
                        </a:rPr>
                        <a:t>Gnoseología</a:t>
                      </a:r>
                    </a:p>
                  </a:txBody>
                  <a:tcPr marL="0" marR="0" marT="0" marB="0">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es-AR"/>
                    </a:p>
                  </a:txBody>
                  <a:tcPr/>
                </a:tc>
                <a:tc vMerge="1">
                  <a:txBody>
                    <a:bodyPr/>
                    <a:lstStyle/>
                    <a:p>
                      <a:endParaRPr lang="es-AR"/>
                    </a:p>
                  </a:txBody>
                  <a:tcPr/>
                </a:tc>
                <a:tc vMerge="1">
                  <a:txBody>
                    <a:bodyPr/>
                    <a:lstStyle/>
                    <a:p>
                      <a:endParaRPr lang="es-AR"/>
                    </a:p>
                  </a:txBody>
                  <a:tcPr/>
                </a:tc>
                <a:tc vMerge="1">
                  <a:txBody>
                    <a:bodyPr/>
                    <a:lstStyle/>
                    <a:p>
                      <a:endParaRPr lang="es-AR"/>
                    </a:p>
                  </a:txBody>
                  <a:tcPr/>
                </a:tc>
                <a:extLst>
                  <a:ext uri="{0D108BD9-81ED-4DB2-BD59-A6C34878D82A}">
                    <a16:rowId xmlns:a16="http://schemas.microsoft.com/office/drawing/2014/main" val="683747269"/>
                  </a:ext>
                </a:extLst>
              </a:tr>
              <a:tr h="197212">
                <a:tc vMerge="1">
                  <a:txBody>
                    <a:bodyPr/>
                    <a:lstStyle/>
                    <a:p>
                      <a:endParaRPr lang="es-AR"/>
                    </a:p>
                  </a:txBody>
                  <a:tcPr/>
                </a:tc>
                <a:tc vMerge="1">
                  <a:txBody>
                    <a:bodyPr/>
                    <a:lstStyle/>
                    <a:p>
                      <a:endParaRPr lang="es-AR"/>
                    </a:p>
                  </a:txBody>
                  <a:tcPr/>
                </a:tc>
                <a:tc vMerge="1">
                  <a:txBody>
                    <a:bodyPr/>
                    <a:lstStyle/>
                    <a:p>
                      <a:endParaRPr lang="es-AR"/>
                    </a:p>
                  </a:txBody>
                  <a:tcPr/>
                </a:tc>
                <a:tc vMerge="1">
                  <a:txBody>
                    <a:bodyPr/>
                    <a:lstStyle/>
                    <a:p>
                      <a:endParaRPr lang="es-AR"/>
                    </a:p>
                  </a:txBody>
                  <a:tcPr/>
                </a:tc>
                <a:tc vMerge="1">
                  <a:txBody>
                    <a:bodyPr/>
                    <a:lstStyle/>
                    <a:p>
                      <a:endParaRPr lang="es-AR"/>
                    </a:p>
                  </a:txBody>
                  <a:tcPr/>
                </a:tc>
                <a:tc>
                  <a:txBody>
                    <a:bodyPr/>
                    <a:lstStyle/>
                    <a:p>
                      <a:pPr algn="l" rtl="0" fontAlgn="t"/>
                      <a:r>
                        <a:rPr lang="es-AR" sz="1000" b="0" i="0" u="none" strike="noStrike">
                          <a:solidFill>
                            <a:srgbClr val="000000"/>
                          </a:solidFill>
                          <a:effectLst/>
                          <a:latin typeface="Calibri" panose="020F0502020204030204" pitchFamily="34" charset="0"/>
                        </a:rPr>
                        <a:t>Ethos</a:t>
                      </a:r>
                    </a:p>
                  </a:txBody>
                  <a:tcPr marL="0" marR="0" marT="0" marB="0">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es-AR"/>
                    </a:p>
                  </a:txBody>
                  <a:tcPr/>
                </a:tc>
                <a:tc vMerge="1">
                  <a:txBody>
                    <a:bodyPr/>
                    <a:lstStyle/>
                    <a:p>
                      <a:endParaRPr lang="es-AR"/>
                    </a:p>
                  </a:txBody>
                  <a:tcPr/>
                </a:tc>
                <a:tc vMerge="1">
                  <a:txBody>
                    <a:bodyPr/>
                    <a:lstStyle/>
                    <a:p>
                      <a:endParaRPr lang="es-AR"/>
                    </a:p>
                  </a:txBody>
                  <a:tcPr/>
                </a:tc>
                <a:tc vMerge="1">
                  <a:txBody>
                    <a:bodyPr/>
                    <a:lstStyle/>
                    <a:p>
                      <a:endParaRPr lang="es-AR"/>
                    </a:p>
                  </a:txBody>
                  <a:tcPr/>
                </a:tc>
                <a:extLst>
                  <a:ext uri="{0D108BD9-81ED-4DB2-BD59-A6C34878D82A}">
                    <a16:rowId xmlns:a16="http://schemas.microsoft.com/office/drawing/2014/main" val="3965763954"/>
                  </a:ext>
                </a:extLst>
              </a:tr>
              <a:tr h="197212">
                <a:tc vMerge="1">
                  <a:txBody>
                    <a:bodyPr/>
                    <a:lstStyle/>
                    <a:p>
                      <a:endParaRPr lang="es-AR"/>
                    </a:p>
                  </a:txBody>
                  <a:tcPr/>
                </a:tc>
                <a:tc vMerge="1">
                  <a:txBody>
                    <a:bodyPr/>
                    <a:lstStyle/>
                    <a:p>
                      <a:endParaRPr lang="es-AR"/>
                    </a:p>
                  </a:txBody>
                  <a:tcPr/>
                </a:tc>
                <a:tc>
                  <a:txBody>
                    <a:bodyPr/>
                    <a:lstStyle/>
                    <a:p>
                      <a:pPr algn="ctr" rtl="0" fontAlgn="ctr"/>
                      <a:r>
                        <a:rPr lang="es-AR" sz="1000" b="1" i="0" u="none" strike="noStrike">
                          <a:solidFill>
                            <a:srgbClr val="0070C0"/>
                          </a:solidFill>
                          <a:effectLst/>
                          <a:latin typeface="Calibri" panose="020F0502020204030204" pitchFamily="34" charset="0"/>
                        </a:rPr>
                        <a:t>F</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es-AR" sz="1000" b="1" i="1" u="none" strike="noStrike">
                          <a:solidFill>
                            <a:srgbClr val="000000"/>
                          </a:solidFill>
                          <a:effectLst/>
                          <a:latin typeface="Calibri" panose="020F0502020204030204" pitchFamily="34" charset="0"/>
                        </a:rPr>
                        <a:t>Background F</a:t>
                      </a:r>
                      <a:r>
                        <a:rPr lang="es-AR" sz="1000" b="0" i="0" u="none" strike="noStrike">
                          <a:solidFill>
                            <a:srgbClr val="000000"/>
                          </a:solidFill>
                          <a:effectLst/>
                          <a:latin typeface="Calibri" panose="020F0502020204030204" pitchFamily="34" charset="0"/>
                        </a:rPr>
                        <a:t>ormal</a:t>
                      </a:r>
                      <a:endParaRPr lang="es-AR" sz="1000" b="1" i="1"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a:solidFill>
                            <a:srgbClr val="000000"/>
                          </a:solidFill>
                          <a:effectLst/>
                          <a:latin typeface="Calibri" panose="020F0502020204030204" pitchFamily="34" charset="0"/>
                        </a:rPr>
                        <a:t>Teorías:  Lógicas y Matemáticas</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a:solidFill>
                            <a:srgbClr val="000000"/>
                          </a:solidFill>
                          <a:effectLst/>
                          <a:latin typeface="Calibri" panose="020F0502020204030204" pitchFamily="34" charset="0"/>
                        </a:rPr>
                        <a:t>Teorías e Inferencia</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rtl="0" fontAlgn="ctr"/>
                      <a:r>
                        <a:rPr lang="es-AR" sz="1000" b="0" i="0" u="none" strike="noStrike">
                          <a:solidFill>
                            <a:srgbClr val="000000"/>
                          </a:solidFill>
                          <a:effectLst/>
                          <a:latin typeface="Calibri" panose="020F0502020204030204" pitchFamily="34" charset="0"/>
                        </a:rPr>
                        <a:t>Colección al día</a:t>
                      </a: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AR" sz="1000" b="0" i="0" u="none" strike="noStrike">
                          <a:solidFill>
                            <a:srgbClr val="000000"/>
                          </a:solidFill>
                          <a:effectLst/>
                          <a:latin typeface="Calibri" panose="020F0502020204030204" pitchFamily="34" charset="0"/>
                        </a:rPr>
                        <a:t>S</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EF9F4"/>
                    </a:solidFill>
                  </a:tcPr>
                </a:tc>
                <a:tc>
                  <a:txBody>
                    <a:bodyPr/>
                    <a:lstStyle/>
                    <a:p>
                      <a:pPr algn="l" rtl="0" fontAlgn="ctr"/>
                      <a:r>
                        <a:rPr lang="es-AR" sz="1000" b="0" i="0" u="none" strike="noStrike">
                          <a:solidFill>
                            <a:srgbClr val="000000"/>
                          </a:solidFill>
                          <a:effectLst/>
                          <a:latin typeface="Calibri" panose="020F0502020204030204" pitchFamily="34" charset="0"/>
                        </a:rPr>
                        <a:t>F de T</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es-AR"/>
                    </a:p>
                  </a:txBody>
                  <a:tcPr/>
                </a:tc>
                <a:extLst>
                  <a:ext uri="{0D108BD9-81ED-4DB2-BD59-A6C34878D82A}">
                    <a16:rowId xmlns:a16="http://schemas.microsoft.com/office/drawing/2014/main" val="1599116356"/>
                  </a:ext>
                </a:extLst>
              </a:tr>
              <a:tr h="197212">
                <a:tc vMerge="1">
                  <a:txBody>
                    <a:bodyPr/>
                    <a:lstStyle/>
                    <a:p>
                      <a:endParaRPr lang="es-AR"/>
                    </a:p>
                  </a:txBody>
                  <a:tcPr/>
                </a:tc>
                <a:tc vMerge="1">
                  <a:txBody>
                    <a:bodyPr/>
                    <a:lstStyle/>
                    <a:p>
                      <a:endParaRPr lang="es-AR"/>
                    </a:p>
                  </a:txBody>
                  <a:tcPr/>
                </a:tc>
                <a:tc>
                  <a:txBody>
                    <a:bodyPr/>
                    <a:lstStyle/>
                    <a:p>
                      <a:pPr algn="ctr" rtl="0" fontAlgn="ctr"/>
                      <a:r>
                        <a:rPr lang="es-AR" sz="1000" b="1" i="0" u="none" strike="noStrike">
                          <a:solidFill>
                            <a:srgbClr val="0070C0"/>
                          </a:solidFill>
                          <a:effectLst/>
                          <a:latin typeface="Calibri" panose="020F0502020204030204" pitchFamily="34" charset="0"/>
                        </a:rPr>
                        <a:t>E</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es-AR" sz="1000" b="1" i="1" u="none" strike="noStrike">
                          <a:solidFill>
                            <a:srgbClr val="000000"/>
                          </a:solidFill>
                          <a:effectLst/>
                          <a:latin typeface="Calibri" panose="020F0502020204030204" pitchFamily="34" charset="0"/>
                        </a:rPr>
                        <a:t>Background E</a:t>
                      </a:r>
                      <a:r>
                        <a:rPr lang="es-AR" sz="1000" b="0" i="0" u="none" strike="noStrike">
                          <a:solidFill>
                            <a:srgbClr val="000000"/>
                          </a:solidFill>
                          <a:effectLst/>
                          <a:latin typeface="Calibri" panose="020F0502020204030204" pitchFamily="34" charset="0"/>
                        </a:rPr>
                        <a:t>specífico</a:t>
                      </a:r>
                      <a:endParaRPr lang="es-AR" sz="1000" b="1" i="1"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a:solidFill>
                            <a:srgbClr val="000000"/>
                          </a:solidFill>
                          <a:effectLst/>
                          <a:latin typeface="Calibri" panose="020F0502020204030204" pitchFamily="34" charset="0"/>
                        </a:rPr>
                        <a:t>Supuestos de "C" lindantes</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a:solidFill>
                            <a:srgbClr val="000000"/>
                          </a:solidFill>
                          <a:effectLst/>
                          <a:latin typeface="Calibri" panose="020F0502020204030204" pitchFamily="34" charset="0"/>
                        </a:rPr>
                        <a:t>Datos, Hipótesis, Teoremas</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es-AR"/>
                    </a:p>
                  </a:txBody>
                  <a:tcPr/>
                </a:tc>
                <a:tc>
                  <a:txBody>
                    <a:bodyPr/>
                    <a:lstStyle/>
                    <a:p>
                      <a:pPr algn="ctr" rtl="0" fontAlgn="ctr"/>
                      <a:r>
                        <a:rPr lang="es-AR" sz="1000" b="0" i="0" u="none" strike="noStrike">
                          <a:solidFill>
                            <a:srgbClr val="000000"/>
                          </a:solidFill>
                          <a:effectLst/>
                          <a:latin typeface="Calibri" panose="020F0502020204030204" pitchFamily="34" charset="0"/>
                        </a:rPr>
                        <a:t>E</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EF9F4"/>
                    </a:solidFill>
                  </a:tcPr>
                </a:tc>
                <a:tc>
                  <a:txBody>
                    <a:bodyPr/>
                    <a:lstStyle/>
                    <a:p>
                      <a:pPr algn="l" rtl="0" fontAlgn="ctr"/>
                      <a:r>
                        <a:rPr lang="es-AR" sz="1000" b="0" i="0" u="none" strike="noStrike">
                          <a:solidFill>
                            <a:srgbClr val="000000"/>
                          </a:solidFill>
                          <a:effectLst/>
                          <a:latin typeface="Calibri" panose="020F0502020204030204" pitchFamily="34" charset="0"/>
                        </a:rPr>
                        <a:t>E de T</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es-AR"/>
                    </a:p>
                  </a:txBody>
                  <a:tcPr/>
                </a:tc>
                <a:extLst>
                  <a:ext uri="{0D108BD9-81ED-4DB2-BD59-A6C34878D82A}">
                    <a16:rowId xmlns:a16="http://schemas.microsoft.com/office/drawing/2014/main" val="2972653405"/>
                  </a:ext>
                </a:extLst>
              </a:tr>
              <a:tr h="344001">
                <a:tc vMerge="1">
                  <a:txBody>
                    <a:bodyPr/>
                    <a:lstStyle/>
                    <a:p>
                      <a:endParaRPr lang="es-AR"/>
                    </a:p>
                  </a:txBody>
                  <a:tcPr/>
                </a:tc>
                <a:tc vMerge="1">
                  <a:txBody>
                    <a:bodyPr/>
                    <a:lstStyle/>
                    <a:p>
                      <a:endParaRPr lang="es-AR"/>
                    </a:p>
                  </a:txBody>
                  <a:tcPr/>
                </a:tc>
                <a:tc>
                  <a:txBody>
                    <a:bodyPr/>
                    <a:lstStyle/>
                    <a:p>
                      <a:pPr algn="ctr" rtl="0" fontAlgn="ctr"/>
                      <a:r>
                        <a:rPr lang="es-AR" sz="1000" b="1" i="0" u="none" strike="noStrike">
                          <a:solidFill>
                            <a:srgbClr val="0070C0"/>
                          </a:solidFill>
                          <a:effectLst/>
                          <a:latin typeface="Calibri" panose="020F0502020204030204" pitchFamily="34" charset="0"/>
                        </a:rPr>
                        <a:t>A</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es-AR" sz="1000" b="1" i="1" u="none" strike="noStrike">
                          <a:solidFill>
                            <a:srgbClr val="000000"/>
                          </a:solidFill>
                          <a:effectLst/>
                          <a:latin typeface="Calibri" panose="020F0502020204030204" pitchFamily="34" charset="0"/>
                        </a:rPr>
                        <a:t>Background A</a:t>
                      </a:r>
                      <a:r>
                        <a:rPr lang="es-AR" sz="1000" b="0" i="0" u="none" strike="noStrike">
                          <a:solidFill>
                            <a:srgbClr val="000000"/>
                          </a:solidFill>
                          <a:effectLst/>
                          <a:latin typeface="Calibri" panose="020F0502020204030204" pitchFamily="34" charset="0"/>
                        </a:rPr>
                        <a:t>cumulado "E"</a:t>
                      </a:r>
                      <a:endParaRPr lang="es-AR" sz="1000" b="1" i="1"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a:solidFill>
                            <a:srgbClr val="000000"/>
                          </a:solidFill>
                          <a:effectLst/>
                          <a:latin typeface="Calibri" panose="020F0502020204030204" pitchFamily="34" charset="0"/>
                        </a:rPr>
                        <a:t>conocimiento acumulado por "C"</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pt-BR" sz="1000" b="0" i="0" u="none" strike="noStrike" dirty="0">
                          <a:solidFill>
                            <a:srgbClr val="000000"/>
                          </a:solidFill>
                          <a:effectLst/>
                          <a:latin typeface="Calibri" panose="020F0502020204030204" pitchFamily="34" charset="0"/>
                        </a:rPr>
                        <a:t>E acumulado, </a:t>
                      </a:r>
                      <a:r>
                        <a:rPr lang="pt-BR" sz="1000" b="0" i="0" u="none" strike="noStrike" dirty="0" err="1">
                          <a:solidFill>
                            <a:srgbClr val="000000"/>
                          </a:solidFill>
                          <a:effectLst/>
                          <a:latin typeface="Calibri" panose="020F0502020204030204" pitchFamily="34" charset="0"/>
                        </a:rPr>
                        <a:t>verdaderos</a:t>
                      </a:r>
                      <a:r>
                        <a:rPr lang="pt-BR" sz="1000" b="0" i="0" u="none" strike="noStrike" dirty="0">
                          <a:solidFill>
                            <a:srgbClr val="000000"/>
                          </a:solidFill>
                          <a:effectLst/>
                          <a:latin typeface="Calibri" panose="020F0502020204030204" pitchFamily="34" charset="0"/>
                        </a:rPr>
                        <a:t> o </a:t>
                      </a:r>
                      <a:r>
                        <a:rPr lang="pt-BR" sz="1000" b="0" i="0" u="none" strike="noStrike" dirty="0" err="1">
                          <a:solidFill>
                            <a:srgbClr val="000000"/>
                          </a:solidFill>
                          <a:effectLst/>
                          <a:latin typeface="Calibri" panose="020F0502020204030204" pitchFamily="34" charset="0"/>
                        </a:rPr>
                        <a:t>eficaces</a:t>
                      </a:r>
                      <a:endParaRPr lang="pt-BR" sz="1000" b="0" i="0"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a:solidFill>
                            <a:srgbClr val="000000"/>
                          </a:solidFill>
                          <a:effectLst/>
                          <a:latin typeface="Calibri" panose="020F0502020204030204" pitchFamily="34" charset="0"/>
                        </a:rPr>
                        <a:t>Background cambiante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AR" sz="1000" b="0" i="0" u="none" strike="noStrike">
                          <a:solidFill>
                            <a:srgbClr val="000000"/>
                          </a:solidFill>
                          <a:effectLst/>
                          <a:latin typeface="Calibri" panose="020F0502020204030204" pitchFamily="34" charset="0"/>
                        </a:rPr>
                        <a:t>E</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EF9F4"/>
                    </a:solidFill>
                  </a:tcPr>
                </a:tc>
                <a:tc>
                  <a:txBody>
                    <a:bodyPr/>
                    <a:lstStyle/>
                    <a:p>
                      <a:pPr algn="l" rtl="0" fontAlgn="ctr"/>
                      <a:r>
                        <a:rPr lang="es-AR" sz="1000" b="0" i="0" u="none" strike="noStrike">
                          <a:solidFill>
                            <a:srgbClr val="000000"/>
                          </a:solidFill>
                          <a:effectLst/>
                          <a:latin typeface="Calibri" panose="020F0502020204030204" pitchFamily="34" charset="0"/>
                        </a:rPr>
                        <a:t>A de T</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es-AR"/>
                    </a:p>
                  </a:txBody>
                  <a:tcPr/>
                </a:tc>
                <a:extLst>
                  <a:ext uri="{0D108BD9-81ED-4DB2-BD59-A6C34878D82A}">
                    <a16:rowId xmlns:a16="http://schemas.microsoft.com/office/drawing/2014/main" val="159411981"/>
                  </a:ext>
                </a:extLst>
              </a:tr>
              <a:tr h="197212">
                <a:tc vMerge="1">
                  <a:txBody>
                    <a:bodyPr/>
                    <a:lstStyle/>
                    <a:p>
                      <a:endParaRPr lang="es-AR"/>
                    </a:p>
                  </a:txBody>
                  <a:tcPr/>
                </a:tc>
                <a:tc vMerge="1">
                  <a:txBody>
                    <a:bodyPr/>
                    <a:lstStyle/>
                    <a:p>
                      <a:endParaRPr lang="es-AR"/>
                    </a:p>
                  </a:txBody>
                  <a:tcPr/>
                </a:tc>
                <a:tc>
                  <a:txBody>
                    <a:bodyPr/>
                    <a:lstStyle/>
                    <a:p>
                      <a:pPr algn="ctr" rtl="0" fontAlgn="ctr"/>
                      <a:r>
                        <a:rPr lang="es-AR" sz="1000" b="1" i="0" u="none" strike="noStrike">
                          <a:solidFill>
                            <a:srgbClr val="0070C0"/>
                          </a:solidFill>
                          <a:effectLst/>
                          <a:latin typeface="Calibri" panose="020F0502020204030204" pitchFamily="34" charset="0"/>
                        </a:rPr>
                        <a:t>P</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es-AR" sz="1000" b="1" i="1" u="none" strike="noStrike">
                          <a:solidFill>
                            <a:srgbClr val="000000"/>
                          </a:solidFill>
                          <a:effectLst/>
                          <a:latin typeface="Calibri" panose="020F0502020204030204" pitchFamily="34" charset="0"/>
                        </a:rPr>
                        <a:t>P</a:t>
                      </a:r>
                      <a:r>
                        <a:rPr lang="es-AR" sz="1000" b="0" i="0" u="none" strike="noStrike">
                          <a:solidFill>
                            <a:srgbClr val="000000"/>
                          </a:solidFill>
                          <a:effectLst/>
                          <a:latin typeface="Calibri" panose="020F0502020204030204" pitchFamily="34" charset="0"/>
                        </a:rPr>
                        <a:t>roblemática</a:t>
                      </a:r>
                      <a:endParaRPr lang="es-AR" sz="1000" b="1" i="1"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a:solidFill>
                            <a:srgbClr val="000000"/>
                          </a:solidFill>
                          <a:effectLst/>
                          <a:latin typeface="Calibri" panose="020F0502020204030204" pitchFamily="34" charset="0"/>
                        </a:rPr>
                        <a:t>Problemas cognitivo</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a:solidFill>
                            <a:srgbClr val="000000"/>
                          </a:solidFill>
                          <a:effectLst/>
                          <a:latin typeface="Calibri" panose="020F0502020204030204" pitchFamily="34" charset="0"/>
                        </a:rPr>
                        <a:t>Referente a la naturaleza, en particular las leyes de D</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a:solidFill>
                            <a:srgbClr val="000000"/>
                          </a:solidFill>
                          <a:effectLst/>
                          <a:latin typeface="Calibri" panose="020F0502020204030204" pitchFamily="34" charset="0"/>
                        </a:rPr>
                        <a:t>Totalidad cambiante</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AR" sz="1000" b="0" i="0" u="none" strike="noStrike">
                          <a:solidFill>
                            <a:srgbClr val="000000"/>
                          </a:solidFill>
                          <a:effectLst/>
                          <a:latin typeface="Calibri" panose="020F0502020204030204" pitchFamily="34" charset="0"/>
                        </a:rPr>
                        <a:t>C</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EF9F4"/>
                    </a:solidFill>
                  </a:tcPr>
                </a:tc>
                <a:tc>
                  <a:txBody>
                    <a:bodyPr/>
                    <a:lstStyle/>
                    <a:p>
                      <a:pPr algn="l" rtl="0" fontAlgn="ctr"/>
                      <a:r>
                        <a:rPr lang="es-AR" sz="1000" b="0" i="0" u="none" strike="noStrike">
                          <a:solidFill>
                            <a:srgbClr val="000000"/>
                          </a:solidFill>
                          <a:effectLst/>
                          <a:latin typeface="Calibri" panose="020F0502020204030204" pitchFamily="34" charset="0"/>
                        </a:rPr>
                        <a:t>P de T</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es-AR"/>
                    </a:p>
                  </a:txBody>
                  <a:tcPr/>
                </a:tc>
                <a:extLst>
                  <a:ext uri="{0D108BD9-81ED-4DB2-BD59-A6C34878D82A}">
                    <a16:rowId xmlns:a16="http://schemas.microsoft.com/office/drawing/2014/main" val="1897704510"/>
                  </a:ext>
                </a:extLst>
              </a:tr>
              <a:tr h="344001">
                <a:tc vMerge="1">
                  <a:txBody>
                    <a:bodyPr/>
                    <a:lstStyle/>
                    <a:p>
                      <a:endParaRPr lang="es-AR"/>
                    </a:p>
                  </a:txBody>
                  <a:tcPr/>
                </a:tc>
                <a:tc vMerge="1">
                  <a:txBody>
                    <a:bodyPr/>
                    <a:lstStyle/>
                    <a:p>
                      <a:endParaRPr lang="es-AR"/>
                    </a:p>
                  </a:txBody>
                  <a:tcPr/>
                </a:tc>
                <a:tc>
                  <a:txBody>
                    <a:bodyPr/>
                    <a:lstStyle/>
                    <a:p>
                      <a:pPr algn="ctr" rtl="0" fontAlgn="ctr"/>
                      <a:r>
                        <a:rPr lang="es-AR" sz="1000" b="1" i="0" u="none" strike="noStrike">
                          <a:solidFill>
                            <a:srgbClr val="0070C0"/>
                          </a:solidFill>
                          <a:effectLst/>
                          <a:latin typeface="Calibri" panose="020F0502020204030204" pitchFamily="34" charset="0"/>
                        </a:rPr>
                        <a:t>O</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es-AR" sz="1000" b="1" i="1" u="none" strike="noStrike">
                          <a:solidFill>
                            <a:srgbClr val="000000"/>
                          </a:solidFill>
                          <a:effectLst/>
                          <a:latin typeface="Calibri" panose="020F0502020204030204" pitchFamily="34" charset="0"/>
                        </a:rPr>
                        <a:t>O</a:t>
                      </a:r>
                      <a:r>
                        <a:rPr lang="es-AR" sz="1000" b="0" i="0" u="none" strike="noStrike">
                          <a:solidFill>
                            <a:srgbClr val="000000"/>
                          </a:solidFill>
                          <a:effectLst/>
                          <a:latin typeface="Calibri" panose="020F0502020204030204" pitchFamily="34" charset="0"/>
                        </a:rPr>
                        <a:t>bjetivos</a:t>
                      </a:r>
                      <a:endParaRPr lang="es-AR" sz="1000" b="1" i="1"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a:solidFill>
                            <a:srgbClr val="000000"/>
                          </a:solidFill>
                          <a:effectLst/>
                          <a:latin typeface="Calibri" panose="020F0502020204030204" pitchFamily="34" charset="0"/>
                        </a:rPr>
                        <a:t>Fines o Metas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s-AR" sz="1000" b="1" i="0" u="none" strike="noStrike">
                          <a:solidFill>
                            <a:srgbClr val="000000"/>
                          </a:solidFill>
                          <a:effectLst/>
                          <a:latin typeface="Calibri" panose="020F0502020204030204" pitchFamily="34" charset="0"/>
                        </a:rPr>
                        <a:t>Descubrimiento</a:t>
                      </a:r>
                      <a:r>
                        <a:rPr lang="es-AR" sz="1000" b="0" i="0" u="none" strike="noStrike">
                          <a:solidFill>
                            <a:srgbClr val="000000"/>
                          </a:solidFill>
                          <a:effectLst/>
                          <a:latin typeface="Calibri" panose="020F0502020204030204" pitchFamily="34" charset="0"/>
                        </a:rPr>
                        <a:t> o uso de hipótesis de  "D" y refinamiento de los "M"</a:t>
                      </a:r>
                      <a:endParaRPr lang="es-AR" sz="1000" b="1"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a:solidFill>
                            <a:srgbClr val="000000"/>
                          </a:solidFill>
                          <a:effectLst/>
                          <a:latin typeface="Calibri" panose="020F0502020204030204" pitchFamily="34" charset="0"/>
                        </a:rPr>
                        <a:t>Sistematización de leyes en teorías</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AR" sz="1000" b="0" i="0" u="none" strike="noStrike">
                          <a:solidFill>
                            <a:srgbClr val="000000"/>
                          </a:solidFill>
                          <a:effectLst/>
                          <a:latin typeface="Edwardian Script ITC" panose="030303020407070D0804" pitchFamily="66" charset="0"/>
                        </a:rPr>
                        <a:t>T</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EF9F4"/>
                    </a:solidFill>
                  </a:tcPr>
                </a:tc>
                <a:tc>
                  <a:txBody>
                    <a:bodyPr/>
                    <a:lstStyle/>
                    <a:p>
                      <a:pPr algn="l" rtl="0" fontAlgn="ctr"/>
                      <a:r>
                        <a:rPr lang="es-AR" sz="1000" b="0" i="0" u="none" strike="noStrike">
                          <a:solidFill>
                            <a:srgbClr val="000000"/>
                          </a:solidFill>
                          <a:effectLst/>
                          <a:latin typeface="Calibri" panose="020F0502020204030204" pitchFamily="34" charset="0"/>
                        </a:rPr>
                        <a:t>O de C</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es-AR"/>
                    </a:p>
                  </a:txBody>
                  <a:tcPr/>
                </a:tc>
                <a:extLst>
                  <a:ext uri="{0D108BD9-81ED-4DB2-BD59-A6C34878D82A}">
                    <a16:rowId xmlns:a16="http://schemas.microsoft.com/office/drawing/2014/main" val="2511793522"/>
                  </a:ext>
                </a:extLst>
              </a:tr>
              <a:tr h="344001">
                <a:tc vMerge="1">
                  <a:txBody>
                    <a:bodyPr/>
                    <a:lstStyle/>
                    <a:p>
                      <a:endParaRPr lang="es-AR"/>
                    </a:p>
                  </a:txBody>
                  <a:tcPr/>
                </a:tc>
                <a:tc vMerge="1">
                  <a:txBody>
                    <a:bodyPr/>
                    <a:lstStyle/>
                    <a:p>
                      <a:endParaRPr lang="es-AR"/>
                    </a:p>
                  </a:txBody>
                  <a:tcPr/>
                </a:tc>
                <a:tc>
                  <a:txBody>
                    <a:bodyPr/>
                    <a:lstStyle/>
                    <a:p>
                      <a:pPr algn="ctr" rtl="0" fontAlgn="ctr"/>
                      <a:r>
                        <a:rPr lang="es-AR" sz="1000" b="1" i="0" u="none" strike="noStrike">
                          <a:solidFill>
                            <a:srgbClr val="0070C0"/>
                          </a:solidFill>
                          <a:effectLst/>
                          <a:latin typeface="Calibri" panose="020F0502020204030204" pitchFamily="34" charset="0"/>
                        </a:rPr>
                        <a:t>M</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es-AR" sz="1000" b="1" i="1" u="none" strike="noStrike">
                          <a:solidFill>
                            <a:srgbClr val="000000"/>
                          </a:solidFill>
                          <a:effectLst/>
                          <a:latin typeface="Calibri" panose="020F0502020204030204" pitchFamily="34" charset="0"/>
                        </a:rPr>
                        <a:t>M</a:t>
                      </a:r>
                      <a:r>
                        <a:rPr lang="es-AR" sz="1000" b="0" i="0" u="none" strike="noStrike">
                          <a:solidFill>
                            <a:srgbClr val="000000"/>
                          </a:solidFill>
                          <a:effectLst/>
                          <a:latin typeface="Calibri" panose="020F0502020204030204" pitchFamily="34" charset="0"/>
                        </a:rPr>
                        <a:t>etódica</a:t>
                      </a:r>
                      <a:endParaRPr lang="es-AR" sz="1000" b="1" i="1"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a:solidFill>
                            <a:srgbClr val="FF0000"/>
                          </a:solidFill>
                          <a:effectLst/>
                          <a:latin typeface="Calibri" panose="020F0502020204030204" pitchFamily="34" charset="0"/>
                        </a:rPr>
                        <a:t>Métodos</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a:solidFill>
                            <a:srgbClr val="000000"/>
                          </a:solidFill>
                          <a:effectLst/>
                          <a:latin typeface="Calibri" panose="020F0502020204030204" pitchFamily="34" charset="0"/>
                        </a:rPr>
                        <a:t>Procedimientos escrutables (comprobar, analizar y criticar) y  justificables (explicables)</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s-AR" sz="1000" b="0" i="0" u="none" strike="noStrike">
                          <a:solidFill>
                            <a:srgbClr val="000000"/>
                          </a:solidFill>
                          <a:effectLst/>
                          <a:latin typeface="Calibri" panose="020F0502020204030204" pitchFamily="34" charset="0"/>
                        </a:rPr>
                        <a:t>Colección cambiante</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s-AR" sz="1000" b="0" i="0" u="none" strike="noStrike">
                          <a:solidFill>
                            <a:srgbClr val="000000"/>
                          </a:solidFill>
                          <a:effectLst/>
                          <a:latin typeface="Calibri" panose="020F0502020204030204" pitchFamily="34" charset="0"/>
                        </a:rPr>
                        <a:t>M</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EF9F4"/>
                    </a:solidFill>
                  </a:tcPr>
                </a:tc>
                <a:tc>
                  <a:txBody>
                    <a:bodyPr/>
                    <a:lstStyle/>
                    <a:p>
                      <a:pPr algn="l" rtl="0" fontAlgn="ctr"/>
                      <a:r>
                        <a:rPr lang="es-AR" sz="1000" b="0" i="0" u="none" strike="noStrike">
                          <a:solidFill>
                            <a:srgbClr val="000000"/>
                          </a:solidFill>
                          <a:effectLst/>
                          <a:latin typeface="Calibri" panose="020F0502020204030204" pitchFamily="34" charset="0"/>
                        </a:rPr>
                        <a:t>M de T, M Científico y Tecnológico</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es-AR"/>
                    </a:p>
                  </a:txBody>
                  <a:tcPr/>
                </a:tc>
                <a:extLst>
                  <a:ext uri="{0D108BD9-81ED-4DB2-BD59-A6C34878D82A}">
                    <a16:rowId xmlns:a16="http://schemas.microsoft.com/office/drawing/2014/main" val="236671435"/>
                  </a:ext>
                </a:extLst>
              </a:tr>
              <a:tr h="197212">
                <a:tc>
                  <a:txBody>
                    <a:bodyPr/>
                    <a:lstStyle/>
                    <a:p>
                      <a:pPr algn="l" fontAlgn="b"/>
                      <a:endParaRPr lang="es-A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AR"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t"/>
                      <a:endParaRPr lang="es-AR" sz="10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s-AR"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AR" sz="9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AR" sz="10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AR" sz="1000" b="0" i="0" u="none" strike="noStrike">
                          <a:solidFill>
                            <a:srgbClr val="000000"/>
                          </a:solidFill>
                          <a:effectLst/>
                          <a:latin typeface="Calibri" panose="020F0502020204030204" pitchFamily="34" charset="0"/>
                        </a:rPr>
                        <a:t>Valores de T (Juicios de Valor)</a:t>
                      </a:r>
                    </a:p>
                  </a:txBody>
                  <a:tcPr marL="0" marR="0" marT="0"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AR"/>
                    </a:p>
                  </a:txBody>
                  <a:tcPr/>
                </a:tc>
                <a:extLst>
                  <a:ext uri="{0D108BD9-81ED-4DB2-BD59-A6C34878D82A}">
                    <a16:rowId xmlns:a16="http://schemas.microsoft.com/office/drawing/2014/main" val="2280649757"/>
                  </a:ext>
                </a:extLst>
              </a:tr>
              <a:tr h="196698">
                <a:tc>
                  <a:txBody>
                    <a:bodyPr/>
                    <a:lstStyle/>
                    <a:p>
                      <a:pPr algn="ctr" fontAlgn="ctr"/>
                      <a:r>
                        <a:rPr lang="es-AR" sz="10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ctr" fontAlgn="ctr"/>
                      <a:r>
                        <a:rPr lang="es-AR" sz="10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BFBFBF"/>
                    </a:solidFill>
                  </a:tcPr>
                </a:tc>
                <a:tc>
                  <a:txBody>
                    <a:bodyPr/>
                    <a:lstStyle/>
                    <a:p>
                      <a:pPr algn="ctr" fontAlgn="ctr"/>
                      <a:r>
                        <a:rPr lang="es-AR" sz="10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BFBFBF"/>
                    </a:solidFill>
                  </a:tcPr>
                </a:tc>
                <a:tc>
                  <a:txBody>
                    <a:bodyPr/>
                    <a:lstStyle/>
                    <a:p>
                      <a:pPr algn="ctr" rtl="0" fontAlgn="ctr"/>
                      <a:r>
                        <a:rPr lang="es-AR" sz="1000" b="1" i="0" u="none" strike="noStrike">
                          <a:solidFill>
                            <a:srgbClr val="000000"/>
                          </a:solidFill>
                          <a:effectLst/>
                          <a:latin typeface="Times New Roman" panose="02020603050405020304" pitchFamily="18" charset="0"/>
                        </a:rPr>
                        <a:t>T</a:t>
                      </a:r>
                      <a:r>
                        <a:rPr lang="es-AR" sz="1000" b="0" i="0" u="none" strike="noStrike">
                          <a:solidFill>
                            <a:srgbClr val="000000"/>
                          </a:solidFill>
                          <a:effectLst/>
                          <a:latin typeface="Times New Roman" panose="02020603050405020304" pitchFamily="18" charset="0"/>
                        </a:rPr>
                        <a:t>iempo </a:t>
                      </a:r>
                      <a:endParaRPr lang="es-AR" sz="1000" b="1" i="0" u="none" strike="noStrike">
                        <a:solidFill>
                          <a:srgbClr val="000000"/>
                        </a:solidFill>
                        <a:effectLst/>
                        <a:latin typeface="Times New Roman" panose="02020603050405020304" pitchFamily="18"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rtl="0" fontAlgn="ctr"/>
                      <a:r>
                        <a:rPr lang="es-AR" sz="1100" b="1" i="0" u="none" strike="noStrike">
                          <a:solidFill>
                            <a:srgbClr val="000000"/>
                          </a:solidFill>
                          <a:effectLst/>
                          <a:latin typeface="Times New Roman" panose="02020603050405020304" pitchFamily="18" charset="0"/>
                        </a:rPr>
                        <a:t>→ ∞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ctr"/>
                      <a:r>
                        <a:rPr lang="es-AR" sz="1100" b="1" i="0" u="none" strike="noStrike">
                          <a:solidFill>
                            <a:srgbClr val="000000"/>
                          </a:solidFill>
                          <a:effectLst/>
                          <a:latin typeface="Times New Roman" panose="02020603050405020304" pitchFamily="18" charset="0"/>
                        </a:rPr>
                        <a:t>→ 0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ctr"/>
                      <a:r>
                        <a:rPr lang="es-AR" sz="1100" b="1" i="0" u="none" strike="noStrike">
                          <a:solidFill>
                            <a:srgbClr val="000000"/>
                          </a:solidFill>
                          <a:effectLst/>
                          <a:latin typeface="Times New Roman" panose="02020603050405020304" pitchFamily="18" charset="0"/>
                        </a:rPr>
                        <a:t>→ ∞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ctr"/>
                      <a:r>
                        <a:rPr lang="es-AR" sz="1100" b="1" i="0" u="none" strike="noStrike">
                          <a:solidFill>
                            <a:srgbClr val="000000"/>
                          </a:solidFill>
                          <a:effectLst/>
                          <a:latin typeface="Times New Roman" panose="020206030504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ctr"/>
                      <a:r>
                        <a:rPr lang="es-AR" sz="1100" b="1" i="0" u="none" strike="noStrike">
                          <a:solidFill>
                            <a:srgbClr val="000000"/>
                          </a:solidFill>
                          <a:effectLst/>
                          <a:latin typeface="Times New Roman" panose="02020603050405020304" pitchFamily="18" charset="0"/>
                        </a:rPr>
                        <a:t>→ 0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endParaRPr lang="es-AR" sz="1000" b="0" i="0" u="none" strike="noStrike" dirty="0">
                        <a:solidFill>
                          <a:srgbClr val="000000"/>
                        </a:solidFill>
                        <a:effectLst/>
                        <a:latin typeface="Times New Roman" panose="02020603050405020304" pitchFamily="18"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66229151"/>
                  </a:ext>
                </a:extLst>
              </a:tr>
            </a:tbl>
          </a:graphicData>
        </a:graphic>
      </p:graphicFrame>
      <p:sp>
        <p:nvSpPr>
          <p:cNvPr id="11" name="Title 1">
            <a:extLst>
              <a:ext uri="{FF2B5EF4-FFF2-40B4-BE49-F238E27FC236}">
                <a16:creationId xmlns:a16="http://schemas.microsoft.com/office/drawing/2014/main" id="{4825B3EB-A7FC-649C-A316-8E6705C10CF4}"/>
              </a:ext>
            </a:extLst>
          </p:cNvPr>
          <p:cNvSpPr>
            <a:spLocks noGrp="1"/>
          </p:cNvSpPr>
          <p:nvPr>
            <p:ph type="title"/>
          </p:nvPr>
        </p:nvSpPr>
        <p:spPr/>
        <p:txBody>
          <a:bodyPr/>
          <a:lstStyle/>
          <a:p>
            <a:pPr algn="ctr"/>
            <a:r>
              <a:rPr lang="en-US" dirty="0" err="1"/>
              <a:t>Tupla</a:t>
            </a:r>
            <a:r>
              <a:rPr lang="en-US" dirty="0"/>
              <a:t> </a:t>
            </a:r>
            <a:r>
              <a:rPr lang="en-US" dirty="0" err="1"/>
              <a:t>Epistemológica</a:t>
            </a:r>
            <a:endParaRPr lang="en-US" dirty="0"/>
          </a:p>
        </p:txBody>
      </p:sp>
      <p:sp>
        <p:nvSpPr>
          <p:cNvPr id="3" name="Marcador de número de diapositiva 2">
            <a:extLst>
              <a:ext uri="{FF2B5EF4-FFF2-40B4-BE49-F238E27FC236}">
                <a16:creationId xmlns:a16="http://schemas.microsoft.com/office/drawing/2014/main" id="{42F4DDBC-03AC-20B8-402C-AEFD9CA8BCDD}"/>
              </a:ext>
            </a:extLst>
          </p:cNvPr>
          <p:cNvSpPr>
            <a:spLocks noGrp="1"/>
          </p:cNvSpPr>
          <p:nvPr>
            <p:ph type="sldNum" sz="quarter" idx="12"/>
          </p:nvPr>
        </p:nvSpPr>
        <p:spPr/>
        <p:txBody>
          <a:bodyPr anchor="ctr">
            <a:normAutofit/>
          </a:bodyPr>
          <a:lstStyle/>
          <a:p>
            <a:pPr>
              <a:spcAft>
                <a:spcPts val="600"/>
              </a:spcAft>
            </a:pPr>
            <a:fld id="{D00B4C71-AB9C-4545-B9BD-EC3907885C50}" type="slidenum">
              <a:rPr lang="es-ES" altLang="es-AR" smtClean="0"/>
              <a:pPr>
                <a:spcAft>
                  <a:spcPts val="600"/>
                </a:spcAft>
              </a:pPr>
              <a:t>10</a:t>
            </a:fld>
            <a:endParaRPr lang="es-ES" altLang="es-AR"/>
          </a:p>
        </p:txBody>
      </p:sp>
      <p:pic>
        <p:nvPicPr>
          <p:cNvPr id="2" name="Imagen 1">
            <a:extLst>
              <a:ext uri="{FF2B5EF4-FFF2-40B4-BE49-F238E27FC236}">
                <a16:creationId xmlns:a16="http://schemas.microsoft.com/office/drawing/2014/main" id="{3A238E8C-2B93-4D7A-36BF-53FC16D3B9A6}"/>
              </a:ext>
            </a:extLst>
          </p:cNvPr>
          <p:cNvPicPr>
            <a:picLocks noChangeAspect="1"/>
          </p:cNvPicPr>
          <p:nvPr/>
        </p:nvPicPr>
        <p:blipFill>
          <a:blip r:embed="rId3"/>
          <a:stretch>
            <a:fillRect/>
          </a:stretch>
        </p:blipFill>
        <p:spPr>
          <a:xfrm>
            <a:off x="0" y="0"/>
            <a:ext cx="1334281" cy="1334281"/>
          </a:xfrm>
          <a:prstGeom prst="ellipse">
            <a:avLst/>
          </a:prstGeom>
          <a:ln>
            <a:noFill/>
          </a:ln>
          <a:effectLst>
            <a:softEdge rad="112500"/>
          </a:effectLst>
        </p:spPr>
      </p:pic>
      <p:sp>
        <p:nvSpPr>
          <p:cNvPr id="4" name="CuadroTexto 3">
            <a:extLst>
              <a:ext uri="{FF2B5EF4-FFF2-40B4-BE49-F238E27FC236}">
                <a16:creationId xmlns:a16="http://schemas.microsoft.com/office/drawing/2014/main" id="{F569CFE8-9B29-EE2C-319C-B3ACDBFAEA8E}"/>
              </a:ext>
            </a:extLst>
          </p:cNvPr>
          <p:cNvSpPr txBox="1"/>
          <p:nvPr/>
        </p:nvSpPr>
        <p:spPr>
          <a:xfrm>
            <a:off x="1171721" y="958487"/>
            <a:ext cx="1391407" cy="369332"/>
          </a:xfrm>
          <a:prstGeom prst="rect">
            <a:avLst/>
          </a:prstGeom>
          <a:noFill/>
        </p:spPr>
        <p:txBody>
          <a:bodyPr wrap="none" rtlCol="0">
            <a:spAutoFit/>
          </a:bodyPr>
          <a:lstStyle/>
          <a:p>
            <a:r>
              <a:rPr lang="es-AR" dirty="0"/>
              <a:t>Mario Bunge</a:t>
            </a:r>
          </a:p>
        </p:txBody>
      </p:sp>
    </p:spTree>
    <p:extLst>
      <p:ext uri="{BB962C8B-B14F-4D97-AF65-F5344CB8AC3E}">
        <p14:creationId xmlns:p14="http://schemas.microsoft.com/office/powerpoint/2010/main" val="2574141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1038" y="138660"/>
            <a:ext cx="10972800" cy="1143000"/>
          </a:xfrm>
        </p:spPr>
        <p:txBody>
          <a:bodyPr>
            <a:normAutofit fontScale="90000"/>
          </a:bodyPr>
          <a:lstStyle/>
          <a:p>
            <a:r>
              <a:rPr lang="es-ES" dirty="0"/>
              <a:t>Características de un sistema estático conceptual</a:t>
            </a:r>
          </a:p>
        </p:txBody>
      </p:sp>
      <p:graphicFrame>
        <p:nvGraphicFramePr>
          <p:cNvPr id="4" name="3 Tabla"/>
          <p:cNvGraphicFramePr>
            <a:graphicFrameLocks noGrp="1"/>
          </p:cNvGraphicFramePr>
          <p:nvPr/>
        </p:nvGraphicFramePr>
        <p:xfrm>
          <a:off x="3095604" y="1371588"/>
          <a:ext cx="5765800" cy="2200289"/>
        </p:xfrm>
        <a:graphic>
          <a:graphicData uri="http://schemas.openxmlformats.org/drawingml/2006/table">
            <a:tbl>
              <a:tblPr/>
              <a:tblGrid>
                <a:gridCol w="12700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200025">
                <a:tc>
                  <a:txBody>
                    <a:bodyPr/>
                    <a:lstStyle/>
                    <a:p>
                      <a:pPr algn="l" fontAlgn="t"/>
                      <a:r>
                        <a:rPr lang="es-ES" sz="1200" b="1" i="0" u="none" strike="noStrike" dirty="0">
                          <a:solidFill>
                            <a:srgbClr val="000000"/>
                          </a:solidFill>
                          <a:latin typeface="Calibri"/>
                        </a:rPr>
                        <a:t> </a:t>
                      </a:r>
                    </a:p>
                  </a:txBody>
                  <a:tcPr marL="9525" marR="9525" marT="9525" marB="0">
                    <a:lnL>
                      <a:noFill/>
                    </a:lnL>
                    <a:lnR>
                      <a:noFill/>
                    </a:lnR>
                    <a:lnT>
                      <a:noFill/>
                    </a:lnT>
                    <a:lnB>
                      <a:noFill/>
                    </a:lnB>
                    <a:solidFill>
                      <a:srgbClr val="D7E4BC"/>
                    </a:solidFill>
                  </a:tcPr>
                </a:tc>
                <a:tc>
                  <a:txBody>
                    <a:bodyPr/>
                    <a:lstStyle/>
                    <a:p>
                      <a:pPr algn="l" fontAlgn="t"/>
                      <a:r>
                        <a:rPr lang="pt-BR" sz="1200" b="1" i="0" u="none" strike="noStrike" dirty="0">
                          <a:solidFill>
                            <a:srgbClr val="000000"/>
                          </a:solidFill>
                          <a:latin typeface="Calibri"/>
                        </a:rPr>
                        <a:t>'μ(s) = &lt; C(s), E(s), S(s), M(s) &gt;</a:t>
                      </a:r>
                    </a:p>
                  </a:txBody>
                  <a:tcPr marL="9525" marR="9525" marT="9525" marB="0">
                    <a:lnL>
                      <a:noFill/>
                    </a:lnL>
                    <a:lnR>
                      <a:noFill/>
                    </a:lnR>
                    <a:lnT>
                      <a:noFill/>
                    </a:lnT>
                    <a:lnB>
                      <a:noFill/>
                    </a:lnB>
                    <a:solidFill>
                      <a:srgbClr val="D7E4BC"/>
                    </a:solidFill>
                  </a:tcPr>
                </a:tc>
                <a:extLst>
                  <a:ext uri="{0D108BD9-81ED-4DB2-BD59-A6C34878D82A}">
                    <a16:rowId xmlns:a16="http://schemas.microsoft.com/office/drawing/2014/main" val="10000"/>
                  </a:ext>
                </a:extLst>
              </a:tr>
              <a:tr h="371479">
                <a:tc>
                  <a:txBody>
                    <a:bodyPr/>
                    <a:lstStyle/>
                    <a:p>
                      <a:pPr algn="l" fontAlgn="t"/>
                      <a:r>
                        <a:rPr lang="es-ES" sz="1200" b="0" i="0" u="none" strike="noStrike">
                          <a:solidFill>
                            <a:srgbClr val="000000"/>
                          </a:solidFill>
                          <a:latin typeface="Arial"/>
                        </a:rPr>
                        <a:t>Su </a:t>
                      </a:r>
                      <a:r>
                        <a:rPr lang="es-ES" sz="1200" b="1" i="0" u="none" strike="noStrike">
                          <a:solidFill>
                            <a:srgbClr val="000000"/>
                          </a:solidFill>
                          <a:latin typeface="Arial"/>
                        </a:rPr>
                        <a:t>C</a:t>
                      </a:r>
                      <a:r>
                        <a:rPr lang="es-ES" sz="1200" b="0" i="0" u="none" strike="noStrike">
                          <a:solidFill>
                            <a:srgbClr val="000000"/>
                          </a:solidFill>
                          <a:latin typeface="Arial"/>
                        </a:rPr>
                        <a:t>omposición: </a:t>
                      </a:r>
                    </a:p>
                  </a:txBody>
                  <a:tcPr marL="9525" marR="9525" marT="9525" marB="0">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a:noFill/>
                    </a:lnT>
                    <a:lnB w="6350" cap="flat" cmpd="sng" algn="ctr">
                      <a:solidFill>
                        <a:srgbClr val="92D050"/>
                      </a:solidFill>
                      <a:prstDash val="solid"/>
                      <a:round/>
                      <a:headEnd type="none" w="med" len="med"/>
                      <a:tailEnd type="none" w="med" len="med"/>
                    </a:lnB>
                  </a:tcPr>
                </a:tc>
                <a:tc>
                  <a:txBody>
                    <a:bodyPr/>
                    <a:lstStyle/>
                    <a:p>
                      <a:pPr algn="l" fontAlgn="t"/>
                      <a:r>
                        <a:rPr lang="es-ES" sz="1200" b="0" i="0" u="none" strike="noStrike">
                          <a:solidFill>
                            <a:srgbClr val="000000"/>
                          </a:solidFill>
                          <a:latin typeface="Arial"/>
                        </a:rPr>
                        <a:t>Conjunto o colección de sus partes;</a:t>
                      </a:r>
                    </a:p>
                  </a:txBody>
                  <a:tcPr marL="9525" marR="9525" marT="9525" marB="0">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a:noFill/>
                    </a:lnT>
                    <a:lnB w="635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0001"/>
                  </a:ext>
                </a:extLst>
              </a:tr>
              <a:tr h="500066">
                <a:tc>
                  <a:txBody>
                    <a:bodyPr/>
                    <a:lstStyle/>
                    <a:p>
                      <a:pPr algn="l" fontAlgn="t"/>
                      <a:r>
                        <a:rPr lang="es-ES" sz="1200" b="0" i="0" u="none" strike="noStrike">
                          <a:solidFill>
                            <a:srgbClr val="000000"/>
                          </a:solidFill>
                          <a:latin typeface="Arial"/>
                        </a:rPr>
                        <a:t>Su</a:t>
                      </a:r>
                      <a:r>
                        <a:rPr lang="es-ES" sz="1200" b="1" i="0" u="none" strike="noStrike">
                          <a:solidFill>
                            <a:srgbClr val="000000"/>
                          </a:solidFill>
                          <a:latin typeface="Arial"/>
                        </a:rPr>
                        <a:t> E</a:t>
                      </a:r>
                      <a:r>
                        <a:rPr lang="es-ES" sz="1200" b="0" i="0" u="none" strike="noStrike">
                          <a:solidFill>
                            <a:srgbClr val="000000"/>
                          </a:solidFill>
                          <a:latin typeface="Arial"/>
                        </a:rPr>
                        <a:t>ntorno:</a:t>
                      </a:r>
                    </a:p>
                  </a:txBody>
                  <a:tcPr marL="9525" marR="9525" marT="9525" marB="0">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6350" cap="flat" cmpd="sng" algn="ctr">
                      <a:solidFill>
                        <a:srgbClr val="92D050"/>
                      </a:solidFill>
                      <a:prstDash val="solid"/>
                      <a:round/>
                      <a:headEnd type="none" w="med" len="med"/>
                      <a:tailEnd type="none" w="med" len="med"/>
                    </a:lnB>
                  </a:tcPr>
                </a:tc>
                <a:tc>
                  <a:txBody>
                    <a:bodyPr/>
                    <a:lstStyle/>
                    <a:p>
                      <a:pPr algn="l" fontAlgn="t"/>
                      <a:r>
                        <a:rPr lang="es-ES" sz="1200" b="0" i="0" u="none" strike="noStrike" dirty="0">
                          <a:solidFill>
                            <a:srgbClr val="000000"/>
                          </a:solidFill>
                          <a:latin typeface="Arial"/>
                        </a:rPr>
                        <a:t>Conjunto o colección de cosas u objetos que actúan sobre los componentes del sistema o </a:t>
                      </a:r>
                      <a:r>
                        <a:rPr lang="es-ES" sz="1200" b="0" i="0" u="none" strike="noStrike" dirty="0" err="1">
                          <a:solidFill>
                            <a:srgbClr val="000000"/>
                          </a:solidFill>
                          <a:latin typeface="Arial"/>
                        </a:rPr>
                        <a:t>viseversa</a:t>
                      </a:r>
                      <a:r>
                        <a:rPr lang="es-ES" sz="1200" b="0" i="0" u="none" strike="noStrike" dirty="0">
                          <a:solidFill>
                            <a:srgbClr val="000000"/>
                          </a:solidFill>
                          <a:latin typeface="Arial"/>
                        </a:rPr>
                        <a:t>.</a:t>
                      </a:r>
                    </a:p>
                  </a:txBody>
                  <a:tcPr marL="9525" marR="9525" marT="9525" marB="0">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635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0002"/>
                  </a:ext>
                </a:extLst>
              </a:tr>
              <a:tr h="642942">
                <a:tc>
                  <a:txBody>
                    <a:bodyPr/>
                    <a:lstStyle/>
                    <a:p>
                      <a:pPr algn="l" fontAlgn="t"/>
                      <a:r>
                        <a:rPr lang="es-ES" sz="1200" b="0" i="0" u="none" strike="noStrike" dirty="0">
                          <a:solidFill>
                            <a:srgbClr val="000000"/>
                          </a:solidFill>
                          <a:latin typeface="Arial"/>
                        </a:rPr>
                        <a:t>Su </a:t>
                      </a:r>
                      <a:r>
                        <a:rPr lang="es-ES" sz="1200" b="0" i="0" u="none" strike="noStrike" dirty="0" err="1">
                          <a:solidFill>
                            <a:srgbClr val="000000"/>
                          </a:solidFill>
                          <a:latin typeface="Arial"/>
                        </a:rPr>
                        <a:t>e</a:t>
                      </a:r>
                      <a:r>
                        <a:rPr lang="es-ES" sz="1200" b="1" i="0" u="none" strike="noStrike" dirty="0" err="1">
                          <a:solidFill>
                            <a:srgbClr val="000000"/>
                          </a:solidFill>
                          <a:latin typeface="Arial"/>
                        </a:rPr>
                        <a:t>S</a:t>
                      </a:r>
                      <a:r>
                        <a:rPr lang="es-ES" sz="1200" b="0" i="0" u="none" strike="noStrike" dirty="0" err="1">
                          <a:solidFill>
                            <a:srgbClr val="000000"/>
                          </a:solidFill>
                          <a:latin typeface="Arial"/>
                        </a:rPr>
                        <a:t>tructura</a:t>
                      </a:r>
                      <a:r>
                        <a:rPr lang="es-ES" sz="1200" b="0" i="0" u="none" strike="noStrike" dirty="0">
                          <a:solidFill>
                            <a:srgbClr val="000000"/>
                          </a:solidFill>
                          <a:latin typeface="Arial"/>
                        </a:rPr>
                        <a:t>: </a:t>
                      </a:r>
                    </a:p>
                  </a:txBody>
                  <a:tcPr marL="9525" marR="9525" marT="9525" marB="0">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6350" cap="flat" cmpd="sng" algn="ctr">
                      <a:solidFill>
                        <a:srgbClr val="92D050"/>
                      </a:solidFill>
                      <a:prstDash val="solid"/>
                      <a:round/>
                      <a:headEnd type="none" w="med" len="med"/>
                      <a:tailEnd type="none" w="med" len="med"/>
                    </a:lnB>
                  </a:tcPr>
                </a:tc>
                <a:tc>
                  <a:txBody>
                    <a:bodyPr/>
                    <a:lstStyle/>
                    <a:p>
                      <a:pPr algn="l" fontAlgn="t"/>
                      <a:r>
                        <a:rPr lang="es-ES" sz="1200" b="0" i="0" u="none" strike="noStrike" dirty="0">
                          <a:solidFill>
                            <a:srgbClr val="000000"/>
                          </a:solidFill>
                          <a:latin typeface="Arial"/>
                        </a:rPr>
                        <a:t>Conjunto de relaciones (vínculos) entre las partes y entre éstas (</a:t>
                      </a:r>
                      <a:r>
                        <a:rPr lang="es-ES" sz="1200" b="0" i="0" u="none" strike="noStrike" dirty="0" err="1">
                          <a:solidFill>
                            <a:srgbClr val="000000"/>
                          </a:solidFill>
                          <a:latin typeface="Arial"/>
                        </a:rPr>
                        <a:t>endoestructura</a:t>
                      </a:r>
                      <a:r>
                        <a:rPr lang="es-ES" sz="1200" b="0" i="0" u="none" strike="noStrike" dirty="0">
                          <a:solidFill>
                            <a:srgbClr val="000000"/>
                          </a:solidFill>
                          <a:latin typeface="Arial"/>
                        </a:rPr>
                        <a:t>) y aquellos elementos de su entorno (</a:t>
                      </a:r>
                      <a:r>
                        <a:rPr lang="es-ES" sz="1200" b="0" i="0" u="none" strike="noStrike" dirty="0" err="1">
                          <a:solidFill>
                            <a:srgbClr val="000000"/>
                          </a:solidFill>
                          <a:latin typeface="Arial"/>
                        </a:rPr>
                        <a:t>exoestructura</a:t>
                      </a:r>
                      <a:r>
                        <a:rPr lang="es-ES" sz="1200" b="0" i="0" u="none" strike="noStrike" dirty="0">
                          <a:solidFill>
                            <a:srgbClr val="000000"/>
                          </a:solidFill>
                          <a:latin typeface="Arial"/>
                        </a:rPr>
                        <a:t>) que lo afectan o que son afectados por el sistema.</a:t>
                      </a:r>
                    </a:p>
                  </a:txBody>
                  <a:tcPr marL="9525" marR="9525" marT="9525" marB="0">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635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0003"/>
                  </a:ext>
                </a:extLst>
              </a:tr>
              <a:tr h="285752">
                <a:tc>
                  <a:txBody>
                    <a:bodyPr/>
                    <a:lstStyle/>
                    <a:p>
                      <a:pPr algn="l" fontAlgn="t"/>
                      <a:r>
                        <a:rPr lang="es-ES" sz="1200" b="0" i="0" u="none" strike="noStrike" dirty="0">
                          <a:solidFill>
                            <a:srgbClr val="000000"/>
                          </a:solidFill>
                          <a:latin typeface="Arial"/>
                        </a:rPr>
                        <a:t>El </a:t>
                      </a:r>
                      <a:r>
                        <a:rPr lang="es-ES" sz="1200" b="1" i="0" u="none" strike="noStrike" dirty="0">
                          <a:solidFill>
                            <a:srgbClr val="000000"/>
                          </a:solidFill>
                          <a:latin typeface="Arial"/>
                        </a:rPr>
                        <a:t>M</a:t>
                      </a:r>
                      <a:r>
                        <a:rPr lang="es-ES" sz="1200" b="0" i="0" u="none" strike="noStrike" dirty="0">
                          <a:solidFill>
                            <a:srgbClr val="000000"/>
                          </a:solidFill>
                          <a:latin typeface="Arial"/>
                        </a:rPr>
                        <a:t>ecanismo:</a:t>
                      </a:r>
                    </a:p>
                  </a:txBody>
                  <a:tcPr marL="9525" marR="9525" marT="9525" marB="0">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l" fontAlgn="t"/>
                      <a:r>
                        <a:rPr lang="es-ES" sz="1200" b="0" i="0" u="none" strike="noStrike" dirty="0">
                          <a:solidFill>
                            <a:srgbClr val="000000"/>
                          </a:solidFill>
                          <a:latin typeface="Arial"/>
                        </a:rPr>
                        <a:t>Procesos que mantiene o transforma al sistema</a:t>
                      </a:r>
                    </a:p>
                  </a:txBody>
                  <a:tcPr marL="9525" marR="9525" marT="9525" marB="0">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0004"/>
                  </a:ext>
                </a:extLst>
              </a:tr>
              <a:tr h="200025">
                <a:tc gridSpan="2">
                  <a:txBody>
                    <a:bodyPr/>
                    <a:lstStyle/>
                    <a:p>
                      <a:pPr algn="l" fontAlgn="t"/>
                      <a:endParaRPr lang="es-ES" sz="1200" b="0" i="0" u="none" strike="noStrike" dirty="0">
                        <a:solidFill>
                          <a:srgbClr val="000000"/>
                        </a:solidFill>
                        <a:latin typeface="Arial"/>
                      </a:endParaRP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l" fontAlgn="t"/>
                      <a:endParaRPr lang="es-ES" sz="1200" b="0" i="0" u="none" strike="noStrike" dirty="0">
                        <a:solidFill>
                          <a:srgbClr val="000000"/>
                        </a:solidFill>
                        <a:latin typeface="Arial"/>
                      </a:endParaRPr>
                    </a:p>
                  </a:txBody>
                  <a:tcPr marL="9525" marR="9525" marT="9525" marB="0">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6350" cap="flat" cmpd="sng" algn="ctr">
                      <a:solidFill>
                        <a:srgbClr val="92D05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bl>
          </a:graphicData>
        </a:graphic>
      </p:graphicFrame>
      <p:graphicFrame>
        <p:nvGraphicFramePr>
          <p:cNvPr id="5" name="4 Tabla"/>
          <p:cNvGraphicFramePr>
            <a:graphicFrameLocks noGrp="1"/>
          </p:cNvGraphicFramePr>
          <p:nvPr/>
        </p:nvGraphicFramePr>
        <p:xfrm>
          <a:off x="3238480" y="5572140"/>
          <a:ext cx="5765800" cy="1009650"/>
        </p:xfrm>
        <a:graphic>
          <a:graphicData uri="http://schemas.openxmlformats.org/drawingml/2006/table">
            <a:tbl>
              <a:tblPr/>
              <a:tblGrid>
                <a:gridCol w="12700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200025">
                <a:tc>
                  <a:txBody>
                    <a:bodyPr/>
                    <a:lstStyle/>
                    <a:p>
                      <a:pPr algn="l" rtl="0" fontAlgn="t"/>
                      <a:r>
                        <a:rPr lang="es-ES" sz="1200" b="0" i="0" u="none" strike="noStrike" dirty="0">
                          <a:solidFill>
                            <a:srgbClr val="000000"/>
                          </a:solidFill>
                          <a:latin typeface="Arial"/>
                        </a:rPr>
                        <a:t> Teoría  F</a:t>
                      </a:r>
                    </a:p>
                  </a:txBody>
                  <a:tcPr marL="9525" marR="9525" marT="9525" marB="0">
                    <a:lnL w="12700" cap="flat" cmpd="sng" algn="ctr">
                      <a:solidFill>
                        <a:srgbClr val="D7E4BD"/>
                      </a:solidFill>
                      <a:prstDash val="solid"/>
                      <a:round/>
                      <a:headEnd type="none" w="med" len="med"/>
                      <a:tailEnd type="none" w="med" len="med"/>
                    </a:lnL>
                    <a:lnR w="12700" cap="flat" cmpd="sng" algn="ctr">
                      <a:solidFill>
                        <a:srgbClr val="D7E4BD"/>
                      </a:solidFill>
                      <a:prstDash val="solid"/>
                      <a:round/>
                      <a:headEnd type="none" w="med" len="med"/>
                      <a:tailEnd type="none" w="med" len="med"/>
                    </a:lnR>
                    <a:lnT w="12700" cap="flat" cmpd="sng" algn="ctr">
                      <a:solidFill>
                        <a:srgbClr val="D7E4BD"/>
                      </a:solidFill>
                      <a:prstDash val="solid"/>
                      <a:round/>
                      <a:headEnd type="none" w="med" len="med"/>
                      <a:tailEnd type="none" w="med" len="med"/>
                    </a:lnT>
                    <a:lnB w="12700" cap="flat" cmpd="sng" algn="ctr">
                      <a:solidFill>
                        <a:srgbClr val="D7E4BD"/>
                      </a:solidFill>
                      <a:prstDash val="solid"/>
                      <a:round/>
                      <a:headEnd type="none" w="med" len="med"/>
                      <a:tailEnd type="none" w="med" len="med"/>
                    </a:lnB>
                    <a:solidFill>
                      <a:srgbClr val="D7E4BD"/>
                    </a:solidFill>
                  </a:tcPr>
                </a:tc>
                <a:tc>
                  <a:txBody>
                    <a:bodyPr/>
                    <a:lstStyle/>
                    <a:p>
                      <a:pPr algn="l" rtl="0" fontAlgn="t"/>
                      <a:r>
                        <a:rPr lang="es-ES" sz="1200" b="0" i="0" u="none" strike="noStrike" dirty="0">
                          <a:solidFill>
                            <a:srgbClr val="000000"/>
                          </a:solidFill>
                          <a:latin typeface="Arial"/>
                        </a:rPr>
                        <a:t>Sistema Proposicional F = (P, B, ├). </a:t>
                      </a:r>
                      <a:r>
                        <a:rPr lang="es-ES" sz="1200" b="1" i="0" u="none" strike="noStrike" dirty="0">
                          <a:solidFill>
                            <a:srgbClr val="000000"/>
                          </a:solidFill>
                          <a:latin typeface="Arial"/>
                        </a:rPr>
                        <a:t> </a:t>
                      </a:r>
                      <a:endParaRPr lang="es-ES" sz="1200" b="0" i="0" u="none" strike="noStrike" dirty="0">
                        <a:solidFill>
                          <a:srgbClr val="000000"/>
                        </a:solidFill>
                        <a:latin typeface="Arial"/>
                      </a:endParaRPr>
                    </a:p>
                  </a:txBody>
                  <a:tcPr marL="9525" marR="9525" marT="9525" marB="0">
                    <a:lnL w="12700" cap="flat" cmpd="sng" algn="ctr">
                      <a:solidFill>
                        <a:srgbClr val="D7E4BD"/>
                      </a:solidFill>
                      <a:prstDash val="solid"/>
                      <a:round/>
                      <a:headEnd type="none" w="med" len="med"/>
                      <a:tailEnd type="none" w="med" len="med"/>
                    </a:lnL>
                    <a:lnR w="12700" cap="flat" cmpd="sng" algn="ctr">
                      <a:solidFill>
                        <a:srgbClr val="D7E4BD"/>
                      </a:solidFill>
                      <a:prstDash val="solid"/>
                      <a:round/>
                      <a:headEnd type="none" w="med" len="med"/>
                      <a:tailEnd type="none" w="med" len="med"/>
                    </a:lnR>
                    <a:lnT w="12700" cap="flat" cmpd="sng" algn="ctr">
                      <a:solidFill>
                        <a:srgbClr val="D7E4BD"/>
                      </a:solidFill>
                      <a:prstDash val="solid"/>
                      <a:round/>
                      <a:headEnd type="none" w="med" len="med"/>
                      <a:tailEnd type="none" w="med" len="med"/>
                    </a:lnT>
                    <a:lnB w="12700" cap="flat" cmpd="sng" algn="ctr">
                      <a:solidFill>
                        <a:srgbClr val="D7E4BD"/>
                      </a:solidFill>
                      <a:prstDash val="solid"/>
                      <a:round/>
                      <a:headEnd type="none" w="med" len="med"/>
                      <a:tailEnd type="none" w="med" len="med"/>
                    </a:lnB>
                    <a:solidFill>
                      <a:srgbClr val="D7E4BD"/>
                    </a:solidFill>
                  </a:tcPr>
                </a:tc>
                <a:extLst>
                  <a:ext uri="{0D108BD9-81ED-4DB2-BD59-A6C34878D82A}">
                    <a16:rowId xmlns:a16="http://schemas.microsoft.com/office/drawing/2014/main" val="10000"/>
                  </a:ext>
                </a:extLst>
              </a:tr>
              <a:tr h="209550">
                <a:tc>
                  <a:txBody>
                    <a:bodyPr/>
                    <a:lstStyle/>
                    <a:p>
                      <a:pPr algn="l" rtl="0" fontAlgn="t"/>
                      <a:r>
                        <a:rPr lang="es-ES" sz="1200" b="0" i="0" u="none" strike="noStrike">
                          <a:solidFill>
                            <a:srgbClr val="000000"/>
                          </a:solidFill>
                          <a:latin typeface="Arial"/>
                        </a:rPr>
                        <a:t>Su </a:t>
                      </a:r>
                      <a:r>
                        <a:rPr lang="es-ES" sz="1200" b="1" i="0" u="none" strike="noStrike">
                          <a:solidFill>
                            <a:srgbClr val="000000"/>
                          </a:solidFill>
                          <a:latin typeface="Arial"/>
                        </a:rPr>
                        <a:t>C</a:t>
                      </a:r>
                      <a:r>
                        <a:rPr lang="es-ES" sz="1200" b="0" i="0" u="none" strike="noStrike">
                          <a:solidFill>
                            <a:srgbClr val="000000"/>
                          </a:solidFill>
                          <a:latin typeface="Arial"/>
                        </a:rPr>
                        <a:t>omposición:  </a:t>
                      </a:r>
                    </a:p>
                  </a:txBody>
                  <a:tcPr marL="9525" marR="9525" marT="9525" marB="0">
                    <a:lnL w="12700" cap="flat" cmpd="sng" algn="ctr">
                      <a:solidFill>
                        <a:srgbClr val="D7E4BD"/>
                      </a:solidFill>
                      <a:prstDash val="solid"/>
                      <a:round/>
                      <a:headEnd type="none" w="med" len="med"/>
                      <a:tailEnd type="none" w="med" len="med"/>
                    </a:lnL>
                    <a:lnR w="12700" cap="flat" cmpd="sng" algn="ctr">
                      <a:solidFill>
                        <a:srgbClr val="D7E4BD"/>
                      </a:solidFill>
                      <a:prstDash val="solid"/>
                      <a:round/>
                      <a:headEnd type="none" w="med" len="med"/>
                      <a:tailEnd type="none" w="med" len="med"/>
                    </a:lnR>
                    <a:lnT w="12700" cap="flat" cmpd="sng" algn="ctr">
                      <a:solidFill>
                        <a:srgbClr val="D7E4BD"/>
                      </a:solidFill>
                      <a:prstDash val="solid"/>
                      <a:round/>
                      <a:headEnd type="none" w="med" len="med"/>
                      <a:tailEnd type="none" w="med" len="med"/>
                    </a:lnT>
                    <a:lnB w="12700" cap="flat" cmpd="sng" algn="ctr">
                      <a:solidFill>
                        <a:srgbClr val="D7E4BD"/>
                      </a:solidFill>
                      <a:prstDash val="solid"/>
                      <a:round/>
                      <a:headEnd type="none" w="med" len="med"/>
                      <a:tailEnd type="none" w="med" len="med"/>
                    </a:lnB>
                  </a:tcPr>
                </a:tc>
                <a:tc>
                  <a:txBody>
                    <a:bodyPr/>
                    <a:lstStyle/>
                    <a:p>
                      <a:pPr algn="l" rtl="0" fontAlgn="t"/>
                      <a:r>
                        <a:rPr lang="es-ES" sz="1200" b="0" i="0" u="none" strike="noStrike" dirty="0">
                          <a:solidFill>
                            <a:srgbClr val="000000"/>
                          </a:solidFill>
                          <a:latin typeface="Arial"/>
                        </a:rPr>
                        <a:t>compuesto por un conjunto de proposiciones  o enunciados </a:t>
                      </a:r>
                      <a:r>
                        <a:rPr lang="es-ES" sz="1200" b="1" i="0" u="none" strike="noStrike" dirty="0">
                          <a:solidFill>
                            <a:srgbClr val="000000"/>
                          </a:solidFill>
                          <a:latin typeface="Arial"/>
                        </a:rPr>
                        <a:t>P  </a:t>
                      </a:r>
                    </a:p>
                  </a:txBody>
                  <a:tcPr marL="9525" marR="9525" marT="9525" marB="0">
                    <a:lnL w="12700" cap="flat" cmpd="sng" algn="ctr">
                      <a:solidFill>
                        <a:srgbClr val="D7E4BD"/>
                      </a:solidFill>
                      <a:prstDash val="solid"/>
                      <a:round/>
                      <a:headEnd type="none" w="med" len="med"/>
                      <a:tailEnd type="none" w="med" len="med"/>
                    </a:lnL>
                    <a:lnR w="12700" cap="flat" cmpd="sng" algn="ctr">
                      <a:solidFill>
                        <a:srgbClr val="D7E4BD"/>
                      </a:solidFill>
                      <a:prstDash val="solid"/>
                      <a:round/>
                      <a:headEnd type="none" w="med" len="med"/>
                      <a:tailEnd type="none" w="med" len="med"/>
                    </a:lnR>
                    <a:lnT w="12700" cap="flat" cmpd="sng" algn="ctr">
                      <a:solidFill>
                        <a:srgbClr val="D7E4BD"/>
                      </a:solidFill>
                      <a:prstDash val="solid"/>
                      <a:round/>
                      <a:headEnd type="none" w="med" len="med"/>
                      <a:tailEnd type="none" w="med" len="med"/>
                    </a:lnT>
                    <a:lnB w="12700" cap="flat" cmpd="sng" algn="ctr">
                      <a:solidFill>
                        <a:srgbClr val="D7E4BD"/>
                      </a:solidFill>
                      <a:prstDash val="solid"/>
                      <a:round/>
                      <a:headEnd type="none" w="med" len="med"/>
                      <a:tailEnd type="none" w="med" len="med"/>
                    </a:lnB>
                  </a:tcPr>
                </a:tc>
                <a:extLst>
                  <a:ext uri="{0D108BD9-81ED-4DB2-BD59-A6C34878D82A}">
                    <a16:rowId xmlns:a16="http://schemas.microsoft.com/office/drawing/2014/main" val="10001"/>
                  </a:ext>
                </a:extLst>
              </a:tr>
              <a:tr h="390525">
                <a:tc>
                  <a:txBody>
                    <a:bodyPr/>
                    <a:lstStyle/>
                    <a:p>
                      <a:pPr algn="l" rtl="0" fontAlgn="t"/>
                      <a:r>
                        <a:rPr lang="es-ES" sz="1200" b="0" i="0" u="none" strike="noStrike">
                          <a:solidFill>
                            <a:srgbClr val="000000"/>
                          </a:solidFill>
                          <a:latin typeface="Arial"/>
                        </a:rPr>
                        <a:t>Su </a:t>
                      </a:r>
                      <a:r>
                        <a:rPr lang="es-ES" sz="1200" b="1" i="0" u="none" strike="noStrike">
                          <a:solidFill>
                            <a:srgbClr val="000000"/>
                          </a:solidFill>
                          <a:latin typeface="Arial"/>
                        </a:rPr>
                        <a:t>E</a:t>
                      </a:r>
                      <a:r>
                        <a:rPr lang="es-ES" sz="1200" b="0" i="0" u="none" strike="noStrike">
                          <a:solidFill>
                            <a:srgbClr val="000000"/>
                          </a:solidFill>
                          <a:latin typeface="Arial"/>
                        </a:rPr>
                        <a:t>ntorno: </a:t>
                      </a:r>
                    </a:p>
                  </a:txBody>
                  <a:tcPr marL="9525" marR="9525" marT="9525" marB="0">
                    <a:lnL w="12700" cap="flat" cmpd="sng" algn="ctr">
                      <a:solidFill>
                        <a:srgbClr val="D7E4BD"/>
                      </a:solidFill>
                      <a:prstDash val="solid"/>
                      <a:round/>
                      <a:headEnd type="none" w="med" len="med"/>
                      <a:tailEnd type="none" w="med" len="med"/>
                    </a:lnL>
                    <a:lnR w="12700" cap="flat" cmpd="sng" algn="ctr">
                      <a:solidFill>
                        <a:srgbClr val="D7E4BD"/>
                      </a:solidFill>
                      <a:prstDash val="solid"/>
                      <a:round/>
                      <a:headEnd type="none" w="med" len="med"/>
                      <a:tailEnd type="none" w="med" len="med"/>
                    </a:lnR>
                    <a:lnT w="12700" cap="flat" cmpd="sng" algn="ctr">
                      <a:solidFill>
                        <a:srgbClr val="D7E4BD"/>
                      </a:solidFill>
                      <a:prstDash val="solid"/>
                      <a:round/>
                      <a:headEnd type="none" w="med" len="med"/>
                      <a:tailEnd type="none" w="med" len="med"/>
                    </a:lnT>
                    <a:lnB w="12700" cap="flat" cmpd="sng" algn="ctr">
                      <a:solidFill>
                        <a:srgbClr val="D7E4BD"/>
                      </a:solidFill>
                      <a:prstDash val="solid"/>
                      <a:round/>
                      <a:headEnd type="none" w="med" len="med"/>
                      <a:tailEnd type="none" w="med" len="med"/>
                    </a:lnB>
                  </a:tcPr>
                </a:tc>
                <a:tc>
                  <a:txBody>
                    <a:bodyPr/>
                    <a:lstStyle/>
                    <a:p>
                      <a:pPr algn="l" rtl="0" fontAlgn="t"/>
                      <a:r>
                        <a:rPr lang="es-ES" sz="1200" b="0" i="0" u="none" strike="noStrike" dirty="0">
                          <a:solidFill>
                            <a:srgbClr val="000000"/>
                          </a:solidFill>
                          <a:latin typeface="Arial"/>
                        </a:rPr>
                        <a:t>incluidas en cierto cuerpo conceptual o de conocimientos al cual pertenece (por ejemplo, el álgebra o la ecología) </a:t>
                      </a:r>
                      <a:r>
                        <a:rPr lang="es-ES" sz="1200" b="1" i="0" u="none" strike="noStrike" dirty="0">
                          <a:solidFill>
                            <a:srgbClr val="000000"/>
                          </a:solidFill>
                          <a:latin typeface="Arial"/>
                        </a:rPr>
                        <a:t>B</a:t>
                      </a:r>
                      <a:r>
                        <a:rPr lang="es-ES" sz="1200" b="0" i="0" u="none" strike="noStrike" dirty="0">
                          <a:solidFill>
                            <a:srgbClr val="000000"/>
                          </a:solidFill>
                          <a:latin typeface="Arial"/>
                        </a:rPr>
                        <a:t>  </a:t>
                      </a:r>
                    </a:p>
                  </a:txBody>
                  <a:tcPr marL="9525" marR="9525" marT="9525" marB="0">
                    <a:lnL w="12700" cap="flat" cmpd="sng" algn="ctr">
                      <a:solidFill>
                        <a:srgbClr val="D7E4BD"/>
                      </a:solidFill>
                      <a:prstDash val="solid"/>
                      <a:round/>
                      <a:headEnd type="none" w="med" len="med"/>
                      <a:tailEnd type="none" w="med" len="med"/>
                    </a:lnL>
                    <a:lnR w="12700" cap="flat" cmpd="sng" algn="ctr">
                      <a:solidFill>
                        <a:srgbClr val="D7E4BD"/>
                      </a:solidFill>
                      <a:prstDash val="solid"/>
                      <a:round/>
                      <a:headEnd type="none" w="med" len="med"/>
                      <a:tailEnd type="none" w="med" len="med"/>
                    </a:lnR>
                    <a:lnT w="12700" cap="flat" cmpd="sng" algn="ctr">
                      <a:solidFill>
                        <a:srgbClr val="D7E4BD"/>
                      </a:solidFill>
                      <a:prstDash val="solid"/>
                      <a:round/>
                      <a:headEnd type="none" w="med" len="med"/>
                      <a:tailEnd type="none" w="med" len="med"/>
                    </a:lnT>
                    <a:lnB w="12700" cap="flat" cmpd="sng" algn="ctr">
                      <a:solidFill>
                        <a:srgbClr val="D7E4BD"/>
                      </a:solidFill>
                      <a:prstDash val="solid"/>
                      <a:round/>
                      <a:headEnd type="none" w="med" len="med"/>
                      <a:tailEnd type="none" w="med" len="med"/>
                    </a:lnB>
                  </a:tcPr>
                </a:tc>
                <a:extLst>
                  <a:ext uri="{0D108BD9-81ED-4DB2-BD59-A6C34878D82A}">
                    <a16:rowId xmlns:a16="http://schemas.microsoft.com/office/drawing/2014/main" val="10002"/>
                  </a:ext>
                </a:extLst>
              </a:tr>
              <a:tr h="209550">
                <a:tc>
                  <a:txBody>
                    <a:bodyPr/>
                    <a:lstStyle/>
                    <a:p>
                      <a:pPr algn="l" rtl="0" fontAlgn="t"/>
                      <a:r>
                        <a:rPr lang="es-ES" sz="1200" b="0" i="0" u="none" strike="noStrike">
                          <a:solidFill>
                            <a:srgbClr val="000000"/>
                          </a:solidFill>
                          <a:latin typeface="Arial"/>
                        </a:rPr>
                        <a:t>Su e</a:t>
                      </a:r>
                      <a:r>
                        <a:rPr lang="es-ES" sz="1200" b="1" i="0" u="none" strike="noStrike">
                          <a:solidFill>
                            <a:srgbClr val="000000"/>
                          </a:solidFill>
                          <a:latin typeface="Arial"/>
                        </a:rPr>
                        <a:t>S</a:t>
                      </a:r>
                      <a:r>
                        <a:rPr lang="es-ES" sz="1200" b="0" i="0" u="none" strike="noStrike">
                          <a:solidFill>
                            <a:srgbClr val="000000"/>
                          </a:solidFill>
                          <a:latin typeface="Arial"/>
                        </a:rPr>
                        <a:t>tructura: </a:t>
                      </a:r>
                    </a:p>
                  </a:txBody>
                  <a:tcPr marL="9525" marR="9525" marT="9525" marB="0">
                    <a:lnL w="12700" cap="flat" cmpd="sng" algn="ctr">
                      <a:solidFill>
                        <a:srgbClr val="D7E4BD"/>
                      </a:solidFill>
                      <a:prstDash val="solid"/>
                      <a:round/>
                      <a:headEnd type="none" w="med" len="med"/>
                      <a:tailEnd type="none" w="med" len="med"/>
                    </a:lnL>
                    <a:lnR w="12700" cap="flat" cmpd="sng" algn="ctr">
                      <a:solidFill>
                        <a:srgbClr val="D7E4BD"/>
                      </a:solidFill>
                      <a:prstDash val="solid"/>
                      <a:round/>
                      <a:headEnd type="none" w="med" len="med"/>
                      <a:tailEnd type="none" w="med" len="med"/>
                    </a:lnR>
                    <a:lnT w="12700" cap="flat" cmpd="sng" algn="ctr">
                      <a:solidFill>
                        <a:srgbClr val="D7E4BD"/>
                      </a:solidFill>
                      <a:prstDash val="solid"/>
                      <a:round/>
                      <a:headEnd type="none" w="med" len="med"/>
                      <a:tailEnd type="none" w="med" len="med"/>
                    </a:lnT>
                    <a:lnB w="12700" cap="flat" cmpd="sng" algn="ctr">
                      <a:solidFill>
                        <a:srgbClr val="D7E4BD"/>
                      </a:solidFill>
                      <a:prstDash val="solid"/>
                      <a:round/>
                      <a:headEnd type="none" w="med" len="med"/>
                      <a:tailEnd type="none" w="med" len="med"/>
                    </a:lnB>
                  </a:tcPr>
                </a:tc>
                <a:tc>
                  <a:txBody>
                    <a:bodyPr/>
                    <a:lstStyle/>
                    <a:p>
                      <a:pPr algn="l" rtl="0" fontAlgn="t"/>
                      <a:r>
                        <a:rPr lang="es-ES" sz="1200" b="0" i="0" u="none" strike="noStrike" dirty="0">
                          <a:solidFill>
                            <a:srgbClr val="000000"/>
                          </a:solidFill>
                          <a:latin typeface="Arial"/>
                        </a:rPr>
                        <a:t>y unidas por la relación de implicación  o consecuencia lógica </a:t>
                      </a:r>
                      <a:r>
                        <a:rPr lang="es-ES" sz="1200" b="1" i="0" u="none" strike="noStrike" dirty="0">
                          <a:solidFill>
                            <a:srgbClr val="000000"/>
                          </a:solidFill>
                          <a:latin typeface="Arial"/>
                        </a:rPr>
                        <a:t>├</a:t>
                      </a:r>
                      <a:r>
                        <a:rPr lang="es-ES" sz="1200" b="0" i="0" u="none" strike="noStrike" dirty="0">
                          <a:solidFill>
                            <a:srgbClr val="000000"/>
                          </a:solidFill>
                          <a:latin typeface="Arial"/>
                        </a:rPr>
                        <a:t> </a:t>
                      </a:r>
                    </a:p>
                  </a:txBody>
                  <a:tcPr marL="9525" marR="9525" marT="9525" marB="0">
                    <a:lnL w="12700" cap="flat" cmpd="sng" algn="ctr">
                      <a:solidFill>
                        <a:srgbClr val="D7E4BD"/>
                      </a:solidFill>
                      <a:prstDash val="solid"/>
                      <a:round/>
                      <a:headEnd type="none" w="med" len="med"/>
                      <a:tailEnd type="none" w="med" len="med"/>
                    </a:lnL>
                    <a:lnR w="12700" cap="flat" cmpd="sng" algn="ctr">
                      <a:solidFill>
                        <a:srgbClr val="D7E4BD"/>
                      </a:solidFill>
                      <a:prstDash val="solid"/>
                      <a:round/>
                      <a:headEnd type="none" w="med" len="med"/>
                      <a:tailEnd type="none" w="med" len="med"/>
                    </a:lnR>
                    <a:lnT w="12700" cap="flat" cmpd="sng" algn="ctr">
                      <a:solidFill>
                        <a:srgbClr val="D7E4BD"/>
                      </a:solidFill>
                      <a:prstDash val="solid"/>
                      <a:round/>
                      <a:headEnd type="none" w="med" len="med"/>
                      <a:tailEnd type="none" w="med" len="med"/>
                    </a:lnT>
                    <a:lnB w="12700" cap="flat" cmpd="sng" algn="ctr">
                      <a:solidFill>
                        <a:srgbClr val="D7E4BD"/>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5 Rectángulo"/>
          <p:cNvSpPr/>
          <p:nvPr/>
        </p:nvSpPr>
        <p:spPr>
          <a:xfrm>
            <a:off x="1881158" y="3643314"/>
            <a:ext cx="8572560" cy="1754326"/>
          </a:xfrm>
          <a:prstGeom prst="rect">
            <a:avLst/>
          </a:prstGeom>
        </p:spPr>
        <p:txBody>
          <a:bodyPr wrap="square">
            <a:spAutoFit/>
          </a:bodyPr>
          <a:lstStyle/>
          <a:p>
            <a:r>
              <a:rPr lang="es-ES" dirty="0">
                <a:solidFill>
                  <a:prstClr val="black"/>
                </a:solidFill>
                <a:latin typeface="Calibri"/>
              </a:rPr>
              <a:t>Por ejemplo, una teoría se compone de proposiciones o enunciados, su entorno es el cuerpo de conocimientos al cual pertenece (por ejemplo, el álgebra o la ecología) y su estructura es la relación de implicación o consecuencia lógica. La fusión de estos tres elementos constituye un sistema proposicional, vale decir, un sistema F compuesto por un conjunto P de proposiciones incluidas en cierto cuerpo conceptual B y unidas por la relación de implicación: de forma abreviada, F = (P, B,├). </a:t>
            </a:r>
          </a:p>
        </p:txBody>
      </p:sp>
      <p:sp>
        <p:nvSpPr>
          <p:cNvPr id="7" name="CuadroTexto 6">
            <a:extLst>
              <a:ext uri="{FF2B5EF4-FFF2-40B4-BE49-F238E27FC236}">
                <a16:creationId xmlns:a16="http://schemas.microsoft.com/office/drawing/2014/main" id="{82360BB3-221E-E58D-70CB-C8A7EDFADFD6}"/>
              </a:ext>
            </a:extLst>
          </p:cNvPr>
          <p:cNvSpPr txBox="1"/>
          <p:nvPr/>
        </p:nvSpPr>
        <p:spPr>
          <a:xfrm>
            <a:off x="609600" y="5605300"/>
            <a:ext cx="1767840" cy="369332"/>
          </a:xfrm>
          <a:prstGeom prst="rect">
            <a:avLst/>
          </a:prstGeom>
          <a:noFill/>
        </p:spPr>
        <p:txBody>
          <a:bodyPr wrap="square">
            <a:spAutoFit/>
          </a:bodyPr>
          <a:lstStyle/>
          <a:p>
            <a:r>
              <a:rPr lang="es-ES" dirty="0"/>
              <a:t>Sistema estático</a:t>
            </a:r>
            <a:endParaRPr lang="es-AR" dirty="0"/>
          </a:p>
        </p:txBody>
      </p:sp>
      <p:sp>
        <p:nvSpPr>
          <p:cNvPr id="8" name="CuadroTexto 7">
            <a:extLst>
              <a:ext uri="{FF2B5EF4-FFF2-40B4-BE49-F238E27FC236}">
                <a16:creationId xmlns:a16="http://schemas.microsoft.com/office/drawing/2014/main" id="{6CD0067F-ED57-CE06-B4DF-B0005BDD362E}"/>
              </a:ext>
            </a:extLst>
          </p:cNvPr>
          <p:cNvSpPr txBox="1"/>
          <p:nvPr/>
        </p:nvSpPr>
        <p:spPr>
          <a:xfrm>
            <a:off x="406400" y="2287066"/>
            <a:ext cx="1971040" cy="369332"/>
          </a:xfrm>
          <a:prstGeom prst="rect">
            <a:avLst/>
          </a:prstGeom>
          <a:noFill/>
        </p:spPr>
        <p:txBody>
          <a:bodyPr wrap="square">
            <a:spAutoFit/>
          </a:bodyPr>
          <a:lstStyle/>
          <a:p>
            <a:r>
              <a:rPr lang="es-ES" dirty="0"/>
              <a:t>Sistema dinámico</a:t>
            </a:r>
            <a:endParaRPr lang="es-AR" dirty="0"/>
          </a:p>
        </p:txBody>
      </p:sp>
      <p:cxnSp>
        <p:nvCxnSpPr>
          <p:cNvPr id="10" name="Conector: angular 9">
            <a:extLst>
              <a:ext uri="{FF2B5EF4-FFF2-40B4-BE49-F238E27FC236}">
                <a16:creationId xmlns:a16="http://schemas.microsoft.com/office/drawing/2014/main" id="{BCAD1C56-38F4-F8E1-6DDC-1DED7DFB37AE}"/>
              </a:ext>
            </a:extLst>
          </p:cNvPr>
          <p:cNvCxnSpPr>
            <a:stCxn id="8" idx="2"/>
          </p:cNvCxnSpPr>
          <p:nvPr/>
        </p:nvCxnSpPr>
        <p:spPr>
          <a:xfrm rot="16200000" flipH="1">
            <a:off x="1997161" y="2051157"/>
            <a:ext cx="493202" cy="170368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81AA813A-CED2-6BAD-EF7F-262793EFB0A6}"/>
              </a:ext>
            </a:extLst>
          </p:cNvPr>
          <p:cNvSpPr txBox="1"/>
          <p:nvPr/>
        </p:nvSpPr>
        <p:spPr>
          <a:xfrm>
            <a:off x="916681" y="5892299"/>
            <a:ext cx="950478" cy="369332"/>
          </a:xfrm>
          <a:prstGeom prst="rect">
            <a:avLst/>
          </a:prstGeom>
          <a:noFill/>
        </p:spPr>
        <p:txBody>
          <a:bodyPr wrap="square">
            <a:spAutoFit/>
          </a:bodyPr>
          <a:lstStyle/>
          <a:p>
            <a:r>
              <a:rPr lang="pt-BR" sz="1800" i="0" u="none" strike="noStrike" dirty="0">
                <a:solidFill>
                  <a:srgbClr val="000000"/>
                </a:solidFill>
                <a:latin typeface="Calibri"/>
              </a:rPr>
              <a:t>M(s) = 0 </a:t>
            </a:r>
            <a:endParaRPr lang="es-AR" dirty="0"/>
          </a:p>
        </p:txBody>
      </p:sp>
      <p:sp>
        <p:nvSpPr>
          <p:cNvPr id="3" name="Marcador de número de diapositiva 2">
            <a:extLst>
              <a:ext uri="{FF2B5EF4-FFF2-40B4-BE49-F238E27FC236}">
                <a16:creationId xmlns:a16="http://schemas.microsoft.com/office/drawing/2014/main" id="{9D7D3FA9-11C8-9716-EF59-6329A8FD17E8}"/>
              </a:ext>
            </a:extLst>
          </p:cNvPr>
          <p:cNvSpPr>
            <a:spLocks noGrp="1"/>
          </p:cNvSpPr>
          <p:nvPr>
            <p:ph type="sldNum" sz="quarter" idx="12"/>
          </p:nvPr>
        </p:nvSpPr>
        <p:spPr/>
        <p:txBody>
          <a:bodyPr/>
          <a:lstStyle/>
          <a:p>
            <a:fld id="{71980CC2-0797-4FC7-8A4F-1BD85E01AA08}" type="slidenum">
              <a:rPr lang="es-ES" smtClean="0"/>
              <a:pPr/>
              <a:t>11</a:t>
            </a:fld>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a:extLst>
              <a:ext uri="{FF2B5EF4-FFF2-40B4-BE49-F238E27FC236}">
                <a16:creationId xmlns:a16="http://schemas.microsoft.com/office/drawing/2014/main" id="{3DC195FC-029F-41A8-84DD-D370E3F12F04}"/>
              </a:ext>
            </a:extLst>
          </p:cNvPr>
          <p:cNvSpPr>
            <a:spLocks noGrp="1"/>
          </p:cNvSpPr>
          <p:nvPr>
            <p:ph type="title"/>
          </p:nvPr>
        </p:nvSpPr>
        <p:spPr>
          <a:xfrm>
            <a:off x="874713" y="0"/>
            <a:ext cx="10515600" cy="675291"/>
          </a:xfrm>
        </p:spPr>
        <p:txBody>
          <a:bodyPr>
            <a:normAutofit fontScale="90000"/>
          </a:bodyPr>
          <a:lstStyle/>
          <a:p>
            <a:pPr algn="ctr"/>
            <a:r>
              <a:rPr lang="es-AR" dirty="0"/>
              <a:t>Estructura de un cuerpo científico</a:t>
            </a:r>
          </a:p>
        </p:txBody>
      </p:sp>
      <p:sp>
        <p:nvSpPr>
          <p:cNvPr id="6" name="Marcador de contenido 5">
            <a:extLst>
              <a:ext uri="{FF2B5EF4-FFF2-40B4-BE49-F238E27FC236}">
                <a16:creationId xmlns:a16="http://schemas.microsoft.com/office/drawing/2014/main" id="{52B966FC-7A6A-4339-9625-C9AEAE2C4DDE}"/>
              </a:ext>
            </a:extLst>
          </p:cNvPr>
          <p:cNvSpPr>
            <a:spLocks noGrp="1"/>
          </p:cNvSpPr>
          <p:nvPr>
            <p:ph sz="half" idx="1"/>
          </p:nvPr>
        </p:nvSpPr>
        <p:spPr>
          <a:xfrm>
            <a:off x="91241" y="885190"/>
            <a:ext cx="6041272" cy="5471160"/>
          </a:xfrm>
        </p:spPr>
        <p:txBody>
          <a:bodyPr>
            <a:normAutofit lnSpcReduction="10000"/>
          </a:bodyPr>
          <a:lstStyle/>
          <a:p>
            <a:pPr marL="0" indent="0">
              <a:lnSpc>
                <a:spcPct val="90000"/>
              </a:lnSpc>
              <a:spcAft>
                <a:spcPts val="800"/>
              </a:spcAft>
              <a:buNone/>
            </a:pPr>
            <a:r>
              <a:rPr lang="es-AR" sz="2000" dirty="0"/>
              <a:t>Desde la perspectiva de Thomas Kuhn</a:t>
            </a:r>
            <a:r>
              <a:rPr lang="es-AR" sz="2000" b="1" dirty="0"/>
              <a:t>, la </a:t>
            </a:r>
            <a:r>
              <a:rPr lang="es-AR" sz="2000" b="1" dirty="0">
                <a:solidFill>
                  <a:srgbClr val="0070C0"/>
                </a:solidFill>
              </a:rPr>
              <a:t>ciencia</a:t>
            </a:r>
            <a:r>
              <a:rPr lang="es-AR" sz="2000" b="1" dirty="0"/>
              <a:t> es una </a:t>
            </a:r>
            <a:r>
              <a:rPr lang="es-AR" sz="2000" b="1" dirty="0">
                <a:solidFill>
                  <a:srgbClr val="FF0000"/>
                </a:solidFill>
              </a:rPr>
              <a:t>investigación empírica </a:t>
            </a:r>
            <a:r>
              <a:rPr lang="es-AR" sz="2000" b="1" dirty="0"/>
              <a:t>y </a:t>
            </a:r>
            <a:r>
              <a:rPr lang="es-AR" sz="2000" b="1" dirty="0">
                <a:solidFill>
                  <a:srgbClr val="0070C0"/>
                </a:solidFill>
              </a:rPr>
              <a:t>cognoscitiva</a:t>
            </a:r>
            <a:r>
              <a:rPr lang="es-AR" sz="2000" b="1" dirty="0"/>
              <a:t> de la naturaleza, </a:t>
            </a:r>
            <a:r>
              <a:rPr lang="es-AR" sz="2000" dirty="0"/>
              <a:t>que muestra un tipo de </a:t>
            </a:r>
            <a:r>
              <a:rPr lang="es-AR" sz="2000" b="1" dirty="0"/>
              <a:t>progreso</a:t>
            </a:r>
            <a:r>
              <a:rPr lang="es-AR" sz="2000" dirty="0"/>
              <a:t> único. El progreso toma la forma de habilidad cada vez mayor de </a:t>
            </a:r>
            <a:r>
              <a:rPr lang="es-AR" sz="2000" b="1" dirty="0"/>
              <a:t>resolver rompecabezas técnicos </a:t>
            </a:r>
            <a:r>
              <a:rPr lang="es-AR" sz="2000" dirty="0"/>
              <a:t>operando bajo estrictos estándares de </a:t>
            </a:r>
            <a:r>
              <a:rPr lang="es-AR" sz="2000" b="1" dirty="0"/>
              <a:t>éxito o fracaso</a:t>
            </a:r>
            <a:r>
              <a:rPr lang="es-AR" sz="2000" dirty="0"/>
              <a:t>. Este modelo de progreso, exclusivo de la ciencia, es un prerrequisito para que la </a:t>
            </a:r>
            <a:r>
              <a:rPr lang="es-AR" sz="2000" b="1" dirty="0">
                <a:solidFill>
                  <a:srgbClr val="FF0000"/>
                </a:solidFill>
              </a:rPr>
              <a:t>investigación científica </a:t>
            </a:r>
            <a:r>
              <a:rPr lang="es-AR" sz="2000" dirty="0"/>
              <a:t>pueda hacer posible la </a:t>
            </a:r>
            <a:r>
              <a:rPr lang="es-AR" sz="2000" b="1" dirty="0"/>
              <a:t>elaboración</a:t>
            </a:r>
            <a:r>
              <a:rPr lang="es-AR" sz="2000" dirty="0"/>
              <a:t> de un </a:t>
            </a:r>
            <a:r>
              <a:rPr lang="es-AR" sz="2000" b="1" dirty="0">
                <a:solidFill>
                  <a:srgbClr val="0070C0"/>
                </a:solidFill>
              </a:rPr>
              <a:t>conocimiento  </a:t>
            </a:r>
            <a:r>
              <a:rPr lang="es-AR" sz="2000" dirty="0"/>
              <a:t>preciso y destallado. </a:t>
            </a:r>
          </a:p>
          <a:p>
            <a:pPr marL="0" indent="0">
              <a:lnSpc>
                <a:spcPct val="90000"/>
              </a:lnSpc>
              <a:spcAft>
                <a:spcPts val="800"/>
              </a:spcAft>
              <a:buNone/>
            </a:pPr>
            <a:r>
              <a:rPr lang="es-AR" sz="2000" dirty="0"/>
              <a:t>Sobre la propiedad de </a:t>
            </a:r>
            <a:r>
              <a:rPr lang="es-AR" sz="2000" b="1" dirty="0"/>
              <a:t>la </a:t>
            </a:r>
            <a:r>
              <a:rPr lang="es-AR" sz="2000" b="1" dirty="0">
                <a:solidFill>
                  <a:srgbClr val="0070C0"/>
                </a:solidFill>
              </a:rPr>
              <a:t>ciencia</a:t>
            </a:r>
            <a:r>
              <a:rPr lang="es-AR" sz="2000" dirty="0"/>
              <a:t> como guía de la </a:t>
            </a:r>
            <a:r>
              <a:rPr lang="es-AR" sz="2000" b="1" dirty="0">
                <a:solidFill>
                  <a:srgbClr val="FF0000"/>
                </a:solidFill>
              </a:rPr>
              <a:t>acción racional</a:t>
            </a:r>
            <a:r>
              <a:rPr lang="es-AR" sz="2000" dirty="0"/>
              <a:t>, Thomas Kuhn expone que, si la ciencia es la constelación de hechos, teorías y métodos reunidos en los libros de texto actuales, entonces los </a:t>
            </a:r>
            <a:r>
              <a:rPr lang="es-AR" sz="2000" b="1" dirty="0"/>
              <a:t>científicos</a:t>
            </a:r>
            <a:r>
              <a:rPr lang="es-AR" sz="2000" dirty="0"/>
              <a:t> son hombres que, obteniendo o no buenos resultados, se han esforzado en contribuir con algún que otro elemento a esa constelación particular. Entonces, el desarrollo científico se convierte en un proceso gradual, mediante el cual esos </a:t>
            </a:r>
            <a:r>
              <a:rPr lang="es-AR" sz="2000" b="1" dirty="0">
                <a:solidFill>
                  <a:srgbClr val="00B050"/>
                </a:solidFill>
              </a:rPr>
              <a:t>conceptos se van añadiendo al caudal creciente de la técnica y de los conocimientos científicos</a:t>
            </a:r>
            <a:r>
              <a:rPr lang="es-AR" sz="1600" dirty="0"/>
              <a:t>.</a:t>
            </a:r>
          </a:p>
        </p:txBody>
      </p:sp>
      <p:pic>
        <p:nvPicPr>
          <p:cNvPr id="2052" name="Picture 4" descr="Estructura de un cuerpo científico">
            <a:extLst>
              <a:ext uri="{FF2B5EF4-FFF2-40B4-BE49-F238E27FC236}">
                <a16:creationId xmlns:a16="http://schemas.microsoft.com/office/drawing/2014/main" id="{E329D5DC-6AA8-4AFD-9E83-39E7C843C829}"/>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4139" r="17833"/>
          <a:stretch/>
        </p:blipFill>
        <p:spPr bwMode="auto">
          <a:xfrm>
            <a:off x="6254889" y="685940"/>
            <a:ext cx="5758193" cy="50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0C572748-9DA2-476B-88BC-CEE259AA0948}"/>
              </a:ext>
            </a:extLst>
          </p:cNvPr>
          <p:cNvSpPr>
            <a:spLocks noGrp="1"/>
          </p:cNvSpPr>
          <p:nvPr>
            <p:ph type="sldNum" sz="quarter" idx="12"/>
          </p:nvPr>
        </p:nvSpPr>
        <p:spPr>
          <a:xfrm>
            <a:off x="178918" y="6434855"/>
            <a:ext cx="518009" cy="365125"/>
          </a:xfrm>
        </p:spPr>
        <p:txBody>
          <a:bodyPr anchor="ctr">
            <a:normAutofit/>
          </a:bodyPr>
          <a:lstStyle/>
          <a:p>
            <a:pPr>
              <a:spcAft>
                <a:spcPts val="600"/>
              </a:spcAft>
            </a:pPr>
            <a:fld id="{230F56A1-46FE-4F73-B4B2-A410C32A33D0}" type="slidenum">
              <a:rPr lang="es-ES" altLang="es-AR" smtClean="0"/>
              <a:pPr>
                <a:spcAft>
                  <a:spcPts val="600"/>
                </a:spcAft>
              </a:pPr>
              <a:t>12</a:t>
            </a:fld>
            <a:endParaRPr lang="es-ES" altLang="es-AR"/>
          </a:p>
        </p:txBody>
      </p:sp>
      <p:pic>
        <p:nvPicPr>
          <p:cNvPr id="2" name="Picture 2">
            <a:extLst>
              <a:ext uri="{FF2B5EF4-FFF2-40B4-BE49-F238E27FC236}">
                <a16:creationId xmlns:a16="http://schemas.microsoft.com/office/drawing/2014/main" id="{D9CD1378-6A6A-3D1D-A864-252FF99039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8948" y="5483285"/>
            <a:ext cx="1224134" cy="13721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60 Rectángulo">
            <a:extLst>
              <a:ext uri="{FF2B5EF4-FFF2-40B4-BE49-F238E27FC236}">
                <a16:creationId xmlns:a16="http://schemas.microsoft.com/office/drawing/2014/main" id="{0C81EEA8-1DBA-31EB-61F2-1EC6B69AA877}"/>
              </a:ext>
            </a:extLst>
          </p:cNvPr>
          <p:cNvSpPr/>
          <p:nvPr/>
        </p:nvSpPr>
        <p:spPr>
          <a:xfrm>
            <a:off x="8973347" y="6046469"/>
            <a:ext cx="1611505" cy="492443"/>
          </a:xfrm>
          <a:prstGeom prst="rect">
            <a:avLst/>
          </a:prstGeom>
        </p:spPr>
        <p:txBody>
          <a:bodyPr wrap="square" lIns="0" tIns="0" rIns="0" bIns="0">
            <a:spAutoFit/>
          </a:bodyPr>
          <a:lstStyle/>
          <a:p>
            <a:pPr algn="ctr"/>
            <a:r>
              <a:rPr lang="es-AR" sz="800" dirty="0">
                <a:solidFill>
                  <a:prstClr val="black"/>
                </a:solidFill>
                <a:latin typeface="Georgia"/>
              </a:rPr>
              <a:t>Páginas Revista </a:t>
            </a:r>
          </a:p>
          <a:p>
            <a:pPr algn="ctr"/>
            <a:r>
              <a:rPr lang="es-AR" sz="800" dirty="0">
                <a:solidFill>
                  <a:prstClr val="black"/>
                </a:solidFill>
                <a:latin typeface="Georgia"/>
              </a:rPr>
              <a:t>American  </a:t>
            </a:r>
            <a:r>
              <a:rPr lang="es-AR" sz="800" dirty="0" err="1">
                <a:solidFill>
                  <a:prstClr val="black"/>
                </a:solidFill>
                <a:latin typeface="Georgia"/>
              </a:rPr>
              <a:t>Institute</a:t>
            </a:r>
            <a:r>
              <a:rPr lang="es-AR" sz="800" dirty="0">
                <a:solidFill>
                  <a:prstClr val="black"/>
                </a:solidFill>
                <a:latin typeface="Georgia"/>
              </a:rPr>
              <a:t> Of </a:t>
            </a:r>
            <a:r>
              <a:rPr lang="es-AR" sz="800" dirty="0" err="1">
                <a:solidFill>
                  <a:prstClr val="black"/>
                </a:solidFill>
                <a:latin typeface="Georgia"/>
              </a:rPr>
              <a:t>Physics</a:t>
            </a:r>
            <a:endParaRPr lang="es-AR" sz="800" dirty="0">
              <a:solidFill>
                <a:prstClr val="black"/>
              </a:solidFill>
              <a:latin typeface="Georgia"/>
            </a:endParaRPr>
          </a:p>
          <a:p>
            <a:pPr algn="ctr"/>
            <a:r>
              <a:rPr lang="es-AR" sz="800" dirty="0">
                <a:solidFill>
                  <a:prstClr val="black"/>
                </a:solidFill>
                <a:latin typeface="Georgia"/>
              </a:rPr>
              <a:t> en 1932 bajo el brazo y</a:t>
            </a:r>
          </a:p>
          <a:p>
            <a:pPr algn="ctr"/>
            <a:r>
              <a:rPr lang="es-AR" sz="800" dirty="0">
                <a:solidFill>
                  <a:prstClr val="black"/>
                </a:solidFill>
                <a:latin typeface="Georgia"/>
              </a:rPr>
              <a:t> en 1970 apiladas</a:t>
            </a:r>
          </a:p>
        </p:txBody>
      </p:sp>
      <p:sp>
        <p:nvSpPr>
          <p:cNvPr id="5" name="CuadroTexto 4">
            <a:extLst>
              <a:ext uri="{FF2B5EF4-FFF2-40B4-BE49-F238E27FC236}">
                <a16:creationId xmlns:a16="http://schemas.microsoft.com/office/drawing/2014/main" id="{69DAF91F-5883-75E5-D038-98C72BF6D113}"/>
              </a:ext>
            </a:extLst>
          </p:cNvPr>
          <p:cNvSpPr txBox="1"/>
          <p:nvPr/>
        </p:nvSpPr>
        <p:spPr>
          <a:xfrm>
            <a:off x="10225413" y="241767"/>
            <a:ext cx="1787669" cy="523220"/>
          </a:xfrm>
          <a:prstGeom prst="rect">
            <a:avLst/>
          </a:prstGeom>
          <a:noFill/>
        </p:spPr>
        <p:txBody>
          <a:bodyPr wrap="none" rtlCol="0">
            <a:spAutoFit/>
            <a:scene3d>
              <a:camera prst="perspectiveContrastingLeftFacing"/>
              <a:lightRig rig="threePt" dir="t"/>
            </a:scene3d>
          </a:bodyPr>
          <a:lstStyle/>
          <a:p>
            <a:r>
              <a:rPr lang="es-AR" sz="1400" dirty="0">
                <a:solidFill>
                  <a:prstClr val="black"/>
                </a:solidFill>
                <a:latin typeface="Georgia"/>
              </a:rPr>
              <a:t>Paradigma: T. Kuhn</a:t>
            </a:r>
          </a:p>
          <a:p>
            <a:r>
              <a:rPr lang="es-AR" sz="1400" dirty="0">
                <a:solidFill>
                  <a:prstClr val="black"/>
                </a:solidFill>
                <a:latin typeface="Georgia"/>
              </a:rPr>
              <a:t>Mundo3: K. Popper </a:t>
            </a:r>
          </a:p>
        </p:txBody>
      </p:sp>
      <p:pic>
        <p:nvPicPr>
          <p:cNvPr id="7" name="Imagen 6">
            <a:extLst>
              <a:ext uri="{FF2B5EF4-FFF2-40B4-BE49-F238E27FC236}">
                <a16:creationId xmlns:a16="http://schemas.microsoft.com/office/drawing/2014/main" id="{2CF2D9CA-93C3-A432-EB3A-7C42E2D2815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colorTemperature colorTemp="11200"/>
                    </a14:imgEffect>
                  </a14:imgLayer>
                </a14:imgProps>
              </a:ext>
            </a:extLst>
          </a:blip>
          <a:srcRect t="50000"/>
          <a:stretch/>
        </p:blipFill>
        <p:spPr>
          <a:xfrm>
            <a:off x="7277227" y="5843419"/>
            <a:ext cx="1152000" cy="878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a:extLst>
              <a:ext uri="{FF2B5EF4-FFF2-40B4-BE49-F238E27FC236}">
                <a16:creationId xmlns:a16="http://schemas.microsoft.com/office/drawing/2014/main" id="{28B4FEBA-81BC-BE3E-B46C-A6B1724E6A74}"/>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colorTemperature colorTemp="11200"/>
                    </a14:imgEffect>
                  </a14:imgLayer>
                </a14:imgProps>
              </a:ext>
            </a:extLst>
          </a:blip>
          <a:srcRect t="12262" r="10270" b="48983"/>
          <a:stretch/>
        </p:blipFill>
        <p:spPr>
          <a:xfrm>
            <a:off x="6408402" y="5785399"/>
            <a:ext cx="1022338" cy="1014581"/>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57312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E180D4A7-C9FB-4DFB-919C-405C955672EB}">
      <p14:showEvtLst xmlns:p14="http://schemas.microsoft.com/office/powerpoint/2010/main">
        <p14:playEvt time="1224" objId="2"/>
        <p14:stopEvt time="79810" objId="2"/>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
            <a:extLst>
              <a:ext uri="{FF2B5EF4-FFF2-40B4-BE49-F238E27FC236}">
                <a16:creationId xmlns:a16="http://schemas.microsoft.com/office/drawing/2014/main" id="{6BC2903F-E2E3-45ED-B07D-9744C7E22B9D}"/>
              </a:ext>
            </a:extLst>
          </p:cNvPr>
          <p:cNvSpPr>
            <a:spLocks noChangeArrowheads="1"/>
          </p:cNvSpPr>
          <p:nvPr/>
        </p:nvSpPr>
        <p:spPr bwMode="auto">
          <a:xfrm>
            <a:off x="3741995" y="1451760"/>
            <a:ext cx="2825181" cy="4723614"/>
          </a:xfrm>
          <a:prstGeom prst="flowChartAlternateProcess">
            <a:avLst/>
          </a:prstGeom>
          <a:solidFill>
            <a:schemeClr val="accent1">
              <a:lumMod val="20000"/>
              <a:lumOff val="80000"/>
              <a:alpha val="20000"/>
            </a:schemeClr>
          </a:solidFill>
          <a:ln w="1">
            <a:solidFill>
              <a:schemeClr val="accent1">
                <a:lumMod val="20000"/>
                <a:lumOff val="80000"/>
              </a:schemeClr>
            </a:solidFill>
            <a:prstDash val="solid"/>
            <a:miter lim="800000"/>
            <a:headEnd/>
            <a:tailEnd/>
          </a:ln>
        </p:spPr>
        <p:txBody>
          <a:bodyPr tIns="0" bIns="0" anchor="t"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r>
              <a:rPr lang="es-ES" sz="1000" b="1">
                <a:latin typeface="Arial" pitchFamily="34" charset="0"/>
                <a:ea typeface="+mn-ea"/>
                <a:cs typeface="Arial" pitchFamily="34" charset="0"/>
              </a:rPr>
              <a:t>Método </a:t>
            </a:r>
            <a:r>
              <a:rPr lang="es-ES" sz="1000" b="1" baseline="0">
                <a:latin typeface="Arial" pitchFamily="34" charset="0"/>
                <a:ea typeface="+mn-ea"/>
                <a:cs typeface="Arial" pitchFamily="34" charset="0"/>
              </a:rPr>
              <a:t> de Investigación</a:t>
            </a:r>
            <a:endParaRPr lang="es-ES" sz="1000" b="1">
              <a:latin typeface="Arial" pitchFamily="34" charset="0"/>
              <a:ea typeface="+mn-ea"/>
              <a:cs typeface="Arial" pitchFamily="34" charset="0"/>
            </a:endParaRPr>
          </a:p>
        </p:txBody>
      </p:sp>
      <p:sp>
        <p:nvSpPr>
          <p:cNvPr id="3" name="Rectangle 125">
            <a:extLst>
              <a:ext uri="{FF2B5EF4-FFF2-40B4-BE49-F238E27FC236}">
                <a16:creationId xmlns:a16="http://schemas.microsoft.com/office/drawing/2014/main" id="{90515667-D455-495A-80D9-9B779F67B330}"/>
              </a:ext>
            </a:extLst>
          </p:cNvPr>
          <p:cNvSpPr>
            <a:spLocks noChangeArrowheads="1"/>
          </p:cNvSpPr>
          <p:nvPr/>
        </p:nvSpPr>
        <p:spPr bwMode="auto">
          <a:xfrm>
            <a:off x="4793576" y="1852610"/>
            <a:ext cx="900000" cy="720000"/>
          </a:xfrm>
          <a:prstGeom prst="flowChartAlternateProcess">
            <a:avLst/>
          </a:prstGeom>
          <a:solidFill>
            <a:srgbClr val="1F497D">
              <a:lumMod val="20000"/>
              <a:lumOff val="80000"/>
              <a:alpha val="50000"/>
            </a:srgbClr>
          </a:solidFill>
          <a:ln w="1">
            <a:solidFill>
              <a:srgbClr val="1F497D">
                <a:lumMod val="20000"/>
                <a:lumOff val="80000"/>
              </a:srgbClr>
            </a:solidFill>
            <a:prstDash val="solid"/>
            <a:miter lim="800000"/>
            <a:headEnd/>
            <a:tailEnd/>
          </a:ln>
        </p:spPr>
        <p:txBody>
          <a:bodyPr wrap="square" tIns="0" bIns="0" anchor="t"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defTabSz="914400" rtl="0" eaLnBrk="1" latinLnBrk="0" hangingPunct="1"/>
            <a:r>
              <a:rPr lang="es-ES" sz="1000" b="1" kern="1200">
                <a:solidFill>
                  <a:sysClr val="windowText" lastClr="000000"/>
                </a:solidFill>
                <a:latin typeface="Arial" pitchFamily="34" charset="0"/>
                <a:ea typeface="+mn-ea"/>
                <a:cs typeface="Arial" pitchFamily="34" charset="0"/>
              </a:rPr>
              <a:t>Teorías</a:t>
            </a:r>
          </a:p>
        </p:txBody>
      </p:sp>
      <p:sp>
        <p:nvSpPr>
          <p:cNvPr id="4" name="Rectangle 98">
            <a:extLst>
              <a:ext uri="{FF2B5EF4-FFF2-40B4-BE49-F238E27FC236}">
                <a16:creationId xmlns:a16="http://schemas.microsoft.com/office/drawing/2014/main" id="{AA7355B0-305B-4476-8A40-9EC4341AFC76}"/>
              </a:ext>
            </a:extLst>
          </p:cNvPr>
          <p:cNvSpPr>
            <a:spLocks noChangeArrowheads="1"/>
          </p:cNvSpPr>
          <p:nvPr/>
        </p:nvSpPr>
        <p:spPr bwMode="auto">
          <a:xfrm>
            <a:off x="4919576" y="2202339"/>
            <a:ext cx="648000" cy="288000"/>
          </a:xfrm>
          <a:prstGeom prst="rect">
            <a:avLst/>
          </a:prstGeom>
          <a:solidFill>
            <a:srgbClr val="FFFFB9"/>
          </a:solidFill>
          <a:ln w="1">
            <a:solidFill>
              <a:srgbClr val="800000"/>
            </a:solidFill>
            <a:prstDash val="solid"/>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r>
              <a:rPr lang="es-ES" sz="1000" b="1">
                <a:latin typeface="Arial" pitchFamily="34" charset="0"/>
                <a:ea typeface="+mn-ea"/>
                <a:cs typeface="Arial" pitchFamily="34" charset="0"/>
              </a:rPr>
              <a:t>Leyes</a:t>
            </a:r>
          </a:p>
        </p:txBody>
      </p:sp>
      <p:sp>
        <p:nvSpPr>
          <p:cNvPr id="5" name="4 Rectángulo redondeado">
            <a:extLst>
              <a:ext uri="{FF2B5EF4-FFF2-40B4-BE49-F238E27FC236}">
                <a16:creationId xmlns:a16="http://schemas.microsoft.com/office/drawing/2014/main" id="{F66736F6-5CF1-4117-98E2-6272955968FE}"/>
              </a:ext>
            </a:extLst>
          </p:cNvPr>
          <p:cNvSpPr/>
          <p:nvPr/>
        </p:nvSpPr>
        <p:spPr>
          <a:xfrm>
            <a:off x="6880743" y="3404657"/>
            <a:ext cx="1762883" cy="2176992"/>
          </a:xfrm>
          <a:prstGeom prst="roundRect">
            <a:avLst/>
          </a:prstGeom>
          <a:solidFill>
            <a:schemeClr val="accent6">
              <a:lumMod val="20000"/>
              <a:lumOff val="80000"/>
              <a:alpha val="34000"/>
            </a:schemeClr>
          </a:solidFill>
          <a:ln w="1">
            <a:solidFill>
              <a:schemeClr val="accent6">
                <a:lumMod val="40000"/>
                <a:lumOff val="60000"/>
              </a:schemeClr>
            </a:solidFill>
            <a:prstDash val="solid"/>
            <a:miter lim="800000"/>
            <a:headEnd/>
            <a:tailEnd/>
          </a:ln>
        </p:spPr>
        <p:txBody>
          <a:bodyPr lIns="108000" tIns="0" bIns="0" anchor="t"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r>
              <a:rPr lang="es-ES" sz="1000" b="1">
                <a:latin typeface="Arial" pitchFamily="34" charset="0"/>
                <a:ea typeface="+mn-ea"/>
                <a:cs typeface="Arial" pitchFamily="34" charset="0"/>
              </a:rPr>
              <a:t>Método de Exposición</a:t>
            </a:r>
          </a:p>
        </p:txBody>
      </p:sp>
      <p:sp>
        <p:nvSpPr>
          <p:cNvPr id="6" name="5 Forma libre">
            <a:extLst>
              <a:ext uri="{FF2B5EF4-FFF2-40B4-BE49-F238E27FC236}">
                <a16:creationId xmlns:a16="http://schemas.microsoft.com/office/drawing/2014/main" id="{3CCB76CF-D390-4C8A-B09D-E6C7148E6F70}"/>
              </a:ext>
            </a:extLst>
          </p:cNvPr>
          <p:cNvSpPr/>
          <p:nvPr/>
        </p:nvSpPr>
        <p:spPr>
          <a:xfrm>
            <a:off x="3769203" y="1241423"/>
            <a:ext cx="2681556" cy="4891616"/>
          </a:xfrm>
          <a:custGeom>
            <a:avLst/>
            <a:gdLst>
              <a:gd name="connsiteX0" fmla="*/ 0 w 2880000"/>
              <a:gd name="connsiteY0" fmla="*/ 480010 h 5580000"/>
              <a:gd name="connsiteX1" fmla="*/ 140592 w 2880000"/>
              <a:gd name="connsiteY1" fmla="*/ 140592 h 5580000"/>
              <a:gd name="connsiteX2" fmla="*/ 480011 w 2880000"/>
              <a:gd name="connsiteY2" fmla="*/ 1 h 5580000"/>
              <a:gd name="connsiteX3" fmla="*/ 2399990 w 2880000"/>
              <a:gd name="connsiteY3" fmla="*/ 0 h 5580000"/>
              <a:gd name="connsiteX4" fmla="*/ 2739408 w 2880000"/>
              <a:gd name="connsiteY4" fmla="*/ 140592 h 5580000"/>
              <a:gd name="connsiteX5" fmla="*/ 2879999 w 2880000"/>
              <a:gd name="connsiteY5" fmla="*/ 480011 h 5580000"/>
              <a:gd name="connsiteX6" fmla="*/ 2880000 w 2880000"/>
              <a:gd name="connsiteY6" fmla="*/ 5099990 h 5580000"/>
              <a:gd name="connsiteX7" fmla="*/ 2739408 w 2880000"/>
              <a:gd name="connsiteY7" fmla="*/ 5439408 h 5580000"/>
              <a:gd name="connsiteX8" fmla="*/ 2399989 w 2880000"/>
              <a:gd name="connsiteY8" fmla="*/ 5580000 h 5580000"/>
              <a:gd name="connsiteX9" fmla="*/ 480010 w 2880000"/>
              <a:gd name="connsiteY9" fmla="*/ 5580000 h 5580000"/>
              <a:gd name="connsiteX10" fmla="*/ 140592 w 2880000"/>
              <a:gd name="connsiteY10" fmla="*/ 5439408 h 5580000"/>
              <a:gd name="connsiteX11" fmla="*/ 1 w 2880000"/>
              <a:gd name="connsiteY11" fmla="*/ 5099989 h 5580000"/>
              <a:gd name="connsiteX12" fmla="*/ 0 w 2880000"/>
              <a:gd name="connsiteY12" fmla="*/ 48001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000" h="5580000">
                <a:moveTo>
                  <a:pt x="0" y="480010"/>
                </a:moveTo>
                <a:cubicBezTo>
                  <a:pt x="0" y="352703"/>
                  <a:pt x="50573" y="230611"/>
                  <a:pt x="140592" y="140592"/>
                </a:cubicBezTo>
                <a:cubicBezTo>
                  <a:pt x="230612" y="50573"/>
                  <a:pt x="352704" y="1"/>
                  <a:pt x="480011" y="1"/>
                </a:cubicBezTo>
                <a:lnTo>
                  <a:pt x="2399990" y="0"/>
                </a:lnTo>
                <a:cubicBezTo>
                  <a:pt x="2527297" y="0"/>
                  <a:pt x="2649389" y="50573"/>
                  <a:pt x="2739408" y="140592"/>
                </a:cubicBezTo>
                <a:cubicBezTo>
                  <a:pt x="2829427" y="230612"/>
                  <a:pt x="2879999" y="352704"/>
                  <a:pt x="2879999" y="480011"/>
                </a:cubicBezTo>
                <a:cubicBezTo>
                  <a:pt x="2879999" y="2020004"/>
                  <a:pt x="2880000" y="3559997"/>
                  <a:pt x="2880000" y="5099990"/>
                </a:cubicBezTo>
                <a:cubicBezTo>
                  <a:pt x="2880000" y="5227297"/>
                  <a:pt x="2829428" y="5349389"/>
                  <a:pt x="2739408" y="5439408"/>
                </a:cubicBezTo>
                <a:cubicBezTo>
                  <a:pt x="2649389" y="5529427"/>
                  <a:pt x="2527296" y="5580000"/>
                  <a:pt x="2399989" y="5580000"/>
                </a:cubicBezTo>
                <a:lnTo>
                  <a:pt x="480010" y="5580000"/>
                </a:lnTo>
                <a:cubicBezTo>
                  <a:pt x="352703" y="5580000"/>
                  <a:pt x="230611" y="5529427"/>
                  <a:pt x="140592" y="5439408"/>
                </a:cubicBezTo>
                <a:cubicBezTo>
                  <a:pt x="50573" y="5349389"/>
                  <a:pt x="0" y="5227296"/>
                  <a:pt x="1" y="5099989"/>
                </a:cubicBezTo>
                <a:cubicBezTo>
                  <a:pt x="1" y="3559996"/>
                  <a:pt x="0" y="2020003"/>
                  <a:pt x="0" y="480010"/>
                </a:cubicBezTo>
                <a:close/>
              </a:path>
            </a:pathLst>
          </a:custGeom>
          <a:noFill/>
          <a:ln w="3175">
            <a:solidFill>
              <a:schemeClr val="bg1">
                <a:lumMod val="95000"/>
              </a:schemeClr>
            </a:solidFill>
            <a:prstDash val="sysDash"/>
            <a:miter lim="800000"/>
            <a:headEnd/>
            <a:tailEnd/>
          </a:ln>
        </p:spPr>
        <p:txBody>
          <a:bodyPr tIns="0" bIns="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r>
              <a:rPr lang="es-ES" sz="1000" b="1">
                <a:latin typeface="Arial" pitchFamily="34" charset="0"/>
                <a:ea typeface="+mn-ea"/>
                <a:cs typeface="Arial" pitchFamily="34" charset="0"/>
              </a:rPr>
              <a:t>Racionalidad</a:t>
            </a:r>
          </a:p>
        </p:txBody>
      </p:sp>
      <p:sp>
        <p:nvSpPr>
          <p:cNvPr id="7" name="Rectangle 111">
            <a:extLst>
              <a:ext uri="{FF2B5EF4-FFF2-40B4-BE49-F238E27FC236}">
                <a16:creationId xmlns:a16="http://schemas.microsoft.com/office/drawing/2014/main" id="{294AAADE-63D0-444A-AF58-1F5D78F2FCD1}"/>
              </a:ext>
            </a:extLst>
          </p:cNvPr>
          <p:cNvSpPr>
            <a:spLocks noChangeArrowheads="1"/>
          </p:cNvSpPr>
          <p:nvPr/>
        </p:nvSpPr>
        <p:spPr bwMode="auto">
          <a:xfrm>
            <a:off x="3271533" y="945906"/>
            <a:ext cx="5429236" cy="5302494"/>
          </a:xfrm>
          <a:custGeom>
            <a:avLst/>
            <a:gdLst>
              <a:gd name="connsiteX0" fmla="*/ 0 w 6667498"/>
              <a:gd name="connsiteY0" fmla="*/ 959020 h 5754121"/>
              <a:gd name="connsiteX1" fmla="*/ 280891 w 6667498"/>
              <a:gd name="connsiteY1" fmla="*/ 280891 h 5754121"/>
              <a:gd name="connsiteX2" fmla="*/ 959021 w 6667498"/>
              <a:gd name="connsiteY2" fmla="*/ 2 h 5754121"/>
              <a:gd name="connsiteX3" fmla="*/ 5708478 w 6667498"/>
              <a:gd name="connsiteY3" fmla="*/ 0 h 5754121"/>
              <a:gd name="connsiteX4" fmla="*/ 6386607 w 6667498"/>
              <a:gd name="connsiteY4" fmla="*/ 280891 h 5754121"/>
              <a:gd name="connsiteX5" fmla="*/ 6667496 w 6667498"/>
              <a:gd name="connsiteY5" fmla="*/ 959021 h 5754121"/>
              <a:gd name="connsiteX6" fmla="*/ 6667498 w 6667498"/>
              <a:gd name="connsiteY6" fmla="*/ 4795101 h 5754121"/>
              <a:gd name="connsiteX7" fmla="*/ 6386607 w 6667498"/>
              <a:gd name="connsiteY7" fmla="*/ 5473231 h 5754121"/>
              <a:gd name="connsiteX8" fmla="*/ 5708477 w 6667498"/>
              <a:gd name="connsiteY8" fmla="*/ 5754121 h 5754121"/>
              <a:gd name="connsiteX9" fmla="*/ 959020 w 6667498"/>
              <a:gd name="connsiteY9" fmla="*/ 5754121 h 5754121"/>
              <a:gd name="connsiteX10" fmla="*/ 280890 w 6667498"/>
              <a:gd name="connsiteY10" fmla="*/ 5473230 h 5754121"/>
              <a:gd name="connsiteX11" fmla="*/ 0 w 6667498"/>
              <a:gd name="connsiteY11" fmla="*/ 4795100 h 5754121"/>
              <a:gd name="connsiteX12" fmla="*/ 0 w 6667498"/>
              <a:gd name="connsiteY12" fmla="*/ 959020 h 575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498" h="5754121">
                <a:moveTo>
                  <a:pt x="0" y="959020"/>
                </a:moveTo>
                <a:cubicBezTo>
                  <a:pt x="0" y="704672"/>
                  <a:pt x="101040" y="460742"/>
                  <a:pt x="280891" y="280891"/>
                </a:cubicBezTo>
                <a:cubicBezTo>
                  <a:pt x="460742" y="101040"/>
                  <a:pt x="704673" y="1"/>
                  <a:pt x="959021" y="2"/>
                </a:cubicBezTo>
                <a:lnTo>
                  <a:pt x="5708478" y="0"/>
                </a:lnTo>
                <a:cubicBezTo>
                  <a:pt x="5962826" y="0"/>
                  <a:pt x="6206756" y="101040"/>
                  <a:pt x="6386607" y="280891"/>
                </a:cubicBezTo>
                <a:cubicBezTo>
                  <a:pt x="6566458" y="460742"/>
                  <a:pt x="6667497" y="704673"/>
                  <a:pt x="6667496" y="959021"/>
                </a:cubicBezTo>
                <a:cubicBezTo>
                  <a:pt x="6667497" y="2237714"/>
                  <a:pt x="6667497" y="3516408"/>
                  <a:pt x="6667498" y="4795101"/>
                </a:cubicBezTo>
                <a:cubicBezTo>
                  <a:pt x="6667498" y="5049449"/>
                  <a:pt x="6566459" y="5293380"/>
                  <a:pt x="6386607" y="5473231"/>
                </a:cubicBezTo>
                <a:cubicBezTo>
                  <a:pt x="6206756" y="5653082"/>
                  <a:pt x="5962825" y="5754121"/>
                  <a:pt x="5708477" y="5754121"/>
                </a:cubicBezTo>
                <a:lnTo>
                  <a:pt x="959020" y="5754121"/>
                </a:lnTo>
                <a:cubicBezTo>
                  <a:pt x="704672" y="5754121"/>
                  <a:pt x="460741" y="5653081"/>
                  <a:pt x="280890" y="5473230"/>
                </a:cubicBezTo>
                <a:cubicBezTo>
                  <a:pt x="101039" y="5293379"/>
                  <a:pt x="0" y="5049448"/>
                  <a:pt x="0" y="4795100"/>
                </a:cubicBezTo>
                <a:lnTo>
                  <a:pt x="0" y="959020"/>
                </a:lnTo>
                <a:close/>
              </a:path>
            </a:pathLst>
          </a:custGeom>
          <a:noFill/>
          <a:ln w="1">
            <a:solidFill>
              <a:schemeClr val="accent1">
                <a:lumMod val="40000"/>
                <a:lumOff val="60000"/>
              </a:schemeClr>
            </a:solidFill>
            <a:prstDash val="sysDash"/>
            <a:miter lim="800000"/>
            <a:headEnd/>
            <a:tailEnd/>
          </a:ln>
        </p:spPr>
        <p:txBody>
          <a:bodyPr lIns="0" tIns="0" rIns="0" bIns="0" numCol="1" anchor="t"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600" b="1">
                <a:latin typeface="Arial" pitchFamily="34" charset="0"/>
                <a:cs typeface="Arial" pitchFamily="34" charset="0"/>
              </a:rPr>
              <a:t>Ciencia fáctica</a:t>
            </a:r>
          </a:p>
        </p:txBody>
      </p:sp>
      <p:sp>
        <p:nvSpPr>
          <p:cNvPr id="8" name="7 Rectángulo redondeado">
            <a:extLst>
              <a:ext uri="{FF2B5EF4-FFF2-40B4-BE49-F238E27FC236}">
                <a16:creationId xmlns:a16="http://schemas.microsoft.com/office/drawing/2014/main" id="{414F7625-2F16-4863-9560-8553E5EBEA11}"/>
              </a:ext>
            </a:extLst>
          </p:cNvPr>
          <p:cNvSpPr/>
          <p:nvPr/>
        </p:nvSpPr>
        <p:spPr>
          <a:xfrm>
            <a:off x="4562539" y="4948235"/>
            <a:ext cx="1362075" cy="1133474"/>
          </a:xfrm>
          <a:prstGeom prst="roundRect">
            <a:avLst/>
          </a:prstGeom>
          <a:solidFill>
            <a:schemeClr val="tx2">
              <a:lumMod val="20000"/>
              <a:lumOff val="80000"/>
              <a:alpha val="50000"/>
            </a:schemeClr>
          </a:solidFill>
          <a:ln w="1">
            <a:solidFill>
              <a:schemeClr val="tx2">
                <a:lumMod val="20000"/>
                <a:lumOff val="80000"/>
              </a:schemeClr>
            </a:solidFill>
            <a:prstDash val="solid"/>
            <a:miter lim="800000"/>
            <a:headEnd/>
            <a:tailEnd/>
          </a:ln>
        </p:spPr>
        <p:txBody>
          <a:bodyPr tIns="0" bIns="0" anchor="t"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r>
              <a:rPr lang="es-ES" sz="1000" b="1">
                <a:latin typeface="Arial" pitchFamily="34" charset="0"/>
                <a:ea typeface="+mn-ea"/>
                <a:cs typeface="Arial" pitchFamily="34" charset="0"/>
              </a:rPr>
              <a:t>Descubrimiento</a:t>
            </a:r>
          </a:p>
        </p:txBody>
      </p:sp>
      <p:sp>
        <p:nvSpPr>
          <p:cNvPr id="9" name="8 Rectángulo redondeado">
            <a:extLst>
              <a:ext uri="{FF2B5EF4-FFF2-40B4-BE49-F238E27FC236}">
                <a16:creationId xmlns:a16="http://schemas.microsoft.com/office/drawing/2014/main" id="{431A9C20-9794-4510-AE46-F5B5BC8D7CA0}"/>
              </a:ext>
            </a:extLst>
          </p:cNvPr>
          <p:cNvSpPr/>
          <p:nvPr/>
        </p:nvSpPr>
        <p:spPr>
          <a:xfrm>
            <a:off x="6629377" y="1451760"/>
            <a:ext cx="1872000" cy="1424030"/>
          </a:xfrm>
          <a:prstGeom prst="roundRect">
            <a:avLst/>
          </a:prstGeom>
          <a:solidFill>
            <a:schemeClr val="accent3">
              <a:lumMod val="20000"/>
              <a:lumOff val="80000"/>
              <a:alpha val="34000"/>
            </a:schemeClr>
          </a:solidFill>
          <a:ln w="3175">
            <a:solidFill>
              <a:schemeClr val="accent3">
                <a:lumMod val="40000"/>
                <a:lumOff val="60000"/>
              </a:schemeClr>
            </a:solidFill>
            <a:prstDash val="solid"/>
            <a:miter lim="800000"/>
            <a:headEnd/>
            <a:tailEnd/>
          </a:ln>
        </p:spPr>
        <p:txBody>
          <a:bodyPr lIns="108000" tIns="0" bIns="0" anchor="t"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lang="es-ES" sz="1000" b="1">
                <a:latin typeface="Arial" pitchFamily="34" charset="0"/>
                <a:ea typeface="+mn-ea"/>
                <a:cs typeface="Arial" pitchFamily="34" charset="0"/>
              </a:rPr>
              <a:t>Método de Manipulación</a:t>
            </a:r>
          </a:p>
          <a:p>
            <a:pPr marL="0" marR="0" indent="0" algn="ctr" defTabSz="914400" eaLnBrk="1" fontAlgn="auto" latinLnBrk="0" hangingPunct="1">
              <a:lnSpc>
                <a:spcPct val="100000"/>
              </a:lnSpc>
              <a:spcBef>
                <a:spcPts val="0"/>
              </a:spcBef>
              <a:spcAft>
                <a:spcPts val="0"/>
              </a:spcAft>
              <a:buClrTx/>
              <a:buSzTx/>
              <a:buFontTx/>
              <a:buNone/>
              <a:tabLst/>
              <a:defRPr/>
            </a:pPr>
            <a:endParaRPr lang="es-ES" sz="1000" b="1">
              <a:latin typeface="Arial" pitchFamily="34" charset="0"/>
              <a:ea typeface="+mn-ea"/>
              <a:cs typeface="Arial" pitchFamily="34" charset="0"/>
            </a:endParaRPr>
          </a:p>
        </p:txBody>
      </p:sp>
      <p:sp>
        <p:nvSpPr>
          <p:cNvPr id="10" name="Rectangle 106">
            <a:extLst>
              <a:ext uri="{FF2B5EF4-FFF2-40B4-BE49-F238E27FC236}">
                <a16:creationId xmlns:a16="http://schemas.microsoft.com/office/drawing/2014/main" id="{474330AF-A0AF-45DA-9C88-E36708946F06}"/>
              </a:ext>
            </a:extLst>
          </p:cNvPr>
          <p:cNvSpPr>
            <a:spLocks noChangeArrowheads="1"/>
          </p:cNvSpPr>
          <p:nvPr/>
        </p:nvSpPr>
        <p:spPr bwMode="auto">
          <a:xfrm>
            <a:off x="4355250" y="2647949"/>
            <a:ext cx="1788582" cy="665448"/>
          </a:xfrm>
          <a:prstGeom prst="rect">
            <a:avLst/>
          </a:prstGeom>
          <a:solidFill>
            <a:srgbClr val="FFFFB9"/>
          </a:solidFill>
          <a:ln w="1">
            <a:solidFill>
              <a:srgbClr val="800000"/>
            </a:solidFill>
            <a:prstDash val="solid"/>
            <a:miter lim="800000"/>
            <a:headEnd/>
            <a:tailEnd/>
          </a:ln>
        </p:spPr>
        <p:txBody>
          <a:bodyPr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000" b="1">
                <a:latin typeface="Arial" pitchFamily="34" charset="0"/>
                <a:cs typeface="Arial" pitchFamily="34" charset="0"/>
              </a:rPr>
              <a:t>Operaciones</a:t>
            </a:r>
            <a:r>
              <a:rPr lang="es-ES" sz="1000" b="1" baseline="0">
                <a:latin typeface="Arial" pitchFamily="34" charset="0"/>
                <a:cs typeface="Arial" pitchFamily="34" charset="0"/>
              </a:rPr>
              <a:t> Lógicas</a:t>
            </a:r>
          </a:p>
          <a:p>
            <a:pPr algn="ctr"/>
            <a:endParaRPr lang="es-ES" sz="1000" b="1" baseline="0">
              <a:latin typeface="Arial" pitchFamily="34" charset="0"/>
              <a:cs typeface="Arial" pitchFamily="34" charset="0"/>
            </a:endParaRPr>
          </a:p>
          <a:p>
            <a:pPr algn="l"/>
            <a:r>
              <a:rPr lang="es-ES" sz="1000" b="0">
                <a:latin typeface="Arial" pitchFamily="34" charset="0"/>
                <a:cs typeface="Arial" pitchFamily="34" charset="0"/>
              </a:rPr>
              <a:t>- Reglas de Inferencia</a:t>
            </a:r>
          </a:p>
          <a:p>
            <a:pPr algn="l"/>
            <a:r>
              <a:rPr lang="es-ES" sz="1000" b="0">
                <a:latin typeface="Arial" pitchFamily="34" charset="0"/>
                <a:cs typeface="Arial" pitchFamily="34" charset="0"/>
              </a:rPr>
              <a:t>-</a:t>
            </a:r>
            <a:r>
              <a:rPr lang="es-ES" sz="1000" b="0" baseline="0">
                <a:latin typeface="Arial" pitchFamily="34" charset="0"/>
                <a:cs typeface="Arial" pitchFamily="34" charset="0"/>
              </a:rPr>
              <a:t> Tautologías</a:t>
            </a:r>
            <a:endParaRPr lang="es-ES" sz="1000" b="0">
              <a:latin typeface="Arial" pitchFamily="34" charset="0"/>
              <a:cs typeface="Arial" pitchFamily="34" charset="0"/>
            </a:endParaRPr>
          </a:p>
        </p:txBody>
      </p:sp>
      <p:sp>
        <p:nvSpPr>
          <p:cNvPr id="11" name="Rectangle 148">
            <a:extLst>
              <a:ext uri="{FF2B5EF4-FFF2-40B4-BE49-F238E27FC236}">
                <a16:creationId xmlns:a16="http://schemas.microsoft.com/office/drawing/2014/main" id="{C9F1FE6B-3FA1-4C42-96B2-1E53E554FEC7}"/>
              </a:ext>
            </a:extLst>
          </p:cNvPr>
          <p:cNvSpPr>
            <a:spLocks noChangeArrowheads="1"/>
          </p:cNvSpPr>
          <p:nvPr/>
        </p:nvSpPr>
        <p:spPr bwMode="auto">
          <a:xfrm>
            <a:off x="4703576" y="5183182"/>
            <a:ext cx="1080000" cy="779465"/>
          </a:xfrm>
          <a:prstGeom prst="rect">
            <a:avLst/>
          </a:prstGeom>
          <a:solidFill>
            <a:srgbClr val="FFFFB9"/>
          </a:solidFill>
          <a:ln w="1">
            <a:solidFill>
              <a:srgbClr val="800000"/>
            </a:solidFill>
            <a:prstDash val="solid"/>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lang="es-ES" sz="1000" b="1" dirty="0">
                <a:latin typeface="Arial" pitchFamily="34" charset="0"/>
                <a:ea typeface="+mn-ea"/>
                <a:cs typeface="Arial" pitchFamily="34" charset="0"/>
              </a:rPr>
              <a:t>Proposiciones</a:t>
            </a:r>
            <a:br>
              <a:rPr lang="es-ES" sz="1000" b="1">
                <a:latin typeface="Arial" pitchFamily="34" charset="0"/>
                <a:ea typeface="+mn-ea"/>
                <a:cs typeface="Arial" pitchFamily="34" charset="0"/>
              </a:rPr>
            </a:br>
            <a:r>
              <a:rPr lang="es-ES" sz="1000" b="1">
                <a:latin typeface="Arial" pitchFamily="34" charset="0"/>
                <a:ea typeface="+mn-ea"/>
                <a:cs typeface="Arial" pitchFamily="34" charset="0"/>
              </a:rPr>
              <a:t>Derivadas</a:t>
            </a:r>
          </a:p>
          <a:p>
            <a:pPr marL="0" marR="0" indent="0" algn="l" defTabSz="914400" eaLnBrk="1" fontAlgn="auto" latinLnBrk="0" hangingPunct="1">
              <a:lnSpc>
                <a:spcPct val="100000"/>
              </a:lnSpc>
              <a:spcBef>
                <a:spcPts val="0"/>
              </a:spcBef>
              <a:spcAft>
                <a:spcPts val="0"/>
              </a:spcAft>
              <a:buClrTx/>
              <a:buSzTx/>
              <a:buFontTx/>
              <a:buNone/>
              <a:tabLst/>
              <a:defRPr/>
            </a:pPr>
            <a:r>
              <a:rPr lang="es-ES" sz="1000" b="0">
                <a:latin typeface="Arial" pitchFamily="34" charset="0"/>
                <a:ea typeface="+mn-ea"/>
                <a:cs typeface="Arial" pitchFamily="34" charset="0"/>
              </a:rPr>
              <a:t>- Teoremas</a:t>
            </a:r>
          </a:p>
          <a:p>
            <a:pPr marL="0" indent="0" algn="l"/>
            <a:r>
              <a:rPr lang="es-ES" sz="1000" b="0">
                <a:latin typeface="Arial" pitchFamily="34" charset="0"/>
                <a:ea typeface="+mn-ea"/>
                <a:cs typeface="Arial" pitchFamily="34" charset="0"/>
              </a:rPr>
              <a:t>- Hipótesis</a:t>
            </a:r>
          </a:p>
          <a:p>
            <a:pPr marL="0" indent="0" algn="l"/>
            <a:r>
              <a:rPr lang="es-ES" sz="1000" b="0">
                <a:latin typeface="Arial" pitchFamily="34" charset="0"/>
                <a:ea typeface="+mn-ea"/>
                <a:cs typeface="Arial" pitchFamily="34" charset="0"/>
              </a:rPr>
              <a:t>- Tesis</a:t>
            </a:r>
          </a:p>
        </p:txBody>
      </p:sp>
      <p:sp>
        <p:nvSpPr>
          <p:cNvPr id="12" name="Rectangle 153">
            <a:extLst>
              <a:ext uri="{FF2B5EF4-FFF2-40B4-BE49-F238E27FC236}">
                <a16:creationId xmlns:a16="http://schemas.microsoft.com/office/drawing/2014/main" id="{F2492F19-6B21-4573-9DDA-C2B7A13DD646}"/>
              </a:ext>
            </a:extLst>
          </p:cNvPr>
          <p:cNvSpPr>
            <a:spLocks noChangeArrowheads="1"/>
          </p:cNvSpPr>
          <p:nvPr/>
        </p:nvSpPr>
        <p:spPr bwMode="auto">
          <a:xfrm>
            <a:off x="5246490" y="3609973"/>
            <a:ext cx="1080000" cy="940200"/>
          </a:xfrm>
          <a:prstGeom prst="rect">
            <a:avLst/>
          </a:prstGeom>
          <a:solidFill>
            <a:srgbClr val="FFFFB9"/>
          </a:solidFill>
          <a:ln w="1">
            <a:solidFill>
              <a:srgbClr val="800000"/>
            </a:solidFill>
            <a:prstDash val="solid"/>
            <a:miter lim="800000"/>
            <a:headEnd/>
            <a:tailEnd/>
          </a:ln>
        </p:spPr>
        <p:txBody>
          <a:bodyPr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000" b="1">
                <a:latin typeface="Arial" pitchFamily="34" charset="0"/>
                <a:cs typeface="Arial" pitchFamily="34" charset="0"/>
              </a:rPr>
              <a:t>Proposiciones</a:t>
            </a:r>
            <a:br>
              <a:rPr lang="es-ES" sz="1000" b="1">
                <a:latin typeface="Arial" pitchFamily="34" charset="0"/>
                <a:cs typeface="Arial" pitchFamily="34" charset="0"/>
              </a:rPr>
            </a:br>
            <a:r>
              <a:rPr lang="es-ES" sz="1000" b="1">
                <a:latin typeface="Arial" pitchFamily="34" charset="0"/>
                <a:cs typeface="Arial" pitchFamily="34" charset="0"/>
              </a:rPr>
              <a:t>Básicas</a:t>
            </a:r>
          </a:p>
          <a:p>
            <a:pPr algn="l"/>
            <a:endParaRPr lang="es-ES" sz="800">
              <a:latin typeface="Arial" pitchFamily="34" charset="0"/>
              <a:cs typeface="Arial" pitchFamily="34" charset="0"/>
            </a:endParaRPr>
          </a:p>
          <a:p>
            <a:pPr algn="l"/>
            <a:r>
              <a:rPr lang="es-ES" sz="1000">
                <a:latin typeface="Arial" pitchFamily="34" charset="0"/>
                <a:cs typeface="Arial" pitchFamily="34" charset="0"/>
              </a:rPr>
              <a:t>- Axiomas</a:t>
            </a:r>
          </a:p>
          <a:p>
            <a:pPr algn="l"/>
            <a:r>
              <a:rPr lang="es-ES" sz="1000">
                <a:latin typeface="Arial" pitchFamily="34" charset="0"/>
                <a:cs typeface="Arial" pitchFamily="34" charset="0"/>
              </a:rPr>
              <a:t>- Postulados</a:t>
            </a:r>
          </a:p>
        </p:txBody>
      </p:sp>
      <p:sp>
        <p:nvSpPr>
          <p:cNvPr id="13" name="Rectangle 180">
            <a:extLst>
              <a:ext uri="{FF2B5EF4-FFF2-40B4-BE49-F238E27FC236}">
                <a16:creationId xmlns:a16="http://schemas.microsoft.com/office/drawing/2014/main" id="{A0C9C6A3-002F-41D1-ABC7-D1B21E19F601}"/>
              </a:ext>
            </a:extLst>
          </p:cNvPr>
          <p:cNvSpPr>
            <a:spLocks noChangeArrowheads="1"/>
          </p:cNvSpPr>
          <p:nvPr/>
        </p:nvSpPr>
        <p:spPr bwMode="auto">
          <a:xfrm>
            <a:off x="4088056" y="3609973"/>
            <a:ext cx="1080000" cy="940200"/>
          </a:xfrm>
          <a:prstGeom prst="rect">
            <a:avLst/>
          </a:prstGeom>
          <a:solidFill>
            <a:srgbClr val="FFFFB9"/>
          </a:solidFill>
          <a:ln w="1">
            <a:solidFill>
              <a:srgbClr val="800000"/>
            </a:solidFill>
            <a:prstDash val="solid"/>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000" b="1">
                <a:latin typeface="Arial" pitchFamily="34" charset="0"/>
                <a:cs typeface="Arial" pitchFamily="34" charset="0"/>
              </a:rPr>
              <a:t>Métodos</a:t>
            </a:r>
            <a:r>
              <a:rPr lang="es-ES" sz="1000" b="1" baseline="0">
                <a:latin typeface="Arial" pitchFamily="34" charset="0"/>
                <a:cs typeface="Arial" pitchFamily="34" charset="0"/>
              </a:rPr>
              <a:t> de Razonamiento</a:t>
            </a:r>
          </a:p>
          <a:p>
            <a:pPr algn="l"/>
            <a:endParaRPr lang="es-ES" sz="800" b="0" baseline="0">
              <a:latin typeface="Arial" pitchFamily="34" charset="0"/>
              <a:cs typeface="Arial" pitchFamily="34" charset="0"/>
            </a:endParaRPr>
          </a:p>
          <a:p>
            <a:pPr algn="l"/>
            <a:r>
              <a:rPr lang="es-ES" sz="1000" b="0" baseline="0">
                <a:latin typeface="Arial" pitchFamily="34" charset="0"/>
                <a:cs typeface="Arial" pitchFamily="34" charset="0"/>
              </a:rPr>
              <a:t>- Deductivo</a:t>
            </a:r>
          </a:p>
          <a:p>
            <a:pPr marL="0" marR="0" indent="0" algn="l" defTabSz="914400" eaLnBrk="1" fontAlgn="auto" latinLnBrk="0" hangingPunct="1">
              <a:lnSpc>
                <a:spcPct val="100000"/>
              </a:lnSpc>
              <a:spcBef>
                <a:spcPts val="0"/>
              </a:spcBef>
              <a:spcAft>
                <a:spcPts val="0"/>
              </a:spcAft>
              <a:buClrTx/>
              <a:buSzTx/>
              <a:buFontTx/>
              <a:buNone/>
              <a:tabLst/>
              <a:defRPr/>
            </a:pPr>
            <a:r>
              <a:rPr lang="es-ES" sz="1100" b="0" baseline="0">
                <a:latin typeface="+mn-lt"/>
                <a:ea typeface="+mn-ea"/>
                <a:cs typeface="+mn-cs"/>
              </a:rPr>
              <a:t>- </a:t>
            </a:r>
            <a:r>
              <a:rPr lang="es-ES" sz="1000" b="0" baseline="0">
                <a:latin typeface="Arial" pitchFamily="34" charset="0"/>
                <a:ea typeface="+mn-ea"/>
                <a:cs typeface="Arial" pitchFamily="34" charset="0"/>
              </a:rPr>
              <a:t>Inductivo</a:t>
            </a:r>
            <a:endParaRPr lang="es-ES" sz="1000">
              <a:latin typeface="Arial" pitchFamily="34" charset="0"/>
              <a:cs typeface="Arial" pitchFamily="34" charset="0"/>
            </a:endParaRPr>
          </a:p>
          <a:p>
            <a:pPr algn="l"/>
            <a:r>
              <a:rPr lang="es-ES" sz="1000" b="0" i="1" baseline="0">
                <a:latin typeface="Arial" pitchFamily="34" charset="0"/>
                <a:cs typeface="Arial" pitchFamily="34" charset="0"/>
              </a:rPr>
              <a:t>- Abductivo</a:t>
            </a:r>
          </a:p>
        </p:txBody>
      </p:sp>
      <p:cxnSp>
        <p:nvCxnSpPr>
          <p:cNvPr id="14" name="13 Conector recto">
            <a:extLst>
              <a:ext uri="{FF2B5EF4-FFF2-40B4-BE49-F238E27FC236}">
                <a16:creationId xmlns:a16="http://schemas.microsoft.com/office/drawing/2014/main" id="{5F2605F5-2314-498C-B20B-FD3537143095}"/>
              </a:ext>
            </a:extLst>
          </p:cNvPr>
          <p:cNvCxnSpPr>
            <a:stCxn id="4" idx="2"/>
            <a:endCxn id="10" idx="0"/>
          </p:cNvCxnSpPr>
          <p:nvPr/>
        </p:nvCxnSpPr>
        <p:spPr>
          <a:xfrm>
            <a:off x="5229289" y="2490339"/>
            <a:ext cx="5965" cy="157610"/>
          </a:xfrm>
          <a:prstGeom prst="line">
            <a:avLst/>
          </a:prstGeom>
          <a:ln>
            <a:headEnd type="diamond"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14 Conector angular">
            <a:extLst>
              <a:ext uri="{FF2B5EF4-FFF2-40B4-BE49-F238E27FC236}">
                <a16:creationId xmlns:a16="http://schemas.microsoft.com/office/drawing/2014/main" id="{937D6C77-8DEE-4753-ADC3-E596E4952552}"/>
              </a:ext>
            </a:extLst>
          </p:cNvPr>
          <p:cNvCxnSpPr>
            <a:stCxn id="10" idx="2"/>
            <a:endCxn id="13" idx="0"/>
          </p:cNvCxnSpPr>
          <p:nvPr/>
        </p:nvCxnSpPr>
        <p:spPr>
          <a:xfrm rot="5400000">
            <a:off x="4776224" y="3150942"/>
            <a:ext cx="296576" cy="621485"/>
          </a:xfrm>
          <a:prstGeom prst="bentConnector3">
            <a:avLst>
              <a:gd name="adj1" fmla="val 50000"/>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6" name="15 Conector angular">
            <a:extLst>
              <a:ext uri="{FF2B5EF4-FFF2-40B4-BE49-F238E27FC236}">
                <a16:creationId xmlns:a16="http://schemas.microsoft.com/office/drawing/2014/main" id="{A60ED161-C2F7-4139-90E3-1FBEC3436891}"/>
              </a:ext>
            </a:extLst>
          </p:cNvPr>
          <p:cNvCxnSpPr>
            <a:stCxn id="10" idx="2"/>
            <a:endCxn id="12" idx="0"/>
          </p:cNvCxnSpPr>
          <p:nvPr/>
        </p:nvCxnSpPr>
        <p:spPr>
          <a:xfrm rot="16200000" flipH="1">
            <a:off x="5369728" y="3178923"/>
            <a:ext cx="296576" cy="565524"/>
          </a:xfrm>
          <a:prstGeom prst="bentConnector3">
            <a:avLst>
              <a:gd name="adj1" fmla="val 50000"/>
            </a:avLst>
          </a:prstGeom>
          <a:ln>
            <a:headEnd type="diamond"/>
            <a:tailEnd type="none"/>
          </a:ln>
        </p:spPr>
        <p:style>
          <a:lnRef idx="1">
            <a:schemeClr val="accent1"/>
          </a:lnRef>
          <a:fillRef idx="0">
            <a:schemeClr val="accent1"/>
          </a:fillRef>
          <a:effectRef idx="0">
            <a:schemeClr val="accent1"/>
          </a:effectRef>
          <a:fontRef idx="minor">
            <a:schemeClr val="tx1"/>
          </a:fontRef>
        </p:style>
      </p:cxnSp>
      <p:sp>
        <p:nvSpPr>
          <p:cNvPr id="17" name="Rectangle 132">
            <a:extLst>
              <a:ext uri="{FF2B5EF4-FFF2-40B4-BE49-F238E27FC236}">
                <a16:creationId xmlns:a16="http://schemas.microsoft.com/office/drawing/2014/main" id="{C506D545-295A-4C5E-8DD7-E92A7F4EFC62}"/>
              </a:ext>
            </a:extLst>
          </p:cNvPr>
          <p:cNvSpPr>
            <a:spLocks noChangeArrowheads="1"/>
          </p:cNvSpPr>
          <p:nvPr/>
        </p:nvSpPr>
        <p:spPr bwMode="auto">
          <a:xfrm rot="16200000">
            <a:off x="2159750" y="3174466"/>
            <a:ext cx="3009895" cy="185209"/>
          </a:xfrm>
          <a:prstGeom prst="rect">
            <a:avLst/>
          </a:prstGeom>
          <a:noFill/>
          <a:ln w="9525">
            <a:noFill/>
            <a:miter lim="800000"/>
            <a:headEnd/>
            <a:tailEnd/>
          </a:ln>
        </p:spPr>
        <p:txBody>
          <a:bodyPr vert="vert270" wrap="none" lIns="0" tIns="0" rIns="0" bIns="0" anchor="ctr"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s-ES" sz="1100" b="0" i="0" strike="noStrike">
                <a:solidFill>
                  <a:srgbClr val="000000"/>
                </a:solidFill>
                <a:latin typeface="Arial" pitchFamily="34" charset="0"/>
                <a:cs typeface="Arial" pitchFamily="34" charset="0"/>
              </a:rPr>
              <a:t>Deducción de Consecuencias contrastables</a:t>
            </a:r>
          </a:p>
        </p:txBody>
      </p:sp>
      <p:cxnSp>
        <p:nvCxnSpPr>
          <p:cNvPr id="18" name="17 Conector angular">
            <a:extLst>
              <a:ext uri="{FF2B5EF4-FFF2-40B4-BE49-F238E27FC236}">
                <a16:creationId xmlns:a16="http://schemas.microsoft.com/office/drawing/2014/main" id="{00357C14-0798-443B-B315-70E101B471DC}"/>
              </a:ext>
            </a:extLst>
          </p:cNvPr>
          <p:cNvCxnSpPr>
            <a:stCxn id="12" idx="2"/>
            <a:endCxn id="8" idx="0"/>
          </p:cNvCxnSpPr>
          <p:nvPr/>
        </p:nvCxnSpPr>
        <p:spPr>
          <a:xfrm rot="5400000">
            <a:off x="5316003" y="4477748"/>
            <a:ext cx="398062" cy="542913"/>
          </a:xfrm>
          <a:prstGeom prst="bentConnector3">
            <a:avLst>
              <a:gd name="adj1" fmla="val 50000"/>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18 Conector angular">
            <a:extLst>
              <a:ext uri="{FF2B5EF4-FFF2-40B4-BE49-F238E27FC236}">
                <a16:creationId xmlns:a16="http://schemas.microsoft.com/office/drawing/2014/main" id="{B4926197-F599-4A88-B21C-2CFF7A91C0A4}"/>
              </a:ext>
            </a:extLst>
          </p:cNvPr>
          <p:cNvCxnSpPr>
            <a:stCxn id="13" idx="2"/>
            <a:endCxn id="8" idx="0"/>
          </p:cNvCxnSpPr>
          <p:nvPr/>
        </p:nvCxnSpPr>
        <p:spPr>
          <a:xfrm rot="16200000" flipH="1">
            <a:off x="4736785" y="4441443"/>
            <a:ext cx="398062" cy="615521"/>
          </a:xfrm>
          <a:prstGeom prst="bentConnector3">
            <a:avLst>
              <a:gd name="adj1" fmla="val 50000"/>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51 Conector angular">
            <a:extLst>
              <a:ext uri="{FF2B5EF4-FFF2-40B4-BE49-F238E27FC236}">
                <a16:creationId xmlns:a16="http://schemas.microsoft.com/office/drawing/2014/main" id="{39545CB5-6198-4247-AB61-8FD41063909E}"/>
              </a:ext>
            </a:extLst>
          </p:cNvPr>
          <p:cNvCxnSpPr>
            <a:stCxn id="44" idx="0"/>
            <a:endCxn id="4" idx="1"/>
          </p:cNvCxnSpPr>
          <p:nvPr/>
        </p:nvCxnSpPr>
        <p:spPr>
          <a:xfrm rot="5400000" flipH="1" flipV="1">
            <a:off x="3228637" y="2933231"/>
            <a:ext cx="2277830" cy="1104047"/>
          </a:xfrm>
          <a:prstGeom prst="bentConnector2">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20 Forma libre">
            <a:extLst>
              <a:ext uri="{FF2B5EF4-FFF2-40B4-BE49-F238E27FC236}">
                <a16:creationId xmlns:a16="http://schemas.microsoft.com/office/drawing/2014/main" id="{803CDAF0-DAC2-4F27-ABD1-7FA7AF19651D}"/>
              </a:ext>
            </a:extLst>
          </p:cNvPr>
          <p:cNvSpPr/>
          <p:nvPr/>
        </p:nvSpPr>
        <p:spPr>
          <a:xfrm>
            <a:off x="6632281" y="1241423"/>
            <a:ext cx="1858945" cy="1633905"/>
          </a:xfrm>
          <a:custGeom>
            <a:avLst/>
            <a:gdLst>
              <a:gd name="connsiteX0" fmla="*/ 0 w 2976562"/>
              <a:gd name="connsiteY0" fmla="*/ 469204 h 2815168"/>
              <a:gd name="connsiteX1" fmla="*/ 137427 w 2976562"/>
              <a:gd name="connsiteY1" fmla="*/ 137427 h 2815168"/>
              <a:gd name="connsiteX2" fmla="*/ 469205 w 2976562"/>
              <a:gd name="connsiteY2" fmla="*/ 1 h 2815168"/>
              <a:gd name="connsiteX3" fmla="*/ 2507358 w 2976562"/>
              <a:gd name="connsiteY3" fmla="*/ 0 h 2815168"/>
              <a:gd name="connsiteX4" fmla="*/ 2839135 w 2976562"/>
              <a:gd name="connsiteY4" fmla="*/ 137427 h 2815168"/>
              <a:gd name="connsiteX5" fmla="*/ 2976561 w 2976562"/>
              <a:gd name="connsiteY5" fmla="*/ 469205 h 2815168"/>
              <a:gd name="connsiteX6" fmla="*/ 2976562 w 2976562"/>
              <a:gd name="connsiteY6" fmla="*/ 2345964 h 2815168"/>
              <a:gd name="connsiteX7" fmla="*/ 2839135 w 2976562"/>
              <a:gd name="connsiteY7" fmla="*/ 2677741 h 2815168"/>
              <a:gd name="connsiteX8" fmla="*/ 2507357 w 2976562"/>
              <a:gd name="connsiteY8" fmla="*/ 2815168 h 2815168"/>
              <a:gd name="connsiteX9" fmla="*/ 469204 w 2976562"/>
              <a:gd name="connsiteY9" fmla="*/ 2815168 h 2815168"/>
              <a:gd name="connsiteX10" fmla="*/ 137427 w 2976562"/>
              <a:gd name="connsiteY10" fmla="*/ 2677741 h 2815168"/>
              <a:gd name="connsiteX11" fmla="*/ 1 w 2976562"/>
              <a:gd name="connsiteY11" fmla="*/ 2345963 h 2815168"/>
              <a:gd name="connsiteX12" fmla="*/ 0 w 2976562"/>
              <a:gd name="connsiteY12" fmla="*/ 469204 h 281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6562" h="2815168">
                <a:moveTo>
                  <a:pt x="0" y="469204"/>
                </a:moveTo>
                <a:cubicBezTo>
                  <a:pt x="0" y="344763"/>
                  <a:pt x="49434" y="225419"/>
                  <a:pt x="137427" y="137427"/>
                </a:cubicBezTo>
                <a:cubicBezTo>
                  <a:pt x="225420" y="49434"/>
                  <a:pt x="344764" y="1"/>
                  <a:pt x="469205" y="1"/>
                </a:cubicBezTo>
                <a:lnTo>
                  <a:pt x="2507358" y="0"/>
                </a:lnTo>
                <a:cubicBezTo>
                  <a:pt x="2631799" y="0"/>
                  <a:pt x="2751143" y="49434"/>
                  <a:pt x="2839135" y="137427"/>
                </a:cubicBezTo>
                <a:cubicBezTo>
                  <a:pt x="2927128" y="225420"/>
                  <a:pt x="2976561" y="344764"/>
                  <a:pt x="2976561" y="469205"/>
                </a:cubicBezTo>
                <a:cubicBezTo>
                  <a:pt x="2976561" y="1094791"/>
                  <a:pt x="2976562" y="1720378"/>
                  <a:pt x="2976562" y="2345964"/>
                </a:cubicBezTo>
                <a:cubicBezTo>
                  <a:pt x="2976562" y="2470405"/>
                  <a:pt x="2927128" y="2589749"/>
                  <a:pt x="2839135" y="2677741"/>
                </a:cubicBezTo>
                <a:cubicBezTo>
                  <a:pt x="2751142" y="2765734"/>
                  <a:pt x="2631798" y="2815168"/>
                  <a:pt x="2507357" y="2815168"/>
                </a:cubicBezTo>
                <a:lnTo>
                  <a:pt x="469204" y="2815168"/>
                </a:lnTo>
                <a:cubicBezTo>
                  <a:pt x="344763" y="2815168"/>
                  <a:pt x="225419" y="2765734"/>
                  <a:pt x="137427" y="2677741"/>
                </a:cubicBezTo>
                <a:cubicBezTo>
                  <a:pt x="49434" y="2589748"/>
                  <a:pt x="0" y="2470404"/>
                  <a:pt x="1" y="2345963"/>
                </a:cubicBezTo>
                <a:cubicBezTo>
                  <a:pt x="1" y="1720377"/>
                  <a:pt x="0" y="1094790"/>
                  <a:pt x="0" y="469204"/>
                </a:cubicBezTo>
                <a:close/>
              </a:path>
            </a:pathLst>
          </a:custGeom>
          <a:noFill/>
          <a:ln w="3175">
            <a:solidFill>
              <a:schemeClr val="bg1">
                <a:lumMod val="95000"/>
              </a:schemeClr>
            </a:solidFill>
            <a:prstDash val="sysDash"/>
            <a:miter lim="800000"/>
            <a:headEnd/>
            <a:tailEnd/>
          </a:ln>
        </p:spPr>
        <p:txBody>
          <a:bodyPr tIns="0" bIns="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r>
              <a:rPr lang="es-ES" sz="1000" b="1">
                <a:latin typeface="Arial" pitchFamily="34" charset="0"/>
                <a:ea typeface="+mn-ea"/>
                <a:cs typeface="Arial" pitchFamily="34" charset="0"/>
              </a:rPr>
              <a:t>Objetividad</a:t>
            </a:r>
          </a:p>
        </p:txBody>
      </p:sp>
      <p:sp>
        <p:nvSpPr>
          <p:cNvPr id="22" name="Rectangle 119">
            <a:extLst>
              <a:ext uri="{FF2B5EF4-FFF2-40B4-BE49-F238E27FC236}">
                <a16:creationId xmlns:a16="http://schemas.microsoft.com/office/drawing/2014/main" id="{EDDB1F85-6B88-46EF-AC53-03877B2F4069}"/>
              </a:ext>
            </a:extLst>
          </p:cNvPr>
          <p:cNvSpPr>
            <a:spLocks noChangeArrowheads="1"/>
          </p:cNvSpPr>
          <p:nvPr/>
        </p:nvSpPr>
        <p:spPr bwMode="auto">
          <a:xfrm>
            <a:off x="7023130" y="3751475"/>
            <a:ext cx="1478108" cy="1706350"/>
          </a:xfrm>
          <a:prstGeom prst="flowChartProcess">
            <a:avLst/>
          </a:prstGeom>
          <a:solidFill>
            <a:schemeClr val="accent6">
              <a:lumMod val="20000"/>
              <a:lumOff val="80000"/>
            </a:schemeClr>
          </a:solidFill>
          <a:ln w="1">
            <a:solidFill>
              <a:schemeClr val="accent6">
                <a:lumMod val="60000"/>
                <a:lumOff val="40000"/>
              </a:schemeClr>
            </a:solidFill>
            <a:prstDash val="solid"/>
            <a:miter lim="800000"/>
            <a:headEnd/>
            <a:tailEnd/>
          </a:ln>
        </p:spPr>
        <p:txBody>
          <a:bodyPr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000" b="1">
                <a:latin typeface="Arial" pitchFamily="34" charset="0"/>
                <a:cs typeface="Arial" pitchFamily="34" charset="0"/>
              </a:rPr>
              <a:t>Autor</a:t>
            </a:r>
          </a:p>
        </p:txBody>
      </p:sp>
      <p:sp>
        <p:nvSpPr>
          <p:cNvPr id="23" name="Rectangle 170">
            <a:extLst>
              <a:ext uri="{FF2B5EF4-FFF2-40B4-BE49-F238E27FC236}">
                <a16:creationId xmlns:a16="http://schemas.microsoft.com/office/drawing/2014/main" id="{0833CC52-2DD9-47E8-A40A-7B127682CF8C}"/>
              </a:ext>
            </a:extLst>
          </p:cNvPr>
          <p:cNvSpPr>
            <a:spLocks noChangeArrowheads="1"/>
          </p:cNvSpPr>
          <p:nvPr/>
        </p:nvSpPr>
        <p:spPr bwMode="auto">
          <a:xfrm>
            <a:off x="7091943" y="3977707"/>
            <a:ext cx="1340483" cy="1365817"/>
          </a:xfrm>
          <a:custGeom>
            <a:avLst/>
            <a:gdLst>
              <a:gd name="connsiteX0" fmla="*/ 0 w 1620000"/>
              <a:gd name="connsiteY0" fmla="*/ 0 h 1452562"/>
              <a:gd name="connsiteX1" fmla="*/ 1377901 w 1620000"/>
              <a:gd name="connsiteY1" fmla="*/ 0 h 1452562"/>
              <a:gd name="connsiteX2" fmla="*/ 1620000 w 1620000"/>
              <a:gd name="connsiteY2" fmla="*/ 242099 h 1452562"/>
              <a:gd name="connsiteX3" fmla="*/ 1620000 w 1620000"/>
              <a:gd name="connsiteY3" fmla="*/ 1452562 h 1452562"/>
              <a:gd name="connsiteX4" fmla="*/ 0 w 1620000"/>
              <a:gd name="connsiteY4" fmla="*/ 1452562 h 1452562"/>
              <a:gd name="connsiteX5" fmla="*/ 0 w 1620000"/>
              <a:gd name="connsiteY5" fmla="*/ 0 h 145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0000" h="1452562">
                <a:moveTo>
                  <a:pt x="0" y="0"/>
                </a:moveTo>
                <a:lnTo>
                  <a:pt x="1377901" y="0"/>
                </a:lnTo>
                <a:lnTo>
                  <a:pt x="1620000" y="242099"/>
                </a:lnTo>
                <a:lnTo>
                  <a:pt x="1620000" y="1452562"/>
                </a:lnTo>
                <a:lnTo>
                  <a:pt x="0" y="1452562"/>
                </a:lnTo>
                <a:lnTo>
                  <a:pt x="0" y="0"/>
                </a:lnTo>
                <a:close/>
              </a:path>
            </a:pathLst>
          </a:custGeom>
          <a:solidFill>
            <a:schemeClr val="accent2">
              <a:lumMod val="20000"/>
              <a:lumOff val="80000"/>
            </a:schemeClr>
          </a:solidFill>
          <a:ln w="1">
            <a:solidFill>
              <a:schemeClr val="accent2">
                <a:lumMod val="60000"/>
                <a:lumOff val="40000"/>
              </a:schemeClr>
            </a:solidFill>
            <a:prstDash val="solid"/>
            <a:miter lim="800000"/>
            <a:headEnd/>
            <a:tailEnd/>
          </a:ln>
        </p:spPr>
        <p:txBody>
          <a:bodyPr tIns="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000" b="1">
                <a:latin typeface="Arial" pitchFamily="34" charset="0"/>
                <a:cs typeface="Arial" pitchFamily="34" charset="0"/>
              </a:rPr>
              <a:t>Texto</a:t>
            </a:r>
            <a:r>
              <a:rPr lang="es-ES" sz="1000" b="1" baseline="0">
                <a:latin typeface="Arial" pitchFamily="34" charset="0"/>
                <a:cs typeface="Arial" pitchFamily="34" charset="0"/>
              </a:rPr>
              <a:t> Científico</a:t>
            </a:r>
          </a:p>
          <a:p>
            <a:pPr algn="l"/>
            <a:br>
              <a:rPr lang="es-ES" sz="900" b="0">
                <a:latin typeface="Arial" pitchFamily="34" charset="0"/>
                <a:cs typeface="Arial" pitchFamily="34" charset="0"/>
              </a:rPr>
            </a:br>
            <a:r>
              <a:rPr lang="es-ES" sz="900" b="0">
                <a:latin typeface="Arial" pitchFamily="34" charset="0"/>
                <a:cs typeface="Arial" pitchFamily="34" charset="0"/>
              </a:rPr>
              <a:t>- Título</a:t>
            </a:r>
          </a:p>
          <a:p>
            <a:pPr algn="l"/>
            <a:r>
              <a:rPr lang="es-ES" sz="900" b="0">
                <a:latin typeface="Arial" pitchFamily="34" charset="0"/>
                <a:cs typeface="Arial" pitchFamily="34" charset="0"/>
              </a:rPr>
              <a:t>-</a:t>
            </a:r>
            <a:r>
              <a:rPr lang="es-ES" sz="900" b="0" baseline="0">
                <a:latin typeface="Arial" pitchFamily="34" charset="0"/>
                <a:cs typeface="Arial" pitchFamily="34" charset="0"/>
              </a:rPr>
              <a:t> Resumen</a:t>
            </a:r>
          </a:p>
          <a:p>
            <a:pPr algn="l"/>
            <a:r>
              <a:rPr lang="es-ES" sz="900" b="0" baseline="0">
                <a:latin typeface="Arial" pitchFamily="34" charset="0"/>
                <a:cs typeface="Arial" pitchFamily="34" charset="0"/>
              </a:rPr>
              <a:t>- Palabras Clave</a:t>
            </a:r>
          </a:p>
          <a:p>
            <a:pPr algn="l"/>
            <a:r>
              <a:rPr lang="es-ES" sz="900" b="0" baseline="0">
                <a:latin typeface="Arial" pitchFamily="34" charset="0"/>
                <a:cs typeface="Arial" pitchFamily="34" charset="0"/>
              </a:rPr>
              <a:t>- Introducción</a:t>
            </a:r>
          </a:p>
          <a:p>
            <a:pPr algn="l"/>
            <a:r>
              <a:rPr lang="es-ES" sz="900" b="0" baseline="0">
                <a:latin typeface="Arial" pitchFamily="34" charset="0"/>
                <a:cs typeface="Arial" pitchFamily="34" charset="0"/>
              </a:rPr>
              <a:t>- Materiales y Métodos</a:t>
            </a:r>
          </a:p>
          <a:p>
            <a:pPr algn="l"/>
            <a:r>
              <a:rPr lang="es-ES" sz="900" b="0" baseline="0">
                <a:latin typeface="Arial" pitchFamily="34" charset="0"/>
                <a:cs typeface="Arial" pitchFamily="34" charset="0"/>
              </a:rPr>
              <a:t>- Resultados</a:t>
            </a:r>
          </a:p>
          <a:p>
            <a:pPr algn="l"/>
            <a:r>
              <a:rPr lang="es-ES" sz="900" b="0" baseline="0">
                <a:latin typeface="Arial" pitchFamily="34" charset="0"/>
                <a:cs typeface="Arial" pitchFamily="34" charset="0"/>
              </a:rPr>
              <a:t>- Conclusiones</a:t>
            </a:r>
          </a:p>
          <a:p>
            <a:pPr algn="l"/>
            <a:r>
              <a:rPr lang="es-ES" sz="900" b="0" baseline="0">
                <a:latin typeface="Arial" pitchFamily="34" charset="0"/>
                <a:cs typeface="Arial" pitchFamily="34" charset="0"/>
              </a:rPr>
              <a:t>- Referencias</a:t>
            </a:r>
            <a:endParaRPr lang="es-ES" sz="900" b="0">
              <a:latin typeface="Arial" pitchFamily="34" charset="0"/>
              <a:cs typeface="Arial" pitchFamily="34" charset="0"/>
            </a:endParaRPr>
          </a:p>
        </p:txBody>
      </p:sp>
      <p:sp>
        <p:nvSpPr>
          <p:cNvPr id="24" name="Rectangle 117">
            <a:extLst>
              <a:ext uri="{FF2B5EF4-FFF2-40B4-BE49-F238E27FC236}">
                <a16:creationId xmlns:a16="http://schemas.microsoft.com/office/drawing/2014/main" id="{CE507CF4-7C05-4341-9F50-F24BACE9F914}"/>
              </a:ext>
            </a:extLst>
          </p:cNvPr>
          <p:cNvSpPr>
            <a:spLocks noChangeArrowheads="1"/>
          </p:cNvSpPr>
          <p:nvPr/>
        </p:nvSpPr>
        <p:spPr bwMode="auto">
          <a:xfrm>
            <a:off x="8072126" y="2392931"/>
            <a:ext cx="1047750" cy="360000"/>
          </a:xfrm>
          <a:prstGeom prst="irregularSeal1">
            <a:avLst/>
          </a:prstGeom>
          <a:noFill/>
          <a:ln w="3175">
            <a:solidFill>
              <a:srgbClr val="FF0000"/>
            </a:solidFill>
            <a:prstDash val="lgDashDotDot"/>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r>
              <a:rPr lang="es-ES" sz="900" b="0">
                <a:latin typeface="Arial" pitchFamily="34" charset="0"/>
                <a:ea typeface="+mn-ea"/>
                <a:cs typeface="Arial" pitchFamily="34" charset="0"/>
              </a:rPr>
              <a:t>Hechos</a:t>
            </a:r>
          </a:p>
        </p:txBody>
      </p:sp>
      <p:sp>
        <p:nvSpPr>
          <p:cNvPr id="25" name="Rectangle 100">
            <a:extLst>
              <a:ext uri="{FF2B5EF4-FFF2-40B4-BE49-F238E27FC236}">
                <a16:creationId xmlns:a16="http://schemas.microsoft.com/office/drawing/2014/main" id="{AB15F684-40C0-404F-9036-602F97810493}"/>
              </a:ext>
            </a:extLst>
          </p:cNvPr>
          <p:cNvSpPr>
            <a:spLocks noChangeArrowheads="1"/>
          </p:cNvSpPr>
          <p:nvPr/>
        </p:nvSpPr>
        <p:spPr bwMode="auto">
          <a:xfrm>
            <a:off x="6729613" y="1845575"/>
            <a:ext cx="1211627" cy="497947"/>
          </a:xfrm>
          <a:prstGeom prst="rect">
            <a:avLst/>
          </a:prstGeom>
          <a:solidFill>
            <a:srgbClr val="FFFFB9"/>
          </a:solidFill>
          <a:ln w="1">
            <a:solidFill>
              <a:srgbClr val="800000"/>
            </a:solidFill>
            <a:prstDash val="solid"/>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000" b="1">
                <a:latin typeface="Arial" pitchFamily="34" charset="0"/>
                <a:cs typeface="Arial" pitchFamily="34" charset="0"/>
              </a:rPr>
              <a:t>Contrastación</a:t>
            </a:r>
          </a:p>
          <a:p>
            <a:pPr algn="l"/>
            <a:r>
              <a:rPr lang="es-ES" sz="1000" b="0">
                <a:latin typeface="Arial" pitchFamily="34" charset="0"/>
                <a:cs typeface="Arial" pitchFamily="34" charset="0"/>
              </a:rPr>
              <a:t>-</a:t>
            </a:r>
            <a:r>
              <a:rPr lang="es-ES" sz="1000" b="0" baseline="0">
                <a:latin typeface="Arial" pitchFamily="34" charset="0"/>
                <a:cs typeface="Arial" pitchFamily="34" charset="0"/>
              </a:rPr>
              <a:t> Verificación</a:t>
            </a:r>
          </a:p>
          <a:p>
            <a:pPr algn="l"/>
            <a:r>
              <a:rPr lang="es-ES" sz="1000" b="0" baseline="0">
                <a:latin typeface="Arial" pitchFamily="34" charset="0"/>
                <a:cs typeface="Arial" pitchFamily="34" charset="0"/>
              </a:rPr>
              <a:t>- Falsación</a:t>
            </a:r>
            <a:endParaRPr lang="es-ES" sz="1000" b="0">
              <a:latin typeface="Arial" pitchFamily="34" charset="0"/>
              <a:cs typeface="Arial" pitchFamily="34" charset="0"/>
            </a:endParaRPr>
          </a:p>
        </p:txBody>
      </p:sp>
      <p:cxnSp>
        <p:nvCxnSpPr>
          <p:cNvPr id="26" name="25 Conector angular">
            <a:extLst>
              <a:ext uri="{FF2B5EF4-FFF2-40B4-BE49-F238E27FC236}">
                <a16:creationId xmlns:a16="http://schemas.microsoft.com/office/drawing/2014/main" id="{09031DCA-4FEE-41F4-BB23-A03F0150B09E}"/>
              </a:ext>
            </a:extLst>
          </p:cNvPr>
          <p:cNvCxnSpPr>
            <a:stCxn id="3" idx="3"/>
            <a:endCxn id="25" idx="1"/>
          </p:cNvCxnSpPr>
          <p:nvPr/>
        </p:nvCxnSpPr>
        <p:spPr>
          <a:xfrm flipV="1">
            <a:off x="5693576" y="2094549"/>
            <a:ext cx="1036037" cy="11806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Forma">
            <a:extLst>
              <a:ext uri="{FF2B5EF4-FFF2-40B4-BE49-F238E27FC236}">
                <a16:creationId xmlns:a16="http://schemas.microsoft.com/office/drawing/2014/main" id="{E12B3D2E-E92B-4FC2-ABC4-D11051499643}"/>
              </a:ext>
            </a:extLst>
          </p:cNvPr>
          <p:cNvCxnSpPr>
            <a:stCxn id="25" idx="3"/>
            <a:endCxn id="24" idx="0"/>
          </p:cNvCxnSpPr>
          <p:nvPr/>
        </p:nvCxnSpPr>
        <p:spPr>
          <a:xfrm>
            <a:off x="7941240" y="2094549"/>
            <a:ext cx="835304" cy="29838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55 Forma">
            <a:extLst>
              <a:ext uri="{FF2B5EF4-FFF2-40B4-BE49-F238E27FC236}">
                <a16:creationId xmlns:a16="http://schemas.microsoft.com/office/drawing/2014/main" id="{A9EC5781-9184-4883-9660-3D9C1FE758BB}"/>
              </a:ext>
            </a:extLst>
          </p:cNvPr>
          <p:cNvCxnSpPr>
            <a:stCxn id="24" idx="1"/>
            <a:endCxn id="2" idx="3"/>
          </p:cNvCxnSpPr>
          <p:nvPr/>
        </p:nvCxnSpPr>
        <p:spPr>
          <a:xfrm rot="10800000" flipV="1">
            <a:off x="6567176" y="2536513"/>
            <a:ext cx="1504950" cy="127705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angular">
            <a:extLst>
              <a:ext uri="{FF2B5EF4-FFF2-40B4-BE49-F238E27FC236}">
                <a16:creationId xmlns:a16="http://schemas.microsoft.com/office/drawing/2014/main" id="{52214C60-1764-4CF1-9534-12A468B4DA3B}"/>
              </a:ext>
            </a:extLst>
          </p:cNvPr>
          <p:cNvCxnSpPr>
            <a:stCxn id="9" idx="2"/>
            <a:endCxn id="5" idx="0"/>
          </p:cNvCxnSpPr>
          <p:nvPr/>
        </p:nvCxnSpPr>
        <p:spPr>
          <a:xfrm rot="16200000" flipH="1">
            <a:off x="7399348" y="3041819"/>
            <a:ext cx="528867" cy="19680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angular">
            <a:extLst>
              <a:ext uri="{FF2B5EF4-FFF2-40B4-BE49-F238E27FC236}">
                <a16:creationId xmlns:a16="http://schemas.microsoft.com/office/drawing/2014/main" id="{80322DB1-0141-4748-BA38-246089ECDAB0}"/>
              </a:ext>
            </a:extLst>
          </p:cNvPr>
          <p:cNvCxnSpPr>
            <a:stCxn id="5" idx="1"/>
            <a:endCxn id="2" idx="3"/>
          </p:cNvCxnSpPr>
          <p:nvPr/>
        </p:nvCxnSpPr>
        <p:spPr>
          <a:xfrm rot="10800000">
            <a:off x="6567177" y="3812509"/>
            <a:ext cx="313567" cy="681703"/>
          </a:xfrm>
          <a:prstGeom prst="bentConnector3">
            <a:avLst>
              <a:gd name="adj1" fmla="val 50000"/>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31" name="30 Conector angular">
            <a:extLst>
              <a:ext uri="{FF2B5EF4-FFF2-40B4-BE49-F238E27FC236}">
                <a16:creationId xmlns:a16="http://schemas.microsoft.com/office/drawing/2014/main" id="{C7DD9D91-5A29-4382-B661-D597F712B382}"/>
              </a:ext>
            </a:extLst>
          </p:cNvPr>
          <p:cNvCxnSpPr>
            <a:stCxn id="5" idx="3"/>
            <a:endCxn id="57" idx="4"/>
          </p:cNvCxnSpPr>
          <p:nvPr/>
        </p:nvCxnSpPr>
        <p:spPr>
          <a:xfrm flipV="1">
            <a:off x="8643626" y="644200"/>
            <a:ext cx="117068" cy="3848953"/>
          </a:xfrm>
          <a:prstGeom prst="bentConnector3">
            <a:avLst>
              <a:gd name="adj1" fmla="val 512588"/>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137">
            <a:extLst>
              <a:ext uri="{FF2B5EF4-FFF2-40B4-BE49-F238E27FC236}">
                <a16:creationId xmlns:a16="http://schemas.microsoft.com/office/drawing/2014/main" id="{4BC7E2A2-14C8-43C5-9810-246347830781}"/>
              </a:ext>
            </a:extLst>
          </p:cNvPr>
          <p:cNvSpPr>
            <a:spLocks noChangeArrowheads="1"/>
          </p:cNvSpPr>
          <p:nvPr/>
        </p:nvSpPr>
        <p:spPr bwMode="auto">
          <a:xfrm>
            <a:off x="2993384" y="5561241"/>
            <a:ext cx="1365245" cy="173868"/>
          </a:xfrm>
          <a:prstGeom prst="rect">
            <a:avLst/>
          </a:prstGeom>
          <a:noFill/>
          <a:ln w="9525">
            <a:noFill/>
            <a:miter lim="800000"/>
            <a:headEnd/>
            <a:tailEnd/>
          </a:ln>
        </p:spPr>
        <p:txBody>
          <a:bodyPr wrap="none" lIns="0" tIns="0"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s-ES" sz="1100" b="0" i="0" strike="noStrike">
                <a:solidFill>
                  <a:srgbClr val="000000"/>
                </a:solidFill>
                <a:latin typeface="Arial" pitchFamily="34" charset="0"/>
                <a:cs typeface="Arial" pitchFamily="34" charset="0"/>
              </a:rPr>
              <a:t>Teorema de aplicabilidad</a:t>
            </a:r>
          </a:p>
        </p:txBody>
      </p:sp>
      <p:sp>
        <p:nvSpPr>
          <p:cNvPr id="33" name="32 CuadroTexto">
            <a:extLst>
              <a:ext uri="{FF2B5EF4-FFF2-40B4-BE49-F238E27FC236}">
                <a16:creationId xmlns:a16="http://schemas.microsoft.com/office/drawing/2014/main" id="{46EF0A58-5C2C-4405-A363-7905F283DECD}"/>
              </a:ext>
            </a:extLst>
          </p:cNvPr>
          <p:cNvSpPr txBox="1"/>
          <p:nvPr/>
        </p:nvSpPr>
        <p:spPr>
          <a:xfrm>
            <a:off x="7989432" y="1881128"/>
            <a:ext cx="1076320" cy="22499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sz="900" b="0">
                <a:solidFill>
                  <a:schemeClr val="tx1"/>
                </a:solidFill>
                <a:latin typeface="Arial" pitchFamily="34" charset="0"/>
                <a:ea typeface="+mn-ea"/>
                <a:cs typeface="Arial" pitchFamily="34" charset="0"/>
              </a:rPr>
              <a:t>Experimentación </a:t>
            </a:r>
            <a:endParaRPr lang="es-ES" sz="900" b="0">
              <a:latin typeface="Arial" pitchFamily="34" charset="0"/>
              <a:cs typeface="Arial" pitchFamily="34" charset="0"/>
            </a:endParaRPr>
          </a:p>
        </p:txBody>
      </p:sp>
      <p:sp>
        <p:nvSpPr>
          <p:cNvPr id="34" name="33 CuadroTexto">
            <a:extLst>
              <a:ext uri="{FF2B5EF4-FFF2-40B4-BE49-F238E27FC236}">
                <a16:creationId xmlns:a16="http://schemas.microsoft.com/office/drawing/2014/main" id="{E0D695A3-9403-4D78-B075-553587A27E22}"/>
              </a:ext>
            </a:extLst>
          </p:cNvPr>
          <p:cNvSpPr txBox="1"/>
          <p:nvPr/>
        </p:nvSpPr>
        <p:spPr>
          <a:xfrm>
            <a:off x="7296369" y="2370929"/>
            <a:ext cx="760657" cy="21025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s-ES" sz="800" b="0">
                <a:solidFill>
                  <a:schemeClr val="tx1"/>
                </a:solidFill>
                <a:latin typeface="Arial" pitchFamily="34" charset="0"/>
                <a:ea typeface="+mn-ea"/>
                <a:cs typeface="Arial" pitchFamily="34" charset="0"/>
              </a:rPr>
              <a:t>Observación</a:t>
            </a:r>
            <a:endParaRPr lang="es-ES" sz="800" b="0">
              <a:latin typeface="Arial" pitchFamily="34" charset="0"/>
              <a:cs typeface="Arial" pitchFamily="34" charset="0"/>
            </a:endParaRPr>
          </a:p>
        </p:txBody>
      </p:sp>
      <p:sp>
        <p:nvSpPr>
          <p:cNvPr id="35" name="34 CuadroTexto">
            <a:extLst>
              <a:ext uri="{FF2B5EF4-FFF2-40B4-BE49-F238E27FC236}">
                <a16:creationId xmlns:a16="http://schemas.microsoft.com/office/drawing/2014/main" id="{049B54DD-B6C1-4CE9-9BA3-F12C7C7D656F}"/>
              </a:ext>
            </a:extLst>
          </p:cNvPr>
          <p:cNvSpPr txBox="1"/>
          <p:nvPr/>
        </p:nvSpPr>
        <p:spPr>
          <a:xfrm>
            <a:off x="5212129" y="1074786"/>
            <a:ext cx="1497922" cy="23980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ES" sz="1000" b="0">
                <a:solidFill>
                  <a:srgbClr val="FF0000"/>
                </a:solidFill>
                <a:latin typeface="Arial" pitchFamily="34" charset="0"/>
                <a:cs typeface="Arial" pitchFamily="34" charset="0"/>
              </a:rPr>
              <a:t>G</a:t>
            </a:r>
            <a:r>
              <a:rPr lang="es-ES" sz="1000" b="0" baseline="0">
                <a:solidFill>
                  <a:srgbClr val="FF0000"/>
                </a:solidFill>
                <a:latin typeface="Arial" pitchFamily="34" charset="0"/>
                <a:cs typeface="Arial" pitchFamily="34" charset="0"/>
              </a:rPr>
              <a:t> - </a:t>
            </a:r>
            <a:r>
              <a:rPr lang="es-ES" sz="1000" b="0" baseline="0">
                <a:solidFill>
                  <a:srgbClr val="FF0000"/>
                </a:solidFill>
                <a:latin typeface="Arial" pitchFamily="34" charset="0"/>
                <a:ea typeface="+mn-ea"/>
                <a:cs typeface="Arial" pitchFamily="34" charset="0"/>
              </a:rPr>
              <a:t>Concepto</a:t>
            </a:r>
            <a:r>
              <a:rPr lang="es-ES" sz="1000" b="0">
                <a:solidFill>
                  <a:srgbClr val="FF0000"/>
                </a:solidFill>
                <a:latin typeface="Arial" pitchFamily="34" charset="0"/>
                <a:cs typeface="Arial" pitchFamily="34" charset="0"/>
              </a:rPr>
              <a:t> General </a:t>
            </a:r>
          </a:p>
        </p:txBody>
      </p:sp>
      <p:sp>
        <p:nvSpPr>
          <p:cNvPr id="36" name="35 CuadroTexto">
            <a:extLst>
              <a:ext uri="{FF2B5EF4-FFF2-40B4-BE49-F238E27FC236}">
                <a16:creationId xmlns:a16="http://schemas.microsoft.com/office/drawing/2014/main" id="{37CD59E6-F568-4F2F-A527-8C0C7E96CF4C}"/>
              </a:ext>
            </a:extLst>
          </p:cNvPr>
          <p:cNvSpPr txBox="1"/>
          <p:nvPr/>
        </p:nvSpPr>
        <p:spPr>
          <a:xfrm>
            <a:off x="4678581" y="6037677"/>
            <a:ext cx="932948" cy="23980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ES" sz="1000" b="0">
                <a:solidFill>
                  <a:srgbClr val="FF0000"/>
                </a:solidFill>
                <a:latin typeface="Arial" pitchFamily="34" charset="0"/>
                <a:cs typeface="Arial" pitchFamily="34" charset="0"/>
              </a:rPr>
              <a:t>O - Objetivos</a:t>
            </a:r>
          </a:p>
        </p:txBody>
      </p:sp>
      <p:sp>
        <p:nvSpPr>
          <p:cNvPr id="37" name="36 CuadroTexto">
            <a:extLst>
              <a:ext uri="{FF2B5EF4-FFF2-40B4-BE49-F238E27FC236}">
                <a16:creationId xmlns:a16="http://schemas.microsoft.com/office/drawing/2014/main" id="{068DACC7-700D-4253-9797-3292F3320969}"/>
              </a:ext>
            </a:extLst>
          </p:cNvPr>
          <p:cNvSpPr txBox="1"/>
          <p:nvPr/>
        </p:nvSpPr>
        <p:spPr>
          <a:xfrm>
            <a:off x="6991297" y="3202714"/>
            <a:ext cx="1623754" cy="23980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sz="1000" b="0" baseline="0">
                <a:solidFill>
                  <a:srgbClr val="FF0000"/>
                </a:solidFill>
                <a:latin typeface="Arial" pitchFamily="34" charset="0"/>
                <a:cs typeface="Arial" pitchFamily="34" charset="0"/>
              </a:rPr>
              <a:t>D - </a:t>
            </a:r>
            <a:r>
              <a:rPr lang="es-ES" sz="1000" b="0">
                <a:solidFill>
                  <a:srgbClr val="FF0000"/>
                </a:solidFill>
                <a:latin typeface="Arial" pitchFamily="34" charset="0"/>
                <a:cs typeface="Arial" pitchFamily="34" charset="0"/>
              </a:rPr>
              <a:t>Dominio del Discurso </a:t>
            </a:r>
          </a:p>
        </p:txBody>
      </p:sp>
      <p:sp>
        <p:nvSpPr>
          <p:cNvPr id="38" name="37 CuadroTexto">
            <a:extLst>
              <a:ext uri="{FF2B5EF4-FFF2-40B4-BE49-F238E27FC236}">
                <a16:creationId xmlns:a16="http://schemas.microsoft.com/office/drawing/2014/main" id="{8E6BC2DF-5816-45D5-82F9-45039C880043}"/>
              </a:ext>
            </a:extLst>
          </p:cNvPr>
          <p:cNvSpPr txBox="1"/>
          <p:nvPr/>
        </p:nvSpPr>
        <p:spPr>
          <a:xfrm>
            <a:off x="6708856" y="2590822"/>
            <a:ext cx="1172770" cy="23980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a:r>
              <a:rPr lang="es-ES" sz="1000" b="0" baseline="0">
                <a:solidFill>
                  <a:srgbClr val="FF0000"/>
                </a:solidFill>
                <a:latin typeface="Arial" pitchFamily="34" charset="0"/>
                <a:ea typeface="+mn-ea"/>
                <a:cs typeface="Arial" pitchFamily="34" charset="0"/>
              </a:rPr>
              <a:t>P - Problemática</a:t>
            </a:r>
          </a:p>
        </p:txBody>
      </p:sp>
      <p:sp>
        <p:nvSpPr>
          <p:cNvPr id="39" name="38 CuadroTexto">
            <a:extLst>
              <a:ext uri="{FF2B5EF4-FFF2-40B4-BE49-F238E27FC236}">
                <a16:creationId xmlns:a16="http://schemas.microsoft.com/office/drawing/2014/main" id="{3C81EAAC-8A3C-4540-AB52-C404DC6EC889}"/>
              </a:ext>
            </a:extLst>
          </p:cNvPr>
          <p:cNvSpPr txBox="1"/>
          <p:nvPr/>
        </p:nvSpPr>
        <p:spPr>
          <a:xfrm>
            <a:off x="6023169" y="1620481"/>
            <a:ext cx="925767" cy="23980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ES" sz="1000" b="0">
                <a:solidFill>
                  <a:srgbClr val="FF0000"/>
                </a:solidFill>
                <a:latin typeface="Arial" pitchFamily="34" charset="0"/>
                <a:cs typeface="Arial" pitchFamily="34" charset="0"/>
              </a:rPr>
              <a:t>M - </a:t>
            </a:r>
            <a:r>
              <a:rPr lang="es-ES" sz="1000" b="0">
                <a:solidFill>
                  <a:srgbClr val="FF0000"/>
                </a:solidFill>
                <a:latin typeface="Arial" pitchFamily="34" charset="0"/>
                <a:ea typeface="+mn-ea"/>
                <a:cs typeface="Arial" pitchFamily="34" charset="0"/>
              </a:rPr>
              <a:t>Metódica</a:t>
            </a:r>
          </a:p>
        </p:txBody>
      </p:sp>
      <p:sp>
        <p:nvSpPr>
          <p:cNvPr id="40" name="39 CuadroTexto">
            <a:extLst>
              <a:ext uri="{FF2B5EF4-FFF2-40B4-BE49-F238E27FC236}">
                <a16:creationId xmlns:a16="http://schemas.microsoft.com/office/drawing/2014/main" id="{8A0A961E-3E0C-403D-9421-520E908BBAD4}"/>
              </a:ext>
            </a:extLst>
          </p:cNvPr>
          <p:cNvSpPr txBox="1"/>
          <p:nvPr/>
        </p:nvSpPr>
        <p:spPr>
          <a:xfrm>
            <a:off x="4517786" y="2811539"/>
            <a:ext cx="1388970" cy="23980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sz="1000" b="0">
                <a:solidFill>
                  <a:srgbClr val="FF0000"/>
                </a:solidFill>
                <a:latin typeface="Arial" pitchFamily="34" charset="0"/>
                <a:cs typeface="Arial" pitchFamily="34" charset="0"/>
              </a:rPr>
              <a:t>F - </a:t>
            </a:r>
            <a:r>
              <a:rPr lang="es-ES" sz="1000" b="0" baseline="0">
                <a:solidFill>
                  <a:srgbClr val="FF0000"/>
                </a:solidFill>
                <a:latin typeface="Arial" pitchFamily="34" charset="0"/>
                <a:ea typeface="+mn-ea"/>
                <a:cs typeface="Arial" pitchFamily="34" charset="0"/>
              </a:rPr>
              <a:t>Trasfondo</a:t>
            </a:r>
            <a:r>
              <a:rPr lang="es-ES" sz="1000" b="0">
                <a:solidFill>
                  <a:srgbClr val="FF0000"/>
                </a:solidFill>
                <a:latin typeface="Arial" pitchFamily="34" charset="0"/>
                <a:cs typeface="Arial" pitchFamily="34" charset="0"/>
              </a:rPr>
              <a:t> Formal</a:t>
            </a:r>
          </a:p>
        </p:txBody>
      </p:sp>
      <p:sp>
        <p:nvSpPr>
          <p:cNvPr id="41" name="40 CuadroTexto">
            <a:extLst>
              <a:ext uri="{FF2B5EF4-FFF2-40B4-BE49-F238E27FC236}">
                <a16:creationId xmlns:a16="http://schemas.microsoft.com/office/drawing/2014/main" id="{B17A2438-ECB3-4815-ACEE-F8DA843EE634}"/>
              </a:ext>
            </a:extLst>
          </p:cNvPr>
          <p:cNvSpPr txBox="1"/>
          <p:nvPr/>
        </p:nvSpPr>
        <p:spPr>
          <a:xfrm rot="1101217">
            <a:off x="5690013" y="4463100"/>
            <a:ext cx="1588768" cy="23980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ES" sz="1000" b="0">
                <a:solidFill>
                  <a:srgbClr val="FF0000"/>
                </a:solidFill>
                <a:latin typeface="Arial" pitchFamily="34" charset="0"/>
                <a:cs typeface="Arial" pitchFamily="34" charset="0"/>
              </a:rPr>
              <a:t>E - Trasfondo Específico</a:t>
            </a:r>
          </a:p>
        </p:txBody>
      </p:sp>
      <p:sp>
        <p:nvSpPr>
          <p:cNvPr id="42" name="Text Box 188">
            <a:extLst>
              <a:ext uri="{FF2B5EF4-FFF2-40B4-BE49-F238E27FC236}">
                <a16:creationId xmlns:a16="http://schemas.microsoft.com/office/drawing/2014/main" id="{41061D01-4596-42F1-BF21-C0F3C7770D5D}"/>
              </a:ext>
            </a:extLst>
          </p:cNvPr>
          <p:cNvSpPr txBox="1">
            <a:spLocks noChangeArrowheads="1"/>
          </p:cNvSpPr>
          <p:nvPr/>
        </p:nvSpPr>
        <p:spPr bwMode="auto">
          <a:xfrm>
            <a:off x="6833877" y="5290634"/>
            <a:ext cx="1846794" cy="23980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rtl="1">
              <a:defRPr sz="1000"/>
            </a:pPr>
            <a:r>
              <a:rPr lang="es-ES" sz="1000" b="0">
                <a:solidFill>
                  <a:srgbClr val="FF0000"/>
                </a:solidFill>
                <a:latin typeface="Arial" pitchFamily="34" charset="0"/>
                <a:ea typeface="+mn-ea"/>
                <a:cs typeface="Arial" pitchFamily="34" charset="0"/>
              </a:rPr>
              <a:t>A - Trasfondo "E" Acumulado</a:t>
            </a:r>
          </a:p>
        </p:txBody>
      </p:sp>
      <p:sp>
        <p:nvSpPr>
          <p:cNvPr id="43" name="42 CuadroTexto">
            <a:extLst>
              <a:ext uri="{FF2B5EF4-FFF2-40B4-BE49-F238E27FC236}">
                <a16:creationId xmlns:a16="http://schemas.microsoft.com/office/drawing/2014/main" id="{B3249ED2-9595-4FDA-BF73-4296CEC6D163}"/>
              </a:ext>
            </a:extLst>
          </p:cNvPr>
          <p:cNvSpPr txBox="1"/>
          <p:nvPr/>
        </p:nvSpPr>
        <p:spPr>
          <a:xfrm>
            <a:off x="7946214" y="3744233"/>
            <a:ext cx="1135562" cy="24933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ES" sz="1000" b="0">
                <a:solidFill>
                  <a:srgbClr val="FF0000"/>
                </a:solidFill>
                <a:latin typeface="Arial" pitchFamily="34" charset="0"/>
                <a:cs typeface="Arial" pitchFamily="34" charset="0"/>
              </a:rPr>
              <a:t>C</a:t>
            </a:r>
            <a:r>
              <a:rPr lang="es-ES" sz="1000" b="0" baseline="0">
                <a:solidFill>
                  <a:srgbClr val="FF0000"/>
                </a:solidFill>
                <a:latin typeface="Arial" pitchFamily="34" charset="0"/>
                <a:cs typeface="Arial" pitchFamily="34" charset="0"/>
              </a:rPr>
              <a:t> - </a:t>
            </a:r>
            <a:r>
              <a:rPr lang="es-ES" sz="1000" b="0">
                <a:solidFill>
                  <a:srgbClr val="FF0000"/>
                </a:solidFill>
                <a:latin typeface="Arial" pitchFamily="34" charset="0"/>
                <a:cs typeface="Arial" pitchFamily="34" charset="0"/>
              </a:rPr>
              <a:t>Comunidad </a:t>
            </a:r>
          </a:p>
        </p:txBody>
      </p:sp>
      <p:sp>
        <p:nvSpPr>
          <p:cNvPr id="44" name="1 Rectángulo redondeado">
            <a:extLst>
              <a:ext uri="{FF2B5EF4-FFF2-40B4-BE49-F238E27FC236}">
                <a16:creationId xmlns:a16="http://schemas.microsoft.com/office/drawing/2014/main" id="{EAEA5B3E-FD9E-400B-BA90-1B4620560F94}"/>
              </a:ext>
            </a:extLst>
          </p:cNvPr>
          <p:cNvSpPr/>
          <p:nvPr/>
        </p:nvSpPr>
        <p:spPr>
          <a:xfrm>
            <a:off x="3328696" y="4624169"/>
            <a:ext cx="973666" cy="714380"/>
          </a:xfrm>
          <a:prstGeom prst="roundRect">
            <a:avLst/>
          </a:prstGeom>
          <a:solidFill>
            <a:srgbClr val="1F497D">
              <a:lumMod val="20000"/>
              <a:lumOff val="80000"/>
              <a:alpha val="50000"/>
            </a:srgbClr>
          </a:solidFill>
          <a:ln w="1">
            <a:solidFill>
              <a:srgbClr val="1F497D">
                <a:lumMod val="20000"/>
                <a:lumOff val="80000"/>
              </a:srgbClr>
            </a:solidFill>
            <a:prstDash val="solid"/>
            <a:miter lim="800000"/>
            <a:headEnd/>
            <a:tailEnd/>
          </a:ln>
        </p:spPr>
        <p:txBody>
          <a:bodyPr wrap="square" tIns="0" bIns="0" anchor="t"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r>
              <a:rPr lang="es-ES" sz="1000" b="1">
                <a:latin typeface="Arial" pitchFamily="34" charset="0"/>
                <a:cs typeface="Arial" pitchFamily="34" charset="0"/>
              </a:rPr>
              <a:t>Paradigma</a:t>
            </a:r>
          </a:p>
        </p:txBody>
      </p:sp>
      <p:sp>
        <p:nvSpPr>
          <p:cNvPr id="45" name="Rectangle 100">
            <a:extLst>
              <a:ext uri="{FF2B5EF4-FFF2-40B4-BE49-F238E27FC236}">
                <a16:creationId xmlns:a16="http://schemas.microsoft.com/office/drawing/2014/main" id="{3C026D6B-4A6F-48B3-A3F5-6ED71FAF6C08}"/>
              </a:ext>
            </a:extLst>
          </p:cNvPr>
          <p:cNvSpPr>
            <a:spLocks noChangeArrowheads="1"/>
          </p:cNvSpPr>
          <p:nvPr/>
        </p:nvSpPr>
        <p:spPr bwMode="auto">
          <a:xfrm>
            <a:off x="3446004" y="4867273"/>
            <a:ext cx="756000" cy="390526"/>
          </a:xfrm>
          <a:prstGeom prst="roundRect">
            <a:avLst/>
          </a:prstGeom>
          <a:solidFill>
            <a:srgbClr val="FFFFD1"/>
          </a:solidFill>
          <a:ln w="1">
            <a:solidFill>
              <a:srgbClr val="800000"/>
            </a:solidFill>
            <a:prstDash val="solid"/>
            <a:miter lim="800000"/>
            <a:headEnd/>
            <a:tailEnd/>
          </a:ln>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000" b="1">
                <a:latin typeface="Arial" pitchFamily="34" charset="0"/>
                <a:cs typeface="Arial" pitchFamily="34" charset="0"/>
              </a:rPr>
              <a:t>Modelos</a:t>
            </a:r>
          </a:p>
        </p:txBody>
      </p:sp>
      <p:cxnSp>
        <p:nvCxnSpPr>
          <p:cNvPr id="46" name="65 Conector angular">
            <a:extLst>
              <a:ext uri="{FF2B5EF4-FFF2-40B4-BE49-F238E27FC236}">
                <a16:creationId xmlns:a16="http://schemas.microsoft.com/office/drawing/2014/main" id="{20052112-BE09-489B-8F62-5167A823F51D}"/>
              </a:ext>
            </a:extLst>
          </p:cNvPr>
          <p:cNvCxnSpPr>
            <a:stCxn id="8" idx="1"/>
            <a:endCxn id="44" idx="2"/>
          </p:cNvCxnSpPr>
          <p:nvPr/>
        </p:nvCxnSpPr>
        <p:spPr>
          <a:xfrm rot="10800000">
            <a:off x="3815529" y="5338550"/>
            <a:ext cx="747010" cy="176423"/>
          </a:xfrm>
          <a:prstGeom prst="bentConnector2">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46 CuadroTexto">
            <a:extLst>
              <a:ext uri="{FF2B5EF4-FFF2-40B4-BE49-F238E27FC236}">
                <a16:creationId xmlns:a16="http://schemas.microsoft.com/office/drawing/2014/main" id="{4E10AF0D-39EB-463E-91D6-13FF618D16F4}"/>
              </a:ext>
            </a:extLst>
          </p:cNvPr>
          <p:cNvSpPr txBox="1"/>
          <p:nvPr/>
        </p:nvSpPr>
        <p:spPr>
          <a:xfrm>
            <a:off x="8472982" y="4617799"/>
            <a:ext cx="742767" cy="22499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s-ES" sz="900" b="0">
                <a:solidFill>
                  <a:schemeClr val="tx1"/>
                </a:solidFill>
                <a:latin typeface="Arial" pitchFamily="34" charset="0"/>
                <a:ea typeface="+mn-ea"/>
                <a:cs typeface="Arial" pitchFamily="34" charset="0"/>
              </a:rPr>
              <a:t>Contribuye</a:t>
            </a:r>
            <a:endParaRPr lang="es-ES" sz="900" b="0">
              <a:latin typeface="Arial" pitchFamily="34" charset="0"/>
              <a:cs typeface="Arial" pitchFamily="34" charset="0"/>
            </a:endParaRPr>
          </a:p>
        </p:txBody>
      </p:sp>
      <p:sp>
        <p:nvSpPr>
          <p:cNvPr id="48" name="47 CuadroTexto">
            <a:extLst>
              <a:ext uri="{FF2B5EF4-FFF2-40B4-BE49-F238E27FC236}">
                <a16:creationId xmlns:a16="http://schemas.microsoft.com/office/drawing/2014/main" id="{320FA1E9-C578-4C1B-94FD-BD35D9E627F2}"/>
              </a:ext>
            </a:extLst>
          </p:cNvPr>
          <p:cNvSpPr txBox="1"/>
          <p:nvPr/>
        </p:nvSpPr>
        <p:spPr>
          <a:xfrm>
            <a:off x="6220666" y="4716377"/>
            <a:ext cx="828000" cy="22499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ES" sz="900" b="1">
                <a:solidFill>
                  <a:schemeClr val="tx2">
                    <a:lumMod val="75000"/>
                  </a:schemeClr>
                </a:solidFill>
                <a:latin typeface="Arial" pitchFamily="34" charset="0"/>
                <a:cs typeface="Arial" pitchFamily="34" charset="0"/>
              </a:rPr>
              <a:t>Coherencia</a:t>
            </a:r>
          </a:p>
        </p:txBody>
      </p:sp>
      <p:sp>
        <p:nvSpPr>
          <p:cNvPr id="49" name="48 CuadroTexto">
            <a:extLst>
              <a:ext uri="{FF2B5EF4-FFF2-40B4-BE49-F238E27FC236}">
                <a16:creationId xmlns:a16="http://schemas.microsoft.com/office/drawing/2014/main" id="{17B74A65-79A6-46E7-A327-7DD62BE8F6FA}"/>
              </a:ext>
            </a:extLst>
          </p:cNvPr>
          <p:cNvSpPr txBox="1"/>
          <p:nvPr/>
        </p:nvSpPr>
        <p:spPr>
          <a:xfrm>
            <a:off x="7490669" y="2883391"/>
            <a:ext cx="1114857" cy="25455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ES" sz="1100" b="0">
                <a:solidFill>
                  <a:schemeClr val="tx2">
                    <a:lumMod val="75000"/>
                  </a:schemeClr>
                </a:solidFill>
                <a:latin typeface="Arial" pitchFamily="34" charset="0"/>
                <a:ea typeface="+mn-ea"/>
                <a:cs typeface="Arial" pitchFamily="34" charset="0"/>
              </a:rPr>
              <a:t>Congruerencia</a:t>
            </a:r>
          </a:p>
        </p:txBody>
      </p:sp>
      <p:sp>
        <p:nvSpPr>
          <p:cNvPr id="50" name="49 CuadroTexto">
            <a:extLst>
              <a:ext uri="{FF2B5EF4-FFF2-40B4-BE49-F238E27FC236}">
                <a16:creationId xmlns:a16="http://schemas.microsoft.com/office/drawing/2014/main" id="{AFDF0849-4FC0-46EA-A0E6-F6883BBD9682}"/>
              </a:ext>
            </a:extLst>
          </p:cNvPr>
          <p:cNvSpPr txBox="1"/>
          <p:nvPr/>
        </p:nvSpPr>
        <p:spPr>
          <a:xfrm>
            <a:off x="6603160" y="672133"/>
            <a:ext cx="916515" cy="24933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ES" sz="1000" b="0">
                <a:solidFill>
                  <a:srgbClr val="FF0000"/>
                </a:solidFill>
                <a:latin typeface="Arial" pitchFamily="34" charset="0"/>
                <a:cs typeface="Arial" pitchFamily="34" charset="0"/>
              </a:rPr>
              <a:t>S</a:t>
            </a:r>
            <a:r>
              <a:rPr lang="es-ES" sz="1000" b="0" baseline="0">
                <a:solidFill>
                  <a:srgbClr val="FF0000"/>
                </a:solidFill>
                <a:latin typeface="Arial" pitchFamily="34" charset="0"/>
                <a:cs typeface="Arial" pitchFamily="34" charset="0"/>
              </a:rPr>
              <a:t> - </a:t>
            </a:r>
            <a:r>
              <a:rPr lang="es-ES" sz="1000" b="0">
                <a:solidFill>
                  <a:srgbClr val="FF0000"/>
                </a:solidFill>
                <a:latin typeface="Arial" pitchFamily="34" charset="0"/>
                <a:cs typeface="Arial" pitchFamily="34" charset="0"/>
              </a:rPr>
              <a:t>Sociedad </a:t>
            </a:r>
          </a:p>
        </p:txBody>
      </p:sp>
      <p:sp>
        <p:nvSpPr>
          <p:cNvPr id="51" name="Rectangle 111">
            <a:extLst>
              <a:ext uri="{FF2B5EF4-FFF2-40B4-BE49-F238E27FC236}">
                <a16:creationId xmlns:a16="http://schemas.microsoft.com/office/drawing/2014/main" id="{3DC8FCFB-24C0-4512-8B41-81A28B945E58}"/>
              </a:ext>
            </a:extLst>
          </p:cNvPr>
          <p:cNvSpPr>
            <a:spLocks noChangeArrowheads="1"/>
          </p:cNvSpPr>
          <p:nvPr/>
        </p:nvSpPr>
        <p:spPr bwMode="auto">
          <a:xfrm>
            <a:off x="3109601" y="630846"/>
            <a:ext cx="5753101" cy="5731853"/>
          </a:xfrm>
          <a:custGeom>
            <a:avLst/>
            <a:gdLst>
              <a:gd name="connsiteX0" fmla="*/ 0 w 6667498"/>
              <a:gd name="connsiteY0" fmla="*/ 959020 h 5754121"/>
              <a:gd name="connsiteX1" fmla="*/ 280891 w 6667498"/>
              <a:gd name="connsiteY1" fmla="*/ 280891 h 5754121"/>
              <a:gd name="connsiteX2" fmla="*/ 959021 w 6667498"/>
              <a:gd name="connsiteY2" fmla="*/ 2 h 5754121"/>
              <a:gd name="connsiteX3" fmla="*/ 5708478 w 6667498"/>
              <a:gd name="connsiteY3" fmla="*/ 0 h 5754121"/>
              <a:gd name="connsiteX4" fmla="*/ 6386607 w 6667498"/>
              <a:gd name="connsiteY4" fmla="*/ 280891 h 5754121"/>
              <a:gd name="connsiteX5" fmla="*/ 6667496 w 6667498"/>
              <a:gd name="connsiteY5" fmla="*/ 959021 h 5754121"/>
              <a:gd name="connsiteX6" fmla="*/ 6667498 w 6667498"/>
              <a:gd name="connsiteY6" fmla="*/ 4795101 h 5754121"/>
              <a:gd name="connsiteX7" fmla="*/ 6386607 w 6667498"/>
              <a:gd name="connsiteY7" fmla="*/ 5473231 h 5754121"/>
              <a:gd name="connsiteX8" fmla="*/ 5708477 w 6667498"/>
              <a:gd name="connsiteY8" fmla="*/ 5754121 h 5754121"/>
              <a:gd name="connsiteX9" fmla="*/ 959020 w 6667498"/>
              <a:gd name="connsiteY9" fmla="*/ 5754121 h 5754121"/>
              <a:gd name="connsiteX10" fmla="*/ 280890 w 6667498"/>
              <a:gd name="connsiteY10" fmla="*/ 5473230 h 5754121"/>
              <a:gd name="connsiteX11" fmla="*/ 0 w 6667498"/>
              <a:gd name="connsiteY11" fmla="*/ 4795100 h 5754121"/>
              <a:gd name="connsiteX12" fmla="*/ 0 w 6667498"/>
              <a:gd name="connsiteY12" fmla="*/ 959020 h 575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498" h="5754121">
                <a:moveTo>
                  <a:pt x="0" y="959020"/>
                </a:moveTo>
                <a:cubicBezTo>
                  <a:pt x="0" y="704672"/>
                  <a:pt x="101040" y="460742"/>
                  <a:pt x="280891" y="280891"/>
                </a:cubicBezTo>
                <a:cubicBezTo>
                  <a:pt x="460742" y="101040"/>
                  <a:pt x="704673" y="1"/>
                  <a:pt x="959021" y="2"/>
                </a:cubicBezTo>
                <a:lnTo>
                  <a:pt x="5708478" y="0"/>
                </a:lnTo>
                <a:cubicBezTo>
                  <a:pt x="5962826" y="0"/>
                  <a:pt x="6206756" y="101040"/>
                  <a:pt x="6386607" y="280891"/>
                </a:cubicBezTo>
                <a:cubicBezTo>
                  <a:pt x="6566458" y="460742"/>
                  <a:pt x="6667497" y="704673"/>
                  <a:pt x="6667496" y="959021"/>
                </a:cubicBezTo>
                <a:cubicBezTo>
                  <a:pt x="6667497" y="2237714"/>
                  <a:pt x="6667497" y="3516408"/>
                  <a:pt x="6667498" y="4795101"/>
                </a:cubicBezTo>
                <a:cubicBezTo>
                  <a:pt x="6667498" y="5049449"/>
                  <a:pt x="6566459" y="5293380"/>
                  <a:pt x="6386607" y="5473231"/>
                </a:cubicBezTo>
                <a:cubicBezTo>
                  <a:pt x="6206756" y="5653082"/>
                  <a:pt x="5962825" y="5754121"/>
                  <a:pt x="5708477" y="5754121"/>
                </a:cubicBezTo>
                <a:lnTo>
                  <a:pt x="959020" y="5754121"/>
                </a:lnTo>
                <a:cubicBezTo>
                  <a:pt x="704672" y="5754121"/>
                  <a:pt x="460741" y="5653081"/>
                  <a:pt x="280890" y="5473230"/>
                </a:cubicBezTo>
                <a:cubicBezTo>
                  <a:pt x="101039" y="5293379"/>
                  <a:pt x="0" y="5049448"/>
                  <a:pt x="0" y="4795100"/>
                </a:cubicBezTo>
                <a:lnTo>
                  <a:pt x="0" y="959020"/>
                </a:lnTo>
                <a:close/>
              </a:path>
            </a:pathLst>
          </a:custGeom>
          <a:noFill/>
          <a:ln w="1">
            <a:solidFill>
              <a:schemeClr val="accent1">
                <a:lumMod val="60000"/>
                <a:lumOff val="40000"/>
              </a:schemeClr>
            </a:solidFill>
            <a:prstDash val="sysDash"/>
            <a:miter lim="800000"/>
            <a:headEnd/>
            <a:tailEnd/>
          </a:ln>
        </p:spPr>
        <p:txBody>
          <a:bodyPr lIns="0" tIns="0" rIns="0" bIns="0" numCol="1" anchor="t"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600" b="1">
                <a:latin typeface="Arial" pitchFamily="34" charset="0"/>
                <a:cs typeface="Arial" pitchFamily="34" charset="0"/>
              </a:rPr>
              <a:t>Sociedad</a:t>
            </a:r>
          </a:p>
        </p:txBody>
      </p:sp>
      <p:sp>
        <p:nvSpPr>
          <p:cNvPr id="52" name="57 CuadroTexto">
            <a:extLst>
              <a:ext uri="{FF2B5EF4-FFF2-40B4-BE49-F238E27FC236}">
                <a16:creationId xmlns:a16="http://schemas.microsoft.com/office/drawing/2014/main" id="{44F921C9-994D-4ED0-9CEC-0E20D87C2CEE}"/>
              </a:ext>
            </a:extLst>
          </p:cNvPr>
          <p:cNvSpPr txBox="1"/>
          <p:nvPr/>
        </p:nvSpPr>
        <p:spPr>
          <a:xfrm>
            <a:off x="7386326" y="3698873"/>
            <a:ext cx="228600" cy="32829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sz="1600">
                <a:solidFill>
                  <a:schemeClr val="accent1">
                    <a:lumMod val="75000"/>
                  </a:schemeClr>
                </a:solidFill>
                <a:latin typeface="Times New Roman" pitchFamily="18" charset="0"/>
                <a:ea typeface="+mn-ea"/>
                <a:cs typeface="Times New Roman" pitchFamily="18" charset="0"/>
              </a:rPr>
              <a:t>α</a:t>
            </a:r>
            <a:endParaRPr lang="es-ES" sz="1600">
              <a:solidFill>
                <a:schemeClr val="accent1">
                  <a:lumMod val="75000"/>
                </a:schemeClr>
              </a:solidFill>
              <a:latin typeface="Times New Roman" pitchFamily="18" charset="0"/>
              <a:cs typeface="Times New Roman" pitchFamily="18" charset="0"/>
            </a:endParaRPr>
          </a:p>
        </p:txBody>
      </p:sp>
      <p:sp>
        <p:nvSpPr>
          <p:cNvPr id="53" name="59 CuadroTexto">
            <a:extLst>
              <a:ext uri="{FF2B5EF4-FFF2-40B4-BE49-F238E27FC236}">
                <a16:creationId xmlns:a16="http://schemas.microsoft.com/office/drawing/2014/main" id="{54FA0CE1-F08E-4C5B-9DF4-A870AA9DE557}"/>
              </a:ext>
            </a:extLst>
          </p:cNvPr>
          <p:cNvSpPr txBox="1"/>
          <p:nvPr/>
        </p:nvSpPr>
        <p:spPr>
          <a:xfrm>
            <a:off x="6528707" y="3428987"/>
            <a:ext cx="378437" cy="32829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sz="1600">
                <a:solidFill>
                  <a:schemeClr val="accent1">
                    <a:lumMod val="50000"/>
                  </a:schemeClr>
                </a:solidFill>
                <a:latin typeface="Times New Roman" pitchFamily="18" charset="0"/>
                <a:ea typeface="+mn-ea"/>
                <a:cs typeface="Times New Roman" pitchFamily="18" charset="0"/>
              </a:rPr>
              <a:t>L</a:t>
            </a:r>
            <a:r>
              <a:rPr lang="es-ES" sz="1600" baseline="-25000">
                <a:solidFill>
                  <a:schemeClr val="accent1">
                    <a:lumMod val="50000"/>
                  </a:schemeClr>
                </a:solidFill>
                <a:latin typeface="Times New Roman" pitchFamily="18" charset="0"/>
                <a:ea typeface="+mn-ea"/>
                <a:cs typeface="Times New Roman" pitchFamily="18" charset="0"/>
              </a:rPr>
              <a:t>n</a:t>
            </a:r>
            <a:endParaRPr lang="es-ES" sz="1600" baseline="-25000">
              <a:solidFill>
                <a:schemeClr val="accent1">
                  <a:lumMod val="50000"/>
                </a:schemeClr>
              </a:solidFill>
              <a:latin typeface="Times New Roman" pitchFamily="18" charset="0"/>
              <a:cs typeface="Times New Roman" pitchFamily="18" charset="0"/>
            </a:endParaRPr>
          </a:p>
        </p:txBody>
      </p:sp>
      <p:sp>
        <p:nvSpPr>
          <p:cNvPr id="54" name="60 CuadroTexto">
            <a:extLst>
              <a:ext uri="{FF2B5EF4-FFF2-40B4-BE49-F238E27FC236}">
                <a16:creationId xmlns:a16="http://schemas.microsoft.com/office/drawing/2014/main" id="{7E478437-0135-4723-8119-41013BC88C6F}"/>
              </a:ext>
            </a:extLst>
          </p:cNvPr>
          <p:cNvSpPr txBox="1"/>
          <p:nvPr/>
        </p:nvSpPr>
        <p:spPr>
          <a:xfrm>
            <a:off x="6519550" y="3917152"/>
            <a:ext cx="393569" cy="32829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sz="1600">
                <a:solidFill>
                  <a:schemeClr val="accent1">
                    <a:lumMod val="50000"/>
                  </a:schemeClr>
                </a:solidFill>
                <a:latin typeface="Times New Roman" pitchFamily="18" charset="0"/>
                <a:ea typeface="+mn-ea"/>
                <a:cs typeface="Times New Roman" pitchFamily="18" charset="0"/>
              </a:rPr>
              <a:t>L</a:t>
            </a:r>
            <a:r>
              <a:rPr lang="es-ES" sz="1600" baseline="-25000">
                <a:solidFill>
                  <a:schemeClr val="accent1">
                    <a:lumMod val="50000"/>
                  </a:schemeClr>
                </a:solidFill>
                <a:latin typeface="Times New Roman" pitchFamily="18" charset="0"/>
                <a:ea typeface="+mn-ea"/>
                <a:cs typeface="Times New Roman" pitchFamily="18" charset="0"/>
              </a:rPr>
              <a:t>T</a:t>
            </a:r>
            <a:endParaRPr lang="es-ES" sz="1600" baseline="-25000">
              <a:solidFill>
                <a:schemeClr val="accent1">
                  <a:lumMod val="50000"/>
                </a:schemeClr>
              </a:solidFill>
              <a:latin typeface="Times New Roman" pitchFamily="18" charset="0"/>
              <a:cs typeface="Times New Roman" pitchFamily="18" charset="0"/>
            </a:endParaRPr>
          </a:p>
        </p:txBody>
      </p:sp>
      <p:sp>
        <p:nvSpPr>
          <p:cNvPr id="55" name="73 CuadroTexto">
            <a:extLst>
              <a:ext uri="{FF2B5EF4-FFF2-40B4-BE49-F238E27FC236}">
                <a16:creationId xmlns:a16="http://schemas.microsoft.com/office/drawing/2014/main" id="{39552951-5381-42C2-9713-A93BD2390B43}"/>
              </a:ext>
            </a:extLst>
          </p:cNvPr>
          <p:cNvSpPr txBox="1"/>
          <p:nvPr/>
        </p:nvSpPr>
        <p:spPr>
          <a:xfrm>
            <a:off x="4595501" y="5534024"/>
            <a:ext cx="319703" cy="32829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r>
              <a:rPr lang="es-ES" sz="1600">
                <a:solidFill>
                  <a:schemeClr val="accent1">
                    <a:lumMod val="75000"/>
                  </a:schemeClr>
                </a:solidFill>
                <a:latin typeface="Times New Roman" pitchFamily="18" charset="0"/>
                <a:ea typeface="+mn-ea"/>
                <a:cs typeface="Times New Roman" pitchFamily="18" charset="0"/>
              </a:rPr>
              <a:t>ω</a:t>
            </a:r>
          </a:p>
        </p:txBody>
      </p:sp>
      <p:sp>
        <p:nvSpPr>
          <p:cNvPr id="56" name="74 CuadroTexto">
            <a:extLst>
              <a:ext uri="{FF2B5EF4-FFF2-40B4-BE49-F238E27FC236}">
                <a16:creationId xmlns:a16="http://schemas.microsoft.com/office/drawing/2014/main" id="{EB18F1A5-2429-469B-9750-FC585F0F7A6C}"/>
              </a:ext>
            </a:extLst>
          </p:cNvPr>
          <p:cNvSpPr txBox="1"/>
          <p:nvPr/>
        </p:nvSpPr>
        <p:spPr>
          <a:xfrm>
            <a:off x="5030107" y="3359137"/>
            <a:ext cx="355547" cy="32829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sz="1600">
                <a:solidFill>
                  <a:schemeClr val="accent1">
                    <a:lumMod val="50000"/>
                  </a:schemeClr>
                </a:solidFill>
                <a:latin typeface="Times New Roman" pitchFamily="18" charset="0"/>
                <a:ea typeface="+mn-ea"/>
                <a:cs typeface="Times New Roman" pitchFamily="18" charset="0"/>
              </a:rPr>
              <a:t>L</a:t>
            </a:r>
            <a:r>
              <a:rPr lang="es-ES" sz="1600" baseline="-25000">
                <a:solidFill>
                  <a:schemeClr val="accent1">
                    <a:lumMod val="50000"/>
                  </a:schemeClr>
                </a:solidFill>
                <a:latin typeface="Times New Roman" pitchFamily="18" charset="0"/>
                <a:ea typeface="+mn-ea"/>
                <a:cs typeface="Times New Roman" pitchFamily="18" charset="0"/>
              </a:rPr>
              <a:t>f</a:t>
            </a:r>
            <a:endParaRPr lang="es-ES" sz="1600" baseline="-25000">
              <a:solidFill>
                <a:schemeClr val="accent1">
                  <a:lumMod val="50000"/>
                </a:schemeClr>
              </a:solidFill>
              <a:latin typeface="Times New Roman" pitchFamily="18" charset="0"/>
              <a:cs typeface="Times New Roman" pitchFamily="18" charset="0"/>
            </a:endParaRPr>
          </a:p>
        </p:txBody>
      </p:sp>
      <p:sp>
        <p:nvSpPr>
          <p:cNvPr id="57" name="Rectangle 111">
            <a:extLst>
              <a:ext uri="{FF2B5EF4-FFF2-40B4-BE49-F238E27FC236}">
                <a16:creationId xmlns:a16="http://schemas.microsoft.com/office/drawing/2014/main" id="{D8C9004D-B353-4AA0-9A15-37F2CD8A9182}"/>
              </a:ext>
            </a:extLst>
          </p:cNvPr>
          <p:cNvSpPr>
            <a:spLocks noChangeArrowheads="1"/>
          </p:cNvSpPr>
          <p:nvPr/>
        </p:nvSpPr>
        <p:spPr bwMode="auto">
          <a:xfrm>
            <a:off x="2976251" y="342900"/>
            <a:ext cx="6038851" cy="6172200"/>
          </a:xfrm>
          <a:custGeom>
            <a:avLst/>
            <a:gdLst>
              <a:gd name="connsiteX0" fmla="*/ 0 w 6667498"/>
              <a:gd name="connsiteY0" fmla="*/ 959020 h 5754121"/>
              <a:gd name="connsiteX1" fmla="*/ 280891 w 6667498"/>
              <a:gd name="connsiteY1" fmla="*/ 280891 h 5754121"/>
              <a:gd name="connsiteX2" fmla="*/ 959021 w 6667498"/>
              <a:gd name="connsiteY2" fmla="*/ 2 h 5754121"/>
              <a:gd name="connsiteX3" fmla="*/ 5708478 w 6667498"/>
              <a:gd name="connsiteY3" fmla="*/ 0 h 5754121"/>
              <a:gd name="connsiteX4" fmla="*/ 6386607 w 6667498"/>
              <a:gd name="connsiteY4" fmla="*/ 280891 h 5754121"/>
              <a:gd name="connsiteX5" fmla="*/ 6667496 w 6667498"/>
              <a:gd name="connsiteY5" fmla="*/ 959021 h 5754121"/>
              <a:gd name="connsiteX6" fmla="*/ 6667498 w 6667498"/>
              <a:gd name="connsiteY6" fmla="*/ 4795101 h 5754121"/>
              <a:gd name="connsiteX7" fmla="*/ 6386607 w 6667498"/>
              <a:gd name="connsiteY7" fmla="*/ 5473231 h 5754121"/>
              <a:gd name="connsiteX8" fmla="*/ 5708477 w 6667498"/>
              <a:gd name="connsiteY8" fmla="*/ 5754121 h 5754121"/>
              <a:gd name="connsiteX9" fmla="*/ 959020 w 6667498"/>
              <a:gd name="connsiteY9" fmla="*/ 5754121 h 5754121"/>
              <a:gd name="connsiteX10" fmla="*/ 280890 w 6667498"/>
              <a:gd name="connsiteY10" fmla="*/ 5473230 h 5754121"/>
              <a:gd name="connsiteX11" fmla="*/ 0 w 6667498"/>
              <a:gd name="connsiteY11" fmla="*/ 4795100 h 5754121"/>
              <a:gd name="connsiteX12" fmla="*/ 0 w 6667498"/>
              <a:gd name="connsiteY12" fmla="*/ 959020 h 575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498" h="5754121">
                <a:moveTo>
                  <a:pt x="0" y="959020"/>
                </a:moveTo>
                <a:cubicBezTo>
                  <a:pt x="0" y="704672"/>
                  <a:pt x="101040" y="460742"/>
                  <a:pt x="280891" y="280891"/>
                </a:cubicBezTo>
                <a:cubicBezTo>
                  <a:pt x="460742" y="101040"/>
                  <a:pt x="704673" y="1"/>
                  <a:pt x="959021" y="2"/>
                </a:cubicBezTo>
                <a:lnTo>
                  <a:pt x="5708478" y="0"/>
                </a:lnTo>
                <a:cubicBezTo>
                  <a:pt x="5962826" y="0"/>
                  <a:pt x="6206756" y="101040"/>
                  <a:pt x="6386607" y="280891"/>
                </a:cubicBezTo>
                <a:cubicBezTo>
                  <a:pt x="6566458" y="460742"/>
                  <a:pt x="6667497" y="704673"/>
                  <a:pt x="6667496" y="959021"/>
                </a:cubicBezTo>
                <a:cubicBezTo>
                  <a:pt x="6667497" y="2237714"/>
                  <a:pt x="6667497" y="3516408"/>
                  <a:pt x="6667498" y="4795101"/>
                </a:cubicBezTo>
                <a:cubicBezTo>
                  <a:pt x="6667498" y="5049449"/>
                  <a:pt x="6566459" y="5293380"/>
                  <a:pt x="6386607" y="5473231"/>
                </a:cubicBezTo>
                <a:cubicBezTo>
                  <a:pt x="6206756" y="5653082"/>
                  <a:pt x="5962825" y="5754121"/>
                  <a:pt x="5708477" y="5754121"/>
                </a:cubicBezTo>
                <a:lnTo>
                  <a:pt x="959020" y="5754121"/>
                </a:lnTo>
                <a:cubicBezTo>
                  <a:pt x="704672" y="5754121"/>
                  <a:pt x="460741" y="5653081"/>
                  <a:pt x="280890" y="5473230"/>
                </a:cubicBezTo>
                <a:cubicBezTo>
                  <a:pt x="101039" y="5293379"/>
                  <a:pt x="0" y="5049448"/>
                  <a:pt x="0" y="4795100"/>
                </a:cubicBezTo>
                <a:lnTo>
                  <a:pt x="0" y="959020"/>
                </a:lnTo>
                <a:close/>
              </a:path>
            </a:pathLst>
          </a:custGeom>
          <a:noFill/>
          <a:ln w="3175">
            <a:solidFill>
              <a:schemeClr val="accent1">
                <a:lumMod val="75000"/>
              </a:schemeClr>
            </a:solidFill>
            <a:prstDash val="solid"/>
            <a:miter lim="800000"/>
            <a:headEnd/>
            <a:tailEnd/>
          </a:ln>
        </p:spPr>
        <p:txBody>
          <a:bodyPr lIns="0" tIns="0" rIns="0" bIns="0" numCol="1" anchor="t"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600" b="1">
                <a:latin typeface="Arial" pitchFamily="34" charset="0"/>
                <a:cs typeface="Arial" pitchFamily="34" charset="0"/>
              </a:rPr>
              <a:t>Cosmología</a:t>
            </a:r>
          </a:p>
        </p:txBody>
      </p:sp>
      <p:sp>
        <p:nvSpPr>
          <p:cNvPr id="58" name="Rectangle 137">
            <a:extLst>
              <a:ext uri="{FF2B5EF4-FFF2-40B4-BE49-F238E27FC236}">
                <a16:creationId xmlns:a16="http://schemas.microsoft.com/office/drawing/2014/main" id="{4EF86830-3BD9-4A23-85D7-779FD594B6DB}"/>
              </a:ext>
            </a:extLst>
          </p:cNvPr>
          <p:cNvSpPr>
            <a:spLocks noChangeArrowheads="1"/>
          </p:cNvSpPr>
          <p:nvPr/>
        </p:nvSpPr>
        <p:spPr bwMode="auto">
          <a:xfrm>
            <a:off x="4622503" y="5906256"/>
            <a:ext cx="1242520" cy="23980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l" rtl="0">
              <a:defRPr sz="1000"/>
            </a:pPr>
            <a:r>
              <a:rPr lang="es-ES" sz="1000" spc="100" baseline="0">
                <a:solidFill>
                  <a:schemeClr val="accent1">
                    <a:lumMod val="50000"/>
                  </a:schemeClr>
                </a:solidFill>
                <a:latin typeface="Times New Roman" pitchFamily="18" charset="0"/>
                <a:ea typeface="+mn-ea"/>
                <a:cs typeface="Times New Roman" pitchFamily="18" charset="0"/>
              </a:rPr>
              <a:t>Regla Semántica</a:t>
            </a:r>
          </a:p>
        </p:txBody>
      </p:sp>
      <p:sp>
        <p:nvSpPr>
          <p:cNvPr id="59" name="89 CuadroTexto">
            <a:extLst>
              <a:ext uri="{FF2B5EF4-FFF2-40B4-BE49-F238E27FC236}">
                <a16:creationId xmlns:a16="http://schemas.microsoft.com/office/drawing/2014/main" id="{DDC64811-6EF6-4E65-9D39-17390BA10FA3}"/>
              </a:ext>
            </a:extLst>
          </p:cNvPr>
          <p:cNvSpPr txBox="1"/>
          <p:nvPr/>
        </p:nvSpPr>
        <p:spPr>
          <a:xfrm>
            <a:off x="5582822" y="1890653"/>
            <a:ext cx="1262333" cy="22499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sz="900" b="0">
                <a:solidFill>
                  <a:schemeClr val="tx1"/>
                </a:solidFill>
                <a:latin typeface="Arial" pitchFamily="34" charset="0"/>
                <a:ea typeface="+mn-ea"/>
                <a:cs typeface="Arial" pitchFamily="34" charset="0"/>
              </a:rPr>
              <a:t>Método experimental</a:t>
            </a:r>
            <a:endParaRPr lang="es-ES" sz="900" b="0">
              <a:latin typeface="Arial" pitchFamily="34" charset="0"/>
              <a:cs typeface="Arial" pitchFamily="34" charset="0"/>
            </a:endParaRPr>
          </a:p>
        </p:txBody>
      </p:sp>
      <p:sp>
        <p:nvSpPr>
          <p:cNvPr id="61" name="CuadroTexto 60">
            <a:extLst>
              <a:ext uri="{FF2B5EF4-FFF2-40B4-BE49-F238E27FC236}">
                <a16:creationId xmlns:a16="http://schemas.microsoft.com/office/drawing/2014/main" id="{07477A76-22AC-7D0E-09FE-C2A25D49D67E}"/>
              </a:ext>
            </a:extLst>
          </p:cNvPr>
          <p:cNvSpPr txBox="1"/>
          <p:nvPr/>
        </p:nvSpPr>
        <p:spPr>
          <a:xfrm>
            <a:off x="234987" y="160481"/>
            <a:ext cx="2338904" cy="2308324"/>
          </a:xfrm>
          <a:prstGeom prst="rect">
            <a:avLst/>
          </a:prstGeom>
          <a:noFill/>
        </p:spPr>
        <p:txBody>
          <a:bodyPr wrap="square">
            <a:spAutoFit/>
          </a:bodyPr>
          <a:lstStyle/>
          <a:p>
            <a:r>
              <a:rPr lang="es-AR" sz="2400" b="1" i="0" u="none" strike="noStrike" dirty="0">
                <a:solidFill>
                  <a:srgbClr val="000000"/>
                </a:solidFill>
                <a:effectLst/>
                <a:latin typeface="+mj-lt"/>
              </a:rPr>
              <a:t>Estructura de un cuerpo científico: el lenguaje científico y la construcción de modelos y teorías</a:t>
            </a:r>
            <a:r>
              <a:rPr lang="es-AR" sz="2400" dirty="0">
                <a:latin typeface="+mj-lt"/>
              </a:rPr>
              <a:t> </a:t>
            </a:r>
          </a:p>
        </p:txBody>
      </p:sp>
      <p:sp>
        <p:nvSpPr>
          <p:cNvPr id="62" name="6 Cubo">
            <a:extLst>
              <a:ext uri="{FF2B5EF4-FFF2-40B4-BE49-F238E27FC236}">
                <a16:creationId xmlns:a16="http://schemas.microsoft.com/office/drawing/2014/main" id="{00000000-0008-0000-0D00-000057000000}"/>
              </a:ext>
            </a:extLst>
          </p:cNvPr>
          <p:cNvSpPr/>
          <p:nvPr/>
        </p:nvSpPr>
        <p:spPr>
          <a:xfrm>
            <a:off x="591371" y="2772084"/>
            <a:ext cx="1264011" cy="982579"/>
          </a:xfrm>
          <a:prstGeom prst="cube">
            <a:avLst/>
          </a:prstGeom>
          <a:noFill/>
          <a:ln w="3175">
            <a:prstDash val="sysDash"/>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1000" dirty="0">
                <a:solidFill>
                  <a:sysClr val="windowText" lastClr="000000"/>
                </a:solidFill>
                <a:latin typeface="Arial" pitchFamily="34" charset="0"/>
                <a:cs typeface="Arial" pitchFamily="34" charset="0"/>
              </a:rPr>
              <a:t>Teoría</a:t>
            </a:r>
          </a:p>
        </p:txBody>
      </p:sp>
      <p:sp>
        <p:nvSpPr>
          <p:cNvPr id="63" name="9 Nube">
            <a:extLst>
              <a:ext uri="{FF2B5EF4-FFF2-40B4-BE49-F238E27FC236}">
                <a16:creationId xmlns:a16="http://schemas.microsoft.com/office/drawing/2014/main" id="{00000000-0008-0000-0D00-000058000000}"/>
              </a:ext>
            </a:extLst>
          </p:cNvPr>
          <p:cNvSpPr/>
          <p:nvPr/>
        </p:nvSpPr>
        <p:spPr>
          <a:xfrm>
            <a:off x="567474" y="3382349"/>
            <a:ext cx="1048011" cy="216000"/>
          </a:xfrm>
          <a:prstGeom prst="cloud">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800">
                <a:solidFill>
                  <a:sysClr val="windowText" lastClr="000000"/>
                </a:solidFill>
                <a:latin typeface="Arial" pitchFamily="34" charset="0"/>
                <a:cs typeface="Arial" pitchFamily="34" charset="0"/>
              </a:rPr>
              <a:t>Fenómeno</a:t>
            </a:r>
            <a:endParaRPr lang="es-MX" sz="800">
              <a:latin typeface="Arial" pitchFamily="34" charset="0"/>
              <a:cs typeface="Arial" pitchFamily="34" charset="0"/>
            </a:endParaRPr>
          </a:p>
        </p:txBody>
      </p:sp>
      <p:sp>
        <p:nvSpPr>
          <p:cNvPr id="1024" name="Rectangle 125">
            <a:extLst>
              <a:ext uri="{FF2B5EF4-FFF2-40B4-BE49-F238E27FC236}">
                <a16:creationId xmlns:a16="http://schemas.microsoft.com/office/drawing/2014/main" id="{00000000-0008-0000-0D00-000059000000}"/>
              </a:ext>
            </a:extLst>
          </p:cNvPr>
          <p:cNvSpPr>
            <a:spLocks noChangeArrowheads="1"/>
          </p:cNvSpPr>
          <p:nvPr/>
        </p:nvSpPr>
        <p:spPr bwMode="auto">
          <a:xfrm>
            <a:off x="655869" y="3218955"/>
            <a:ext cx="905275" cy="444881"/>
          </a:xfrm>
          <a:prstGeom prst="flowChartAlternateProcess">
            <a:avLst/>
          </a:prstGeom>
          <a:noFill/>
          <a:ln w="1">
            <a:solidFill>
              <a:srgbClr val="1F497D">
                <a:lumMod val="20000"/>
                <a:lumOff val="80000"/>
              </a:srgbClr>
            </a:solidFill>
            <a:prstDash val="solid"/>
            <a:miter lim="800000"/>
            <a:headEnd/>
            <a:tailEnd/>
          </a:ln>
        </p:spPr>
        <p:txBody>
          <a:bodyPr wrap="square" tIns="0" bIns="0" anchor="t"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defTabSz="914400" rtl="0" eaLnBrk="1" latinLnBrk="0" hangingPunct="1"/>
            <a:r>
              <a:rPr lang="es-ES" sz="800" b="0" kern="1200">
                <a:solidFill>
                  <a:sysClr val="windowText" lastClr="000000"/>
                </a:solidFill>
                <a:latin typeface="Arial" pitchFamily="34" charset="0"/>
                <a:ea typeface="+mn-ea"/>
                <a:cs typeface="Arial" pitchFamily="34" charset="0"/>
              </a:rPr>
              <a:t>Modelo</a:t>
            </a:r>
          </a:p>
        </p:txBody>
      </p:sp>
      <p:sp>
        <p:nvSpPr>
          <p:cNvPr id="60" name="Marcador de número de diapositiva 59">
            <a:extLst>
              <a:ext uri="{FF2B5EF4-FFF2-40B4-BE49-F238E27FC236}">
                <a16:creationId xmlns:a16="http://schemas.microsoft.com/office/drawing/2014/main" id="{07D62337-5598-877C-C8B8-0852630CB840}"/>
              </a:ext>
            </a:extLst>
          </p:cNvPr>
          <p:cNvSpPr>
            <a:spLocks noGrp="1"/>
          </p:cNvSpPr>
          <p:nvPr>
            <p:ph type="sldNum" sz="quarter" idx="12"/>
          </p:nvPr>
        </p:nvSpPr>
        <p:spPr/>
        <p:txBody>
          <a:bodyPr/>
          <a:lstStyle/>
          <a:p>
            <a:fld id="{22B65AFC-14E6-4EDC-832A-2081F8269CE9}" type="slidenum">
              <a:rPr lang="es-AR" smtClean="0"/>
              <a:t>13</a:t>
            </a:fld>
            <a:endParaRPr lang="es-AR"/>
          </a:p>
        </p:txBody>
      </p:sp>
    </p:spTree>
    <p:extLst>
      <p:ext uri="{BB962C8B-B14F-4D97-AF65-F5344CB8AC3E}">
        <p14:creationId xmlns:p14="http://schemas.microsoft.com/office/powerpoint/2010/main" val="6018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E6278A-9588-9B91-C0A0-D7D7FC771031}"/>
              </a:ext>
            </a:extLst>
          </p:cNvPr>
          <p:cNvSpPr>
            <a:spLocks noGrp="1"/>
          </p:cNvSpPr>
          <p:nvPr>
            <p:ph type="title"/>
          </p:nvPr>
        </p:nvSpPr>
        <p:spPr/>
        <p:txBody>
          <a:bodyPr/>
          <a:lstStyle/>
          <a:p>
            <a:pPr algn="ctr"/>
            <a:r>
              <a:rPr lang="es-AR" dirty="0"/>
              <a:t>Evidencias relevantes y disponibles</a:t>
            </a:r>
          </a:p>
        </p:txBody>
      </p:sp>
      <p:sp>
        <p:nvSpPr>
          <p:cNvPr id="4" name="Oval 5">
            <a:extLst>
              <a:ext uri="{FF2B5EF4-FFF2-40B4-BE49-F238E27FC236}">
                <a16:creationId xmlns:a16="http://schemas.microsoft.com/office/drawing/2014/main" id="{00000000-0008-0000-0300-000016000000}"/>
              </a:ext>
            </a:extLst>
          </p:cNvPr>
          <p:cNvSpPr>
            <a:spLocks noChangeArrowheads="1"/>
          </p:cNvSpPr>
          <p:nvPr/>
        </p:nvSpPr>
        <p:spPr bwMode="auto">
          <a:xfrm>
            <a:off x="1763707" y="1565593"/>
            <a:ext cx="1440815" cy="1441450"/>
          </a:xfrm>
          <a:prstGeom prst="ellipse">
            <a:avLst/>
          </a:prstGeom>
          <a:noFill/>
          <a:ln w="3175"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4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 name="Oval 6">
            <a:extLst>
              <a:ext uri="{FF2B5EF4-FFF2-40B4-BE49-F238E27FC236}">
                <a16:creationId xmlns:a16="http://schemas.microsoft.com/office/drawing/2014/main" id="{00000000-0008-0000-0300-000017000000}"/>
              </a:ext>
            </a:extLst>
          </p:cNvPr>
          <p:cNvSpPr>
            <a:spLocks noChangeArrowheads="1"/>
          </p:cNvSpPr>
          <p:nvPr/>
        </p:nvSpPr>
        <p:spPr bwMode="auto">
          <a:xfrm>
            <a:off x="2159947" y="1961833"/>
            <a:ext cx="648335" cy="648335"/>
          </a:xfrm>
          <a:prstGeom prst="ellipse">
            <a:avLst/>
          </a:prstGeom>
          <a:noFill/>
          <a:ln w="3175"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4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 name="Rectangle 7">
            <a:extLst>
              <a:ext uri="{FF2B5EF4-FFF2-40B4-BE49-F238E27FC236}">
                <a16:creationId xmlns:a16="http://schemas.microsoft.com/office/drawing/2014/main" id="{00000000-0008-0000-0300-000018000000}"/>
              </a:ext>
            </a:extLst>
          </p:cNvPr>
          <p:cNvSpPr>
            <a:spLocks noChangeArrowheads="1"/>
          </p:cNvSpPr>
          <p:nvPr/>
        </p:nvSpPr>
        <p:spPr bwMode="auto">
          <a:xfrm>
            <a:off x="2272024" y="2169652"/>
            <a:ext cx="44196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07000"/>
              </a:lnSpc>
              <a:spcAft>
                <a:spcPts val="800"/>
              </a:spcAft>
            </a:pPr>
            <a:r>
              <a:rPr lang="en-US"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Modelo</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reeform 8">
            <a:extLst>
              <a:ext uri="{FF2B5EF4-FFF2-40B4-BE49-F238E27FC236}">
                <a16:creationId xmlns:a16="http://schemas.microsoft.com/office/drawing/2014/main" id="{00000000-0008-0000-0300-000019000000}"/>
              </a:ext>
            </a:extLst>
          </p:cNvPr>
          <p:cNvSpPr>
            <a:spLocks/>
          </p:cNvSpPr>
          <p:nvPr/>
        </p:nvSpPr>
        <p:spPr bwMode="auto">
          <a:xfrm>
            <a:off x="1908114" y="3372803"/>
            <a:ext cx="1152000" cy="576000"/>
          </a:xfrm>
          <a:prstGeom prst="cloud">
            <a:avLst/>
          </a:prstGeom>
          <a:noFill/>
          <a:ln w="63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a:ea typeface="+mn-ea"/>
                <a:cs typeface="+mn-cs"/>
              </a:rPr>
              <a:t>Sistema Real</a:t>
            </a:r>
            <a:endParaRPr kumimoji="0" lang="es-AR" sz="14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 name="Rectangle 11">
            <a:extLst>
              <a:ext uri="{FF2B5EF4-FFF2-40B4-BE49-F238E27FC236}">
                <a16:creationId xmlns:a16="http://schemas.microsoft.com/office/drawing/2014/main" id="{00000000-0008-0000-0300-00001C000000}"/>
              </a:ext>
            </a:extLst>
          </p:cNvPr>
          <p:cNvSpPr>
            <a:spLocks noChangeArrowheads="1"/>
          </p:cNvSpPr>
          <p:nvPr/>
        </p:nvSpPr>
        <p:spPr bwMode="auto">
          <a:xfrm>
            <a:off x="2304409" y="1699897"/>
            <a:ext cx="35941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Teoría</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14">
            <a:extLst>
              <a:ext uri="{FF2B5EF4-FFF2-40B4-BE49-F238E27FC236}">
                <a16:creationId xmlns:a16="http://schemas.microsoft.com/office/drawing/2014/main" id="{00000000-0008-0000-0300-00001F000000}"/>
              </a:ext>
            </a:extLst>
          </p:cNvPr>
          <p:cNvSpPr>
            <a:spLocks noChangeArrowheads="1"/>
          </p:cNvSpPr>
          <p:nvPr/>
        </p:nvSpPr>
        <p:spPr bwMode="auto">
          <a:xfrm>
            <a:off x="2880835" y="3007043"/>
            <a:ext cx="64833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07000"/>
              </a:lnSpc>
              <a:spcAft>
                <a:spcPts val="800"/>
              </a:spcAft>
            </a:pPr>
            <a:r>
              <a:rPr lang="en-US"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Representa</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15">
            <a:extLst>
              <a:ext uri="{FF2B5EF4-FFF2-40B4-BE49-F238E27FC236}">
                <a16:creationId xmlns:a16="http://schemas.microsoft.com/office/drawing/2014/main" id="{00000000-0008-0000-0300-000020000000}"/>
              </a:ext>
            </a:extLst>
          </p:cNvPr>
          <p:cNvSpPr>
            <a:spLocks noChangeArrowheads="1"/>
          </p:cNvSpPr>
          <p:nvPr/>
        </p:nvSpPr>
        <p:spPr bwMode="auto">
          <a:xfrm>
            <a:off x="1219915" y="3007043"/>
            <a:ext cx="60769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07000"/>
              </a:lnSpc>
              <a:spcAft>
                <a:spcPts val="800"/>
              </a:spcAft>
            </a:pPr>
            <a:r>
              <a:rPr lang="en-US"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Referencia</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Conector: angular 10">
            <a:extLst>
              <a:ext uri="{FF2B5EF4-FFF2-40B4-BE49-F238E27FC236}">
                <a16:creationId xmlns:a16="http://schemas.microsoft.com/office/drawing/2014/main" id="{00000000-0008-0000-0300-000007000000}"/>
              </a:ext>
            </a:extLst>
          </p:cNvPr>
          <p:cNvCxnSpPr>
            <a:stCxn id="5" idx="6"/>
            <a:endCxn id="7" idx="0"/>
          </p:cNvCxnSpPr>
          <p:nvPr/>
        </p:nvCxnSpPr>
        <p:spPr>
          <a:xfrm>
            <a:off x="2808282" y="2286001"/>
            <a:ext cx="250872" cy="1374802"/>
          </a:xfrm>
          <a:prstGeom prst="bentConnector3">
            <a:avLst>
              <a:gd name="adj1" fmla="val 191505"/>
            </a:avLst>
          </a:prstGeom>
          <a:noFill/>
          <a:ln w="9525" cap="flat" cmpd="sng" algn="ctr">
            <a:solidFill>
              <a:srgbClr val="4F81BD">
                <a:shade val="95000"/>
                <a:satMod val="105000"/>
              </a:srgbClr>
            </a:solidFill>
            <a:prstDash val="solid"/>
            <a:headEnd type="oval"/>
            <a:tailEnd type="stealth"/>
          </a:ln>
          <a:effectLst/>
        </p:spPr>
      </p:cxnSp>
      <p:cxnSp>
        <p:nvCxnSpPr>
          <p:cNvPr id="12" name="Conector: angular 11">
            <a:extLst>
              <a:ext uri="{FF2B5EF4-FFF2-40B4-BE49-F238E27FC236}">
                <a16:creationId xmlns:a16="http://schemas.microsoft.com/office/drawing/2014/main" id="{00000000-0008-0000-0300-00002C000000}"/>
              </a:ext>
            </a:extLst>
          </p:cNvPr>
          <p:cNvCxnSpPr>
            <a:stCxn id="4" idx="2"/>
            <a:endCxn id="7" idx="2"/>
          </p:cNvCxnSpPr>
          <p:nvPr/>
        </p:nvCxnSpPr>
        <p:spPr>
          <a:xfrm rot="10800000" flipH="1" flipV="1">
            <a:off x="1763707" y="2286317"/>
            <a:ext cx="147980" cy="1374485"/>
          </a:xfrm>
          <a:prstGeom prst="bentConnector3">
            <a:avLst>
              <a:gd name="adj1" fmla="val -154480"/>
            </a:avLst>
          </a:prstGeom>
          <a:noFill/>
          <a:ln w="9525" cap="flat" cmpd="sng" algn="ctr">
            <a:solidFill>
              <a:srgbClr val="4F81BD">
                <a:shade val="95000"/>
                <a:satMod val="105000"/>
              </a:srgbClr>
            </a:solidFill>
            <a:prstDash val="solid"/>
            <a:headEnd type="oval"/>
            <a:tailEnd type="stealth"/>
          </a:ln>
          <a:effectLst/>
        </p:spPr>
      </p:cxnSp>
      <p:sp>
        <p:nvSpPr>
          <p:cNvPr id="13" name="Rectángulo 12">
            <a:extLst>
              <a:ext uri="{FF2B5EF4-FFF2-40B4-BE49-F238E27FC236}">
                <a16:creationId xmlns:a16="http://schemas.microsoft.com/office/drawing/2014/main" id="{00000000-0008-0000-0300-000056000000}"/>
              </a:ext>
            </a:extLst>
          </p:cNvPr>
          <p:cNvSpPr/>
          <p:nvPr/>
        </p:nvSpPr>
        <p:spPr>
          <a:xfrm>
            <a:off x="5173923" y="1690688"/>
            <a:ext cx="2882900" cy="4441825"/>
          </a:xfrm>
          <a:prstGeom prst="rect">
            <a:avLst/>
          </a:prstGeom>
          <a:no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ysClr val="windowText" lastClr="000000"/>
              </a:solidFill>
              <a:effectLst/>
              <a:uLnTx/>
              <a:uFillTx/>
            </a:endParaRPr>
          </a:p>
        </p:txBody>
      </p:sp>
      <p:sp>
        <p:nvSpPr>
          <p:cNvPr id="14" name="Oval 5">
            <a:extLst>
              <a:ext uri="{FF2B5EF4-FFF2-40B4-BE49-F238E27FC236}">
                <a16:creationId xmlns:a16="http://schemas.microsoft.com/office/drawing/2014/main" id="{00000000-0008-0000-0300-000057000000}"/>
              </a:ext>
            </a:extLst>
          </p:cNvPr>
          <p:cNvSpPr>
            <a:spLocks noChangeArrowheads="1"/>
          </p:cNvSpPr>
          <p:nvPr/>
        </p:nvSpPr>
        <p:spPr bwMode="auto">
          <a:xfrm>
            <a:off x="5894648" y="1692593"/>
            <a:ext cx="1440180" cy="1440815"/>
          </a:xfrm>
          <a:prstGeom prst="ellipse">
            <a:avLst/>
          </a:prstGeom>
          <a:noFill/>
          <a:ln w="3175"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5" name="Oval 6">
            <a:extLst>
              <a:ext uri="{FF2B5EF4-FFF2-40B4-BE49-F238E27FC236}">
                <a16:creationId xmlns:a16="http://schemas.microsoft.com/office/drawing/2014/main" id="{00000000-0008-0000-0300-000058000000}"/>
              </a:ext>
            </a:extLst>
          </p:cNvPr>
          <p:cNvSpPr>
            <a:spLocks noChangeArrowheads="1"/>
          </p:cNvSpPr>
          <p:nvPr/>
        </p:nvSpPr>
        <p:spPr bwMode="auto">
          <a:xfrm>
            <a:off x="6290888" y="2088833"/>
            <a:ext cx="647700" cy="648335"/>
          </a:xfrm>
          <a:prstGeom prst="ellipse">
            <a:avLst/>
          </a:prstGeom>
          <a:noFill/>
          <a:ln w="3175"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6" name="Rectangle 7">
            <a:extLst>
              <a:ext uri="{FF2B5EF4-FFF2-40B4-BE49-F238E27FC236}">
                <a16:creationId xmlns:a16="http://schemas.microsoft.com/office/drawing/2014/main" id="{00000000-0008-0000-0300-000059000000}"/>
              </a:ext>
            </a:extLst>
          </p:cNvPr>
          <p:cNvSpPr>
            <a:spLocks noChangeArrowheads="1"/>
          </p:cNvSpPr>
          <p:nvPr/>
        </p:nvSpPr>
        <p:spPr bwMode="auto">
          <a:xfrm>
            <a:off x="6334040" y="2286000"/>
            <a:ext cx="576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Modelo</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8">
            <a:extLst>
              <a:ext uri="{FF2B5EF4-FFF2-40B4-BE49-F238E27FC236}">
                <a16:creationId xmlns:a16="http://schemas.microsoft.com/office/drawing/2014/main" id="{00000000-0008-0000-0300-00005A000000}"/>
              </a:ext>
            </a:extLst>
          </p:cNvPr>
          <p:cNvSpPr>
            <a:spLocks noChangeArrowheads="1"/>
          </p:cNvSpPr>
          <p:nvPr/>
        </p:nvSpPr>
        <p:spPr bwMode="auto">
          <a:xfrm>
            <a:off x="6331845" y="1747997"/>
            <a:ext cx="5429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07000"/>
              </a:lnSpc>
              <a:spcAft>
                <a:spcPts val="800"/>
              </a:spcAft>
            </a:pPr>
            <a:r>
              <a:rPr lang="en-US"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Teoría</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Freeform 9">
            <a:extLst>
              <a:ext uri="{FF2B5EF4-FFF2-40B4-BE49-F238E27FC236}">
                <a16:creationId xmlns:a16="http://schemas.microsoft.com/office/drawing/2014/main" id="{00000000-0008-0000-0300-00005B000000}"/>
              </a:ext>
            </a:extLst>
          </p:cNvPr>
          <p:cNvSpPr>
            <a:spLocks noEditPoints="1"/>
          </p:cNvSpPr>
          <p:nvPr/>
        </p:nvSpPr>
        <p:spPr bwMode="auto">
          <a:xfrm>
            <a:off x="5966403" y="3999548"/>
            <a:ext cx="1298575" cy="1299210"/>
          </a:xfrm>
          <a:custGeom>
            <a:avLst/>
            <a:gdLst>
              <a:gd name="T0" fmla="*/ 9 w 2045"/>
              <a:gd name="T1" fmla="*/ 941 h 2046"/>
              <a:gd name="T2" fmla="*/ 17 w 2045"/>
              <a:gd name="T3" fmla="*/ 868 h 2046"/>
              <a:gd name="T4" fmla="*/ 37 w 2045"/>
              <a:gd name="T5" fmla="*/ 769 h 2046"/>
              <a:gd name="T6" fmla="*/ 70 w 2045"/>
              <a:gd name="T7" fmla="*/ 664 h 2046"/>
              <a:gd name="T8" fmla="*/ 106 w 2045"/>
              <a:gd name="T9" fmla="*/ 582 h 2046"/>
              <a:gd name="T10" fmla="*/ 153 w 2045"/>
              <a:gd name="T11" fmla="*/ 495 h 2046"/>
              <a:gd name="T12" fmla="*/ 215 w 2045"/>
              <a:gd name="T13" fmla="*/ 396 h 2046"/>
              <a:gd name="T14" fmla="*/ 287 w 2045"/>
              <a:gd name="T15" fmla="*/ 313 h 2046"/>
              <a:gd name="T16" fmla="*/ 356 w 2045"/>
              <a:gd name="T17" fmla="*/ 248 h 2046"/>
              <a:gd name="T18" fmla="*/ 447 w 2045"/>
              <a:gd name="T19" fmla="*/ 177 h 2046"/>
              <a:gd name="T20" fmla="*/ 535 w 2045"/>
              <a:gd name="T21" fmla="*/ 124 h 2046"/>
              <a:gd name="T22" fmla="*/ 595 w 2045"/>
              <a:gd name="T23" fmla="*/ 94 h 2046"/>
              <a:gd name="T24" fmla="*/ 703 w 2045"/>
              <a:gd name="T25" fmla="*/ 52 h 2046"/>
              <a:gd name="T26" fmla="*/ 816 w 2045"/>
              <a:gd name="T27" fmla="*/ 21 h 2046"/>
              <a:gd name="T28" fmla="*/ 928 w 2045"/>
              <a:gd name="T29" fmla="*/ 4 h 2046"/>
              <a:gd name="T30" fmla="*/ 1023 w 2045"/>
              <a:gd name="T31" fmla="*/ 5 h 2046"/>
              <a:gd name="T32" fmla="*/ 1078 w 2045"/>
              <a:gd name="T33" fmla="*/ 1 h 2046"/>
              <a:gd name="T34" fmla="*/ 1227 w 2045"/>
              <a:gd name="T35" fmla="*/ 20 h 2046"/>
              <a:gd name="T36" fmla="*/ 1265 w 2045"/>
              <a:gd name="T37" fmla="*/ 34 h 2046"/>
              <a:gd name="T38" fmla="*/ 1357 w 2045"/>
              <a:gd name="T39" fmla="*/ 56 h 2046"/>
              <a:gd name="T40" fmla="*/ 1495 w 2045"/>
              <a:gd name="T41" fmla="*/ 116 h 2046"/>
              <a:gd name="T42" fmla="*/ 1582 w 2045"/>
              <a:gd name="T43" fmla="*/ 167 h 2046"/>
              <a:gd name="T44" fmla="*/ 1656 w 2045"/>
              <a:gd name="T45" fmla="*/ 226 h 2046"/>
              <a:gd name="T46" fmla="*/ 1727 w 2045"/>
              <a:gd name="T47" fmla="*/ 282 h 2046"/>
              <a:gd name="T48" fmla="*/ 1796 w 2045"/>
              <a:gd name="T49" fmla="*/ 354 h 2046"/>
              <a:gd name="T50" fmla="*/ 1851 w 2045"/>
              <a:gd name="T51" fmla="*/ 432 h 2046"/>
              <a:gd name="T52" fmla="*/ 1916 w 2045"/>
              <a:gd name="T53" fmla="*/ 526 h 2046"/>
              <a:gd name="T54" fmla="*/ 1965 w 2045"/>
              <a:gd name="T55" fmla="*/ 625 h 2046"/>
              <a:gd name="T56" fmla="*/ 1994 w 2045"/>
              <a:gd name="T57" fmla="*/ 720 h 2046"/>
              <a:gd name="T58" fmla="*/ 2019 w 2045"/>
              <a:gd name="T59" fmla="*/ 818 h 2046"/>
              <a:gd name="T60" fmla="*/ 2032 w 2045"/>
              <a:gd name="T61" fmla="*/ 902 h 2046"/>
              <a:gd name="T62" fmla="*/ 2044 w 2045"/>
              <a:gd name="T63" fmla="*/ 996 h 2046"/>
              <a:gd name="T64" fmla="*/ 2035 w 2045"/>
              <a:gd name="T65" fmla="*/ 1127 h 2046"/>
              <a:gd name="T66" fmla="*/ 2021 w 2045"/>
              <a:gd name="T67" fmla="*/ 1245 h 2046"/>
              <a:gd name="T68" fmla="*/ 1991 w 2045"/>
              <a:gd name="T69" fmla="*/ 1351 h 2046"/>
              <a:gd name="T70" fmla="*/ 1954 w 2045"/>
              <a:gd name="T71" fmla="*/ 1444 h 2046"/>
              <a:gd name="T72" fmla="*/ 1923 w 2045"/>
              <a:gd name="T73" fmla="*/ 1507 h 2046"/>
              <a:gd name="T74" fmla="*/ 1863 w 2045"/>
              <a:gd name="T75" fmla="*/ 1605 h 2046"/>
              <a:gd name="T76" fmla="*/ 1802 w 2045"/>
              <a:gd name="T77" fmla="*/ 1685 h 2046"/>
              <a:gd name="T78" fmla="*/ 1733 w 2045"/>
              <a:gd name="T79" fmla="*/ 1751 h 2046"/>
              <a:gd name="T80" fmla="*/ 1667 w 2045"/>
              <a:gd name="T81" fmla="*/ 1811 h 2046"/>
              <a:gd name="T82" fmla="*/ 1594 w 2045"/>
              <a:gd name="T83" fmla="*/ 1872 h 2046"/>
              <a:gd name="T84" fmla="*/ 1507 w 2045"/>
              <a:gd name="T85" fmla="*/ 1918 h 2046"/>
              <a:gd name="T86" fmla="*/ 1425 w 2045"/>
              <a:gd name="T87" fmla="*/ 1958 h 2046"/>
              <a:gd name="T88" fmla="*/ 1337 w 2045"/>
              <a:gd name="T89" fmla="*/ 1996 h 2046"/>
              <a:gd name="T90" fmla="*/ 1225 w 2045"/>
              <a:gd name="T91" fmla="*/ 2021 h 2046"/>
              <a:gd name="T92" fmla="*/ 1132 w 2045"/>
              <a:gd name="T93" fmla="*/ 2040 h 2046"/>
              <a:gd name="T94" fmla="*/ 1022 w 2045"/>
              <a:gd name="T95" fmla="*/ 2041 h 2046"/>
              <a:gd name="T96" fmla="*/ 942 w 2045"/>
              <a:gd name="T97" fmla="*/ 2038 h 2046"/>
              <a:gd name="T98" fmla="*/ 818 w 2045"/>
              <a:gd name="T99" fmla="*/ 2020 h 2046"/>
              <a:gd name="T100" fmla="*/ 720 w 2045"/>
              <a:gd name="T101" fmla="*/ 1995 h 2046"/>
              <a:gd name="T102" fmla="*/ 608 w 2045"/>
              <a:gd name="T103" fmla="*/ 1958 h 2046"/>
              <a:gd name="T104" fmla="*/ 510 w 2045"/>
              <a:gd name="T105" fmla="*/ 1908 h 2046"/>
              <a:gd name="T106" fmla="*/ 426 w 2045"/>
              <a:gd name="T107" fmla="*/ 1854 h 2046"/>
              <a:gd name="T108" fmla="*/ 355 w 2045"/>
              <a:gd name="T109" fmla="*/ 1791 h 2046"/>
              <a:gd name="T110" fmla="*/ 286 w 2045"/>
              <a:gd name="T111" fmla="*/ 1732 h 2046"/>
              <a:gd name="T112" fmla="*/ 240 w 2045"/>
              <a:gd name="T113" fmla="*/ 1673 h 2046"/>
              <a:gd name="T114" fmla="*/ 179 w 2045"/>
              <a:gd name="T115" fmla="*/ 1600 h 2046"/>
              <a:gd name="T116" fmla="*/ 119 w 2045"/>
              <a:gd name="T117" fmla="*/ 1502 h 2046"/>
              <a:gd name="T118" fmla="*/ 76 w 2045"/>
              <a:gd name="T119" fmla="*/ 1411 h 2046"/>
              <a:gd name="T120" fmla="*/ 49 w 2045"/>
              <a:gd name="T121" fmla="*/ 1320 h 2046"/>
              <a:gd name="T122" fmla="*/ 26 w 2045"/>
              <a:gd name="T123" fmla="*/ 1228 h 2046"/>
              <a:gd name="T124" fmla="*/ 7 w 2045"/>
              <a:gd name="T125" fmla="*/ 1135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45" h="2046">
                <a:moveTo>
                  <a:pt x="2" y="1076"/>
                </a:moveTo>
                <a:lnTo>
                  <a:pt x="1" y="1035"/>
                </a:lnTo>
                <a:lnTo>
                  <a:pt x="6" y="1035"/>
                </a:lnTo>
                <a:lnTo>
                  <a:pt x="7" y="1075"/>
                </a:lnTo>
                <a:lnTo>
                  <a:pt x="2" y="1076"/>
                </a:lnTo>
                <a:close/>
                <a:moveTo>
                  <a:pt x="0" y="1020"/>
                </a:moveTo>
                <a:lnTo>
                  <a:pt x="1" y="1015"/>
                </a:lnTo>
                <a:lnTo>
                  <a:pt x="5" y="1016"/>
                </a:lnTo>
                <a:lnTo>
                  <a:pt x="5" y="1020"/>
                </a:lnTo>
                <a:lnTo>
                  <a:pt x="0" y="1020"/>
                </a:lnTo>
                <a:close/>
                <a:moveTo>
                  <a:pt x="1" y="1000"/>
                </a:moveTo>
                <a:lnTo>
                  <a:pt x="1" y="996"/>
                </a:lnTo>
                <a:lnTo>
                  <a:pt x="6" y="996"/>
                </a:lnTo>
                <a:lnTo>
                  <a:pt x="6" y="1001"/>
                </a:lnTo>
                <a:lnTo>
                  <a:pt x="1" y="1000"/>
                </a:lnTo>
                <a:close/>
                <a:moveTo>
                  <a:pt x="1" y="981"/>
                </a:moveTo>
                <a:lnTo>
                  <a:pt x="2" y="970"/>
                </a:lnTo>
                <a:lnTo>
                  <a:pt x="4" y="940"/>
                </a:lnTo>
                <a:lnTo>
                  <a:pt x="9" y="941"/>
                </a:lnTo>
                <a:lnTo>
                  <a:pt x="7" y="971"/>
                </a:lnTo>
                <a:lnTo>
                  <a:pt x="7" y="971"/>
                </a:lnTo>
                <a:lnTo>
                  <a:pt x="6" y="981"/>
                </a:lnTo>
                <a:lnTo>
                  <a:pt x="1" y="981"/>
                </a:lnTo>
                <a:close/>
                <a:moveTo>
                  <a:pt x="5" y="925"/>
                </a:moveTo>
                <a:lnTo>
                  <a:pt x="5" y="921"/>
                </a:lnTo>
                <a:lnTo>
                  <a:pt x="10" y="921"/>
                </a:lnTo>
                <a:lnTo>
                  <a:pt x="10" y="926"/>
                </a:lnTo>
                <a:lnTo>
                  <a:pt x="5" y="925"/>
                </a:lnTo>
                <a:close/>
                <a:moveTo>
                  <a:pt x="7" y="906"/>
                </a:moveTo>
                <a:lnTo>
                  <a:pt x="8" y="900"/>
                </a:lnTo>
                <a:lnTo>
                  <a:pt x="13" y="901"/>
                </a:lnTo>
                <a:lnTo>
                  <a:pt x="12" y="906"/>
                </a:lnTo>
                <a:lnTo>
                  <a:pt x="7" y="906"/>
                </a:lnTo>
                <a:close/>
                <a:moveTo>
                  <a:pt x="10" y="886"/>
                </a:moveTo>
                <a:lnTo>
                  <a:pt x="12" y="867"/>
                </a:lnTo>
                <a:lnTo>
                  <a:pt x="16" y="846"/>
                </a:lnTo>
                <a:lnTo>
                  <a:pt x="21" y="847"/>
                </a:lnTo>
                <a:lnTo>
                  <a:pt x="17" y="868"/>
                </a:lnTo>
                <a:lnTo>
                  <a:pt x="17" y="868"/>
                </a:lnTo>
                <a:lnTo>
                  <a:pt x="15" y="886"/>
                </a:lnTo>
                <a:lnTo>
                  <a:pt x="10" y="886"/>
                </a:lnTo>
                <a:close/>
                <a:moveTo>
                  <a:pt x="19" y="831"/>
                </a:moveTo>
                <a:lnTo>
                  <a:pt x="19" y="826"/>
                </a:lnTo>
                <a:lnTo>
                  <a:pt x="24" y="827"/>
                </a:lnTo>
                <a:lnTo>
                  <a:pt x="23" y="832"/>
                </a:lnTo>
                <a:lnTo>
                  <a:pt x="19" y="831"/>
                </a:lnTo>
                <a:close/>
                <a:moveTo>
                  <a:pt x="22" y="811"/>
                </a:moveTo>
                <a:lnTo>
                  <a:pt x="23" y="806"/>
                </a:lnTo>
                <a:lnTo>
                  <a:pt x="28" y="808"/>
                </a:lnTo>
                <a:lnTo>
                  <a:pt x="27" y="812"/>
                </a:lnTo>
                <a:lnTo>
                  <a:pt x="22" y="811"/>
                </a:lnTo>
                <a:close/>
                <a:moveTo>
                  <a:pt x="27" y="792"/>
                </a:moveTo>
                <a:lnTo>
                  <a:pt x="32" y="767"/>
                </a:lnTo>
                <a:lnTo>
                  <a:pt x="37" y="753"/>
                </a:lnTo>
                <a:lnTo>
                  <a:pt x="41" y="754"/>
                </a:lnTo>
                <a:lnTo>
                  <a:pt x="37" y="769"/>
                </a:lnTo>
                <a:lnTo>
                  <a:pt x="37" y="769"/>
                </a:lnTo>
                <a:lnTo>
                  <a:pt x="32" y="793"/>
                </a:lnTo>
                <a:lnTo>
                  <a:pt x="27" y="792"/>
                </a:lnTo>
                <a:close/>
                <a:moveTo>
                  <a:pt x="41" y="739"/>
                </a:moveTo>
                <a:lnTo>
                  <a:pt x="42" y="734"/>
                </a:lnTo>
                <a:lnTo>
                  <a:pt x="47" y="735"/>
                </a:lnTo>
                <a:lnTo>
                  <a:pt x="46" y="740"/>
                </a:lnTo>
                <a:lnTo>
                  <a:pt x="41" y="739"/>
                </a:lnTo>
                <a:close/>
                <a:moveTo>
                  <a:pt x="46" y="719"/>
                </a:moveTo>
                <a:lnTo>
                  <a:pt x="46" y="719"/>
                </a:lnTo>
                <a:lnTo>
                  <a:pt x="48" y="714"/>
                </a:lnTo>
                <a:lnTo>
                  <a:pt x="52" y="716"/>
                </a:lnTo>
                <a:lnTo>
                  <a:pt x="51" y="720"/>
                </a:lnTo>
                <a:lnTo>
                  <a:pt x="51" y="720"/>
                </a:lnTo>
                <a:lnTo>
                  <a:pt x="51" y="721"/>
                </a:lnTo>
                <a:lnTo>
                  <a:pt x="46" y="719"/>
                </a:lnTo>
                <a:close/>
                <a:moveTo>
                  <a:pt x="53" y="700"/>
                </a:moveTo>
                <a:lnTo>
                  <a:pt x="62" y="671"/>
                </a:lnTo>
                <a:lnTo>
                  <a:pt x="66" y="662"/>
                </a:lnTo>
                <a:lnTo>
                  <a:pt x="70" y="664"/>
                </a:lnTo>
                <a:lnTo>
                  <a:pt x="67" y="673"/>
                </a:lnTo>
                <a:lnTo>
                  <a:pt x="67" y="673"/>
                </a:lnTo>
                <a:lnTo>
                  <a:pt x="57" y="702"/>
                </a:lnTo>
                <a:lnTo>
                  <a:pt x="53" y="700"/>
                </a:lnTo>
                <a:close/>
                <a:moveTo>
                  <a:pt x="71" y="648"/>
                </a:moveTo>
                <a:lnTo>
                  <a:pt x="73" y="644"/>
                </a:lnTo>
                <a:lnTo>
                  <a:pt x="78" y="646"/>
                </a:lnTo>
                <a:lnTo>
                  <a:pt x="76" y="650"/>
                </a:lnTo>
                <a:lnTo>
                  <a:pt x="71" y="648"/>
                </a:lnTo>
                <a:close/>
                <a:moveTo>
                  <a:pt x="79" y="630"/>
                </a:moveTo>
                <a:lnTo>
                  <a:pt x="80" y="625"/>
                </a:lnTo>
                <a:lnTo>
                  <a:pt x="85" y="627"/>
                </a:lnTo>
                <a:lnTo>
                  <a:pt x="83" y="631"/>
                </a:lnTo>
                <a:lnTo>
                  <a:pt x="79" y="630"/>
                </a:lnTo>
                <a:close/>
                <a:moveTo>
                  <a:pt x="87" y="611"/>
                </a:moveTo>
                <a:lnTo>
                  <a:pt x="101" y="580"/>
                </a:lnTo>
                <a:lnTo>
                  <a:pt x="103" y="575"/>
                </a:lnTo>
                <a:lnTo>
                  <a:pt x="108" y="577"/>
                </a:lnTo>
                <a:lnTo>
                  <a:pt x="106" y="582"/>
                </a:lnTo>
                <a:lnTo>
                  <a:pt x="106" y="582"/>
                </a:lnTo>
                <a:lnTo>
                  <a:pt x="91" y="613"/>
                </a:lnTo>
                <a:lnTo>
                  <a:pt x="87" y="611"/>
                </a:lnTo>
                <a:close/>
                <a:moveTo>
                  <a:pt x="110" y="562"/>
                </a:moveTo>
                <a:lnTo>
                  <a:pt x="113" y="557"/>
                </a:lnTo>
                <a:lnTo>
                  <a:pt x="117" y="559"/>
                </a:lnTo>
                <a:lnTo>
                  <a:pt x="115" y="564"/>
                </a:lnTo>
                <a:lnTo>
                  <a:pt x="110" y="562"/>
                </a:lnTo>
                <a:close/>
                <a:moveTo>
                  <a:pt x="120" y="544"/>
                </a:moveTo>
                <a:lnTo>
                  <a:pt x="122" y="539"/>
                </a:lnTo>
                <a:lnTo>
                  <a:pt x="126" y="541"/>
                </a:lnTo>
                <a:lnTo>
                  <a:pt x="124" y="546"/>
                </a:lnTo>
                <a:lnTo>
                  <a:pt x="120" y="544"/>
                </a:lnTo>
                <a:close/>
                <a:moveTo>
                  <a:pt x="129" y="526"/>
                </a:moveTo>
                <a:lnTo>
                  <a:pt x="148" y="493"/>
                </a:lnTo>
                <a:lnTo>
                  <a:pt x="149" y="491"/>
                </a:lnTo>
                <a:lnTo>
                  <a:pt x="154" y="494"/>
                </a:lnTo>
                <a:lnTo>
                  <a:pt x="153" y="495"/>
                </a:lnTo>
                <a:lnTo>
                  <a:pt x="153" y="495"/>
                </a:lnTo>
                <a:lnTo>
                  <a:pt x="133" y="529"/>
                </a:lnTo>
                <a:lnTo>
                  <a:pt x="129" y="526"/>
                </a:lnTo>
                <a:close/>
                <a:moveTo>
                  <a:pt x="157" y="479"/>
                </a:moveTo>
                <a:lnTo>
                  <a:pt x="160" y="475"/>
                </a:lnTo>
                <a:lnTo>
                  <a:pt x="164" y="477"/>
                </a:lnTo>
                <a:lnTo>
                  <a:pt x="161" y="481"/>
                </a:lnTo>
                <a:lnTo>
                  <a:pt x="157" y="479"/>
                </a:lnTo>
                <a:close/>
                <a:moveTo>
                  <a:pt x="168" y="462"/>
                </a:moveTo>
                <a:lnTo>
                  <a:pt x="171" y="457"/>
                </a:lnTo>
                <a:lnTo>
                  <a:pt x="175" y="460"/>
                </a:lnTo>
                <a:lnTo>
                  <a:pt x="172" y="464"/>
                </a:lnTo>
                <a:lnTo>
                  <a:pt x="168" y="462"/>
                </a:lnTo>
                <a:close/>
                <a:moveTo>
                  <a:pt x="179" y="445"/>
                </a:moveTo>
                <a:lnTo>
                  <a:pt x="202" y="412"/>
                </a:lnTo>
                <a:lnTo>
                  <a:pt x="207" y="415"/>
                </a:lnTo>
                <a:lnTo>
                  <a:pt x="183" y="448"/>
                </a:lnTo>
                <a:lnTo>
                  <a:pt x="179" y="445"/>
                </a:lnTo>
                <a:close/>
                <a:moveTo>
                  <a:pt x="212" y="400"/>
                </a:moveTo>
                <a:lnTo>
                  <a:pt x="215" y="396"/>
                </a:lnTo>
                <a:lnTo>
                  <a:pt x="219" y="400"/>
                </a:lnTo>
                <a:lnTo>
                  <a:pt x="216" y="404"/>
                </a:lnTo>
                <a:lnTo>
                  <a:pt x="212" y="400"/>
                </a:lnTo>
                <a:close/>
                <a:moveTo>
                  <a:pt x="224" y="385"/>
                </a:moveTo>
                <a:lnTo>
                  <a:pt x="227" y="381"/>
                </a:lnTo>
                <a:lnTo>
                  <a:pt x="231" y="384"/>
                </a:lnTo>
                <a:lnTo>
                  <a:pt x="228" y="388"/>
                </a:lnTo>
                <a:lnTo>
                  <a:pt x="224" y="385"/>
                </a:lnTo>
                <a:close/>
                <a:moveTo>
                  <a:pt x="237" y="369"/>
                </a:moveTo>
                <a:lnTo>
                  <a:pt x="263" y="339"/>
                </a:lnTo>
                <a:lnTo>
                  <a:pt x="267" y="342"/>
                </a:lnTo>
                <a:lnTo>
                  <a:pt x="241" y="372"/>
                </a:lnTo>
                <a:lnTo>
                  <a:pt x="237" y="369"/>
                </a:lnTo>
                <a:close/>
                <a:moveTo>
                  <a:pt x="273" y="328"/>
                </a:moveTo>
                <a:lnTo>
                  <a:pt x="276" y="324"/>
                </a:lnTo>
                <a:lnTo>
                  <a:pt x="280" y="327"/>
                </a:lnTo>
                <a:lnTo>
                  <a:pt x="277" y="331"/>
                </a:lnTo>
                <a:lnTo>
                  <a:pt x="273" y="328"/>
                </a:lnTo>
                <a:close/>
                <a:moveTo>
                  <a:pt x="287" y="313"/>
                </a:moveTo>
                <a:lnTo>
                  <a:pt x="290" y="310"/>
                </a:lnTo>
                <a:lnTo>
                  <a:pt x="294" y="313"/>
                </a:lnTo>
                <a:lnTo>
                  <a:pt x="291" y="317"/>
                </a:lnTo>
                <a:lnTo>
                  <a:pt x="287" y="313"/>
                </a:lnTo>
                <a:close/>
                <a:moveTo>
                  <a:pt x="301" y="299"/>
                </a:moveTo>
                <a:lnTo>
                  <a:pt x="330" y="271"/>
                </a:lnTo>
                <a:lnTo>
                  <a:pt x="333" y="275"/>
                </a:lnTo>
                <a:lnTo>
                  <a:pt x="304" y="302"/>
                </a:lnTo>
                <a:lnTo>
                  <a:pt x="301" y="299"/>
                </a:lnTo>
                <a:close/>
                <a:moveTo>
                  <a:pt x="341" y="261"/>
                </a:moveTo>
                <a:lnTo>
                  <a:pt x="345" y="257"/>
                </a:lnTo>
                <a:lnTo>
                  <a:pt x="348" y="261"/>
                </a:lnTo>
                <a:lnTo>
                  <a:pt x="344" y="265"/>
                </a:lnTo>
                <a:lnTo>
                  <a:pt x="341" y="261"/>
                </a:lnTo>
                <a:close/>
                <a:moveTo>
                  <a:pt x="356" y="248"/>
                </a:moveTo>
                <a:lnTo>
                  <a:pt x="360" y="245"/>
                </a:lnTo>
                <a:lnTo>
                  <a:pt x="363" y="248"/>
                </a:lnTo>
                <a:lnTo>
                  <a:pt x="359" y="251"/>
                </a:lnTo>
                <a:lnTo>
                  <a:pt x="356" y="248"/>
                </a:lnTo>
                <a:close/>
                <a:moveTo>
                  <a:pt x="371" y="235"/>
                </a:moveTo>
                <a:lnTo>
                  <a:pt x="372" y="234"/>
                </a:lnTo>
                <a:lnTo>
                  <a:pt x="403" y="210"/>
                </a:lnTo>
                <a:lnTo>
                  <a:pt x="406" y="214"/>
                </a:lnTo>
                <a:lnTo>
                  <a:pt x="375" y="238"/>
                </a:lnTo>
                <a:lnTo>
                  <a:pt x="375" y="237"/>
                </a:lnTo>
                <a:lnTo>
                  <a:pt x="374" y="239"/>
                </a:lnTo>
                <a:lnTo>
                  <a:pt x="371" y="235"/>
                </a:lnTo>
                <a:close/>
                <a:moveTo>
                  <a:pt x="415" y="201"/>
                </a:moveTo>
                <a:lnTo>
                  <a:pt x="419" y="198"/>
                </a:lnTo>
                <a:lnTo>
                  <a:pt x="422" y="202"/>
                </a:lnTo>
                <a:lnTo>
                  <a:pt x="417" y="205"/>
                </a:lnTo>
                <a:lnTo>
                  <a:pt x="415" y="201"/>
                </a:lnTo>
                <a:close/>
                <a:moveTo>
                  <a:pt x="431" y="189"/>
                </a:moveTo>
                <a:lnTo>
                  <a:pt x="435" y="186"/>
                </a:lnTo>
                <a:lnTo>
                  <a:pt x="438" y="190"/>
                </a:lnTo>
                <a:lnTo>
                  <a:pt x="434" y="193"/>
                </a:lnTo>
                <a:lnTo>
                  <a:pt x="431" y="189"/>
                </a:lnTo>
                <a:close/>
                <a:moveTo>
                  <a:pt x="447" y="177"/>
                </a:moveTo>
                <a:lnTo>
                  <a:pt x="451" y="175"/>
                </a:lnTo>
                <a:lnTo>
                  <a:pt x="481" y="155"/>
                </a:lnTo>
                <a:lnTo>
                  <a:pt x="483" y="160"/>
                </a:lnTo>
                <a:lnTo>
                  <a:pt x="454" y="179"/>
                </a:lnTo>
                <a:lnTo>
                  <a:pt x="454" y="179"/>
                </a:lnTo>
                <a:lnTo>
                  <a:pt x="450" y="182"/>
                </a:lnTo>
                <a:lnTo>
                  <a:pt x="447" y="177"/>
                </a:lnTo>
                <a:close/>
                <a:moveTo>
                  <a:pt x="494" y="147"/>
                </a:moveTo>
                <a:lnTo>
                  <a:pt x="498" y="145"/>
                </a:lnTo>
                <a:lnTo>
                  <a:pt x="500" y="149"/>
                </a:lnTo>
                <a:lnTo>
                  <a:pt x="496" y="152"/>
                </a:lnTo>
                <a:lnTo>
                  <a:pt x="494" y="147"/>
                </a:lnTo>
                <a:close/>
                <a:moveTo>
                  <a:pt x="511" y="137"/>
                </a:moveTo>
                <a:lnTo>
                  <a:pt x="515" y="135"/>
                </a:lnTo>
                <a:lnTo>
                  <a:pt x="518" y="139"/>
                </a:lnTo>
                <a:lnTo>
                  <a:pt x="513" y="142"/>
                </a:lnTo>
                <a:lnTo>
                  <a:pt x="511" y="137"/>
                </a:lnTo>
                <a:close/>
                <a:moveTo>
                  <a:pt x="528" y="128"/>
                </a:moveTo>
                <a:lnTo>
                  <a:pt x="535" y="124"/>
                </a:lnTo>
                <a:lnTo>
                  <a:pt x="564" y="109"/>
                </a:lnTo>
                <a:lnTo>
                  <a:pt x="566" y="113"/>
                </a:lnTo>
                <a:lnTo>
                  <a:pt x="538" y="128"/>
                </a:lnTo>
                <a:lnTo>
                  <a:pt x="538" y="128"/>
                </a:lnTo>
                <a:lnTo>
                  <a:pt x="531" y="132"/>
                </a:lnTo>
                <a:lnTo>
                  <a:pt x="528" y="128"/>
                </a:lnTo>
                <a:close/>
                <a:moveTo>
                  <a:pt x="577" y="102"/>
                </a:moveTo>
                <a:lnTo>
                  <a:pt x="579" y="101"/>
                </a:lnTo>
                <a:lnTo>
                  <a:pt x="582" y="100"/>
                </a:lnTo>
                <a:lnTo>
                  <a:pt x="584" y="104"/>
                </a:lnTo>
                <a:lnTo>
                  <a:pt x="582" y="106"/>
                </a:lnTo>
                <a:lnTo>
                  <a:pt x="582" y="105"/>
                </a:lnTo>
                <a:lnTo>
                  <a:pt x="579" y="107"/>
                </a:lnTo>
                <a:lnTo>
                  <a:pt x="577" y="102"/>
                </a:lnTo>
                <a:close/>
                <a:moveTo>
                  <a:pt x="595" y="94"/>
                </a:moveTo>
                <a:lnTo>
                  <a:pt x="600" y="92"/>
                </a:lnTo>
                <a:lnTo>
                  <a:pt x="602" y="96"/>
                </a:lnTo>
                <a:lnTo>
                  <a:pt x="597" y="98"/>
                </a:lnTo>
                <a:lnTo>
                  <a:pt x="595" y="94"/>
                </a:lnTo>
                <a:close/>
                <a:moveTo>
                  <a:pt x="614" y="86"/>
                </a:moveTo>
                <a:lnTo>
                  <a:pt x="625" y="80"/>
                </a:lnTo>
                <a:lnTo>
                  <a:pt x="651" y="70"/>
                </a:lnTo>
                <a:lnTo>
                  <a:pt x="653" y="75"/>
                </a:lnTo>
                <a:lnTo>
                  <a:pt x="627" y="85"/>
                </a:lnTo>
                <a:lnTo>
                  <a:pt x="627" y="85"/>
                </a:lnTo>
                <a:lnTo>
                  <a:pt x="616" y="90"/>
                </a:lnTo>
                <a:lnTo>
                  <a:pt x="614" y="86"/>
                </a:lnTo>
                <a:close/>
                <a:moveTo>
                  <a:pt x="665" y="64"/>
                </a:moveTo>
                <a:lnTo>
                  <a:pt x="669" y="63"/>
                </a:lnTo>
                <a:lnTo>
                  <a:pt x="671" y="67"/>
                </a:lnTo>
                <a:lnTo>
                  <a:pt x="666" y="69"/>
                </a:lnTo>
                <a:lnTo>
                  <a:pt x="665" y="64"/>
                </a:lnTo>
                <a:close/>
                <a:moveTo>
                  <a:pt x="684" y="58"/>
                </a:moveTo>
                <a:lnTo>
                  <a:pt x="688" y="56"/>
                </a:lnTo>
                <a:lnTo>
                  <a:pt x="690" y="61"/>
                </a:lnTo>
                <a:lnTo>
                  <a:pt x="685" y="63"/>
                </a:lnTo>
                <a:lnTo>
                  <a:pt x="684" y="58"/>
                </a:lnTo>
                <a:close/>
                <a:moveTo>
                  <a:pt x="703" y="52"/>
                </a:moveTo>
                <a:lnTo>
                  <a:pt x="719" y="46"/>
                </a:lnTo>
                <a:lnTo>
                  <a:pt x="741" y="40"/>
                </a:lnTo>
                <a:lnTo>
                  <a:pt x="742" y="44"/>
                </a:lnTo>
                <a:lnTo>
                  <a:pt x="720" y="51"/>
                </a:lnTo>
                <a:lnTo>
                  <a:pt x="720" y="51"/>
                </a:lnTo>
                <a:lnTo>
                  <a:pt x="704" y="56"/>
                </a:lnTo>
                <a:lnTo>
                  <a:pt x="703" y="52"/>
                </a:lnTo>
                <a:close/>
                <a:moveTo>
                  <a:pt x="755" y="36"/>
                </a:moveTo>
                <a:lnTo>
                  <a:pt x="760" y="34"/>
                </a:lnTo>
                <a:lnTo>
                  <a:pt x="762" y="39"/>
                </a:lnTo>
                <a:lnTo>
                  <a:pt x="757" y="40"/>
                </a:lnTo>
                <a:lnTo>
                  <a:pt x="755" y="36"/>
                </a:lnTo>
                <a:close/>
                <a:moveTo>
                  <a:pt x="775" y="31"/>
                </a:moveTo>
                <a:lnTo>
                  <a:pt x="780" y="29"/>
                </a:lnTo>
                <a:lnTo>
                  <a:pt x="781" y="34"/>
                </a:lnTo>
                <a:lnTo>
                  <a:pt x="776" y="35"/>
                </a:lnTo>
                <a:lnTo>
                  <a:pt x="775" y="31"/>
                </a:lnTo>
                <a:close/>
                <a:moveTo>
                  <a:pt x="794" y="26"/>
                </a:moveTo>
                <a:lnTo>
                  <a:pt x="816" y="21"/>
                </a:lnTo>
                <a:lnTo>
                  <a:pt x="833" y="18"/>
                </a:lnTo>
                <a:lnTo>
                  <a:pt x="834" y="23"/>
                </a:lnTo>
                <a:lnTo>
                  <a:pt x="817" y="26"/>
                </a:lnTo>
                <a:lnTo>
                  <a:pt x="818" y="26"/>
                </a:lnTo>
                <a:lnTo>
                  <a:pt x="795" y="31"/>
                </a:lnTo>
                <a:lnTo>
                  <a:pt x="794" y="26"/>
                </a:lnTo>
                <a:close/>
                <a:moveTo>
                  <a:pt x="848" y="15"/>
                </a:moveTo>
                <a:lnTo>
                  <a:pt x="853" y="14"/>
                </a:lnTo>
                <a:lnTo>
                  <a:pt x="854" y="19"/>
                </a:lnTo>
                <a:lnTo>
                  <a:pt x="849" y="20"/>
                </a:lnTo>
                <a:lnTo>
                  <a:pt x="848" y="15"/>
                </a:lnTo>
                <a:close/>
                <a:moveTo>
                  <a:pt x="868" y="12"/>
                </a:moveTo>
                <a:lnTo>
                  <a:pt x="873" y="11"/>
                </a:lnTo>
                <a:lnTo>
                  <a:pt x="874" y="16"/>
                </a:lnTo>
                <a:lnTo>
                  <a:pt x="869" y="16"/>
                </a:lnTo>
                <a:lnTo>
                  <a:pt x="868" y="12"/>
                </a:lnTo>
                <a:close/>
                <a:moveTo>
                  <a:pt x="888" y="9"/>
                </a:moveTo>
                <a:lnTo>
                  <a:pt x="918" y="5"/>
                </a:lnTo>
                <a:lnTo>
                  <a:pt x="928" y="4"/>
                </a:lnTo>
                <a:lnTo>
                  <a:pt x="928" y="10"/>
                </a:lnTo>
                <a:lnTo>
                  <a:pt x="919" y="10"/>
                </a:lnTo>
                <a:lnTo>
                  <a:pt x="919" y="10"/>
                </a:lnTo>
                <a:lnTo>
                  <a:pt x="889" y="14"/>
                </a:lnTo>
                <a:lnTo>
                  <a:pt x="888" y="9"/>
                </a:lnTo>
                <a:close/>
                <a:moveTo>
                  <a:pt x="943" y="3"/>
                </a:moveTo>
                <a:lnTo>
                  <a:pt x="948" y="3"/>
                </a:lnTo>
                <a:lnTo>
                  <a:pt x="948" y="8"/>
                </a:lnTo>
                <a:lnTo>
                  <a:pt x="943" y="8"/>
                </a:lnTo>
                <a:lnTo>
                  <a:pt x="943" y="3"/>
                </a:lnTo>
                <a:close/>
                <a:moveTo>
                  <a:pt x="963" y="2"/>
                </a:moveTo>
                <a:lnTo>
                  <a:pt x="968" y="1"/>
                </a:lnTo>
                <a:lnTo>
                  <a:pt x="968" y="7"/>
                </a:lnTo>
                <a:lnTo>
                  <a:pt x="963" y="7"/>
                </a:lnTo>
                <a:lnTo>
                  <a:pt x="963" y="2"/>
                </a:lnTo>
                <a:close/>
                <a:moveTo>
                  <a:pt x="983" y="1"/>
                </a:moveTo>
                <a:lnTo>
                  <a:pt x="1022" y="0"/>
                </a:lnTo>
                <a:lnTo>
                  <a:pt x="1023" y="0"/>
                </a:lnTo>
                <a:lnTo>
                  <a:pt x="1023" y="5"/>
                </a:lnTo>
                <a:lnTo>
                  <a:pt x="1022" y="5"/>
                </a:lnTo>
                <a:lnTo>
                  <a:pt x="1023" y="5"/>
                </a:lnTo>
                <a:lnTo>
                  <a:pt x="983" y="6"/>
                </a:lnTo>
                <a:lnTo>
                  <a:pt x="983" y="1"/>
                </a:lnTo>
                <a:close/>
                <a:moveTo>
                  <a:pt x="1038" y="0"/>
                </a:moveTo>
                <a:lnTo>
                  <a:pt x="1043" y="1"/>
                </a:lnTo>
                <a:lnTo>
                  <a:pt x="1043" y="6"/>
                </a:lnTo>
                <a:lnTo>
                  <a:pt x="1038" y="5"/>
                </a:lnTo>
                <a:lnTo>
                  <a:pt x="1038" y="0"/>
                </a:lnTo>
                <a:close/>
                <a:moveTo>
                  <a:pt x="1058" y="1"/>
                </a:moveTo>
                <a:lnTo>
                  <a:pt x="1063" y="1"/>
                </a:lnTo>
                <a:lnTo>
                  <a:pt x="1063" y="6"/>
                </a:lnTo>
                <a:lnTo>
                  <a:pt x="1058" y="6"/>
                </a:lnTo>
                <a:lnTo>
                  <a:pt x="1058" y="1"/>
                </a:lnTo>
                <a:close/>
                <a:moveTo>
                  <a:pt x="1078" y="1"/>
                </a:moveTo>
                <a:lnTo>
                  <a:pt x="1118" y="4"/>
                </a:lnTo>
                <a:lnTo>
                  <a:pt x="1118" y="10"/>
                </a:lnTo>
                <a:lnTo>
                  <a:pt x="1078" y="7"/>
                </a:lnTo>
                <a:lnTo>
                  <a:pt x="1078" y="1"/>
                </a:lnTo>
                <a:close/>
                <a:moveTo>
                  <a:pt x="1133" y="6"/>
                </a:moveTo>
                <a:lnTo>
                  <a:pt x="1138" y="7"/>
                </a:lnTo>
                <a:lnTo>
                  <a:pt x="1137" y="12"/>
                </a:lnTo>
                <a:lnTo>
                  <a:pt x="1132" y="11"/>
                </a:lnTo>
                <a:lnTo>
                  <a:pt x="1133" y="6"/>
                </a:lnTo>
                <a:close/>
                <a:moveTo>
                  <a:pt x="1153" y="8"/>
                </a:moveTo>
                <a:lnTo>
                  <a:pt x="1158" y="9"/>
                </a:lnTo>
                <a:lnTo>
                  <a:pt x="1157" y="14"/>
                </a:lnTo>
                <a:lnTo>
                  <a:pt x="1152" y="13"/>
                </a:lnTo>
                <a:lnTo>
                  <a:pt x="1153" y="8"/>
                </a:lnTo>
                <a:close/>
                <a:moveTo>
                  <a:pt x="1173" y="11"/>
                </a:moveTo>
                <a:lnTo>
                  <a:pt x="1178" y="12"/>
                </a:lnTo>
                <a:lnTo>
                  <a:pt x="1212" y="18"/>
                </a:lnTo>
                <a:lnTo>
                  <a:pt x="1211" y="23"/>
                </a:lnTo>
                <a:lnTo>
                  <a:pt x="1178" y="17"/>
                </a:lnTo>
                <a:lnTo>
                  <a:pt x="1178" y="17"/>
                </a:lnTo>
                <a:lnTo>
                  <a:pt x="1172" y="16"/>
                </a:lnTo>
                <a:lnTo>
                  <a:pt x="1173" y="11"/>
                </a:lnTo>
                <a:close/>
                <a:moveTo>
                  <a:pt x="1227" y="20"/>
                </a:moveTo>
                <a:lnTo>
                  <a:pt x="1229" y="21"/>
                </a:lnTo>
                <a:lnTo>
                  <a:pt x="1232" y="22"/>
                </a:lnTo>
                <a:lnTo>
                  <a:pt x="1231" y="26"/>
                </a:lnTo>
                <a:lnTo>
                  <a:pt x="1228" y="26"/>
                </a:lnTo>
                <a:lnTo>
                  <a:pt x="1228" y="26"/>
                </a:lnTo>
                <a:lnTo>
                  <a:pt x="1226" y="25"/>
                </a:lnTo>
                <a:lnTo>
                  <a:pt x="1227" y="20"/>
                </a:lnTo>
                <a:close/>
                <a:moveTo>
                  <a:pt x="1247" y="25"/>
                </a:moveTo>
                <a:lnTo>
                  <a:pt x="1251" y="26"/>
                </a:lnTo>
                <a:lnTo>
                  <a:pt x="1250" y="31"/>
                </a:lnTo>
                <a:lnTo>
                  <a:pt x="1245" y="30"/>
                </a:lnTo>
                <a:lnTo>
                  <a:pt x="1247" y="25"/>
                </a:lnTo>
                <a:close/>
                <a:moveTo>
                  <a:pt x="1266" y="29"/>
                </a:moveTo>
                <a:lnTo>
                  <a:pt x="1278" y="32"/>
                </a:lnTo>
                <a:lnTo>
                  <a:pt x="1305" y="40"/>
                </a:lnTo>
                <a:lnTo>
                  <a:pt x="1303" y="45"/>
                </a:lnTo>
                <a:lnTo>
                  <a:pt x="1277" y="37"/>
                </a:lnTo>
                <a:lnTo>
                  <a:pt x="1277" y="37"/>
                </a:lnTo>
                <a:lnTo>
                  <a:pt x="1265" y="34"/>
                </a:lnTo>
                <a:lnTo>
                  <a:pt x="1266" y="29"/>
                </a:lnTo>
                <a:close/>
                <a:moveTo>
                  <a:pt x="1319" y="44"/>
                </a:moveTo>
                <a:lnTo>
                  <a:pt x="1324" y="45"/>
                </a:lnTo>
                <a:lnTo>
                  <a:pt x="1323" y="50"/>
                </a:lnTo>
                <a:lnTo>
                  <a:pt x="1318" y="49"/>
                </a:lnTo>
                <a:lnTo>
                  <a:pt x="1319" y="44"/>
                </a:lnTo>
                <a:close/>
                <a:moveTo>
                  <a:pt x="1338" y="50"/>
                </a:moveTo>
                <a:lnTo>
                  <a:pt x="1343" y="52"/>
                </a:lnTo>
                <a:lnTo>
                  <a:pt x="1342" y="56"/>
                </a:lnTo>
                <a:lnTo>
                  <a:pt x="1337" y="55"/>
                </a:lnTo>
                <a:lnTo>
                  <a:pt x="1338" y="50"/>
                </a:lnTo>
                <a:close/>
                <a:moveTo>
                  <a:pt x="1357" y="56"/>
                </a:moveTo>
                <a:lnTo>
                  <a:pt x="1374" y="62"/>
                </a:lnTo>
                <a:lnTo>
                  <a:pt x="1395" y="70"/>
                </a:lnTo>
                <a:lnTo>
                  <a:pt x="1393" y="75"/>
                </a:lnTo>
                <a:lnTo>
                  <a:pt x="1372" y="67"/>
                </a:lnTo>
                <a:lnTo>
                  <a:pt x="1372" y="67"/>
                </a:lnTo>
                <a:lnTo>
                  <a:pt x="1356" y="61"/>
                </a:lnTo>
                <a:lnTo>
                  <a:pt x="1357" y="56"/>
                </a:lnTo>
                <a:close/>
                <a:moveTo>
                  <a:pt x="1409" y="76"/>
                </a:moveTo>
                <a:lnTo>
                  <a:pt x="1414" y="78"/>
                </a:lnTo>
                <a:lnTo>
                  <a:pt x="1412" y="82"/>
                </a:lnTo>
                <a:lnTo>
                  <a:pt x="1407" y="80"/>
                </a:lnTo>
                <a:lnTo>
                  <a:pt x="1409" y="76"/>
                </a:lnTo>
                <a:close/>
                <a:moveTo>
                  <a:pt x="1427" y="83"/>
                </a:moveTo>
                <a:lnTo>
                  <a:pt x="1432" y="86"/>
                </a:lnTo>
                <a:lnTo>
                  <a:pt x="1430" y="90"/>
                </a:lnTo>
                <a:lnTo>
                  <a:pt x="1425" y="88"/>
                </a:lnTo>
                <a:lnTo>
                  <a:pt x="1427" y="83"/>
                </a:lnTo>
                <a:close/>
                <a:moveTo>
                  <a:pt x="1446" y="92"/>
                </a:moveTo>
                <a:lnTo>
                  <a:pt x="1466" y="101"/>
                </a:lnTo>
                <a:lnTo>
                  <a:pt x="1482" y="109"/>
                </a:lnTo>
                <a:lnTo>
                  <a:pt x="1480" y="114"/>
                </a:lnTo>
                <a:lnTo>
                  <a:pt x="1464" y="105"/>
                </a:lnTo>
                <a:lnTo>
                  <a:pt x="1464" y="106"/>
                </a:lnTo>
                <a:lnTo>
                  <a:pt x="1444" y="96"/>
                </a:lnTo>
                <a:lnTo>
                  <a:pt x="1446" y="92"/>
                </a:lnTo>
                <a:close/>
                <a:moveTo>
                  <a:pt x="1495" y="116"/>
                </a:moveTo>
                <a:lnTo>
                  <a:pt x="1500" y="118"/>
                </a:lnTo>
                <a:lnTo>
                  <a:pt x="1497" y="123"/>
                </a:lnTo>
                <a:lnTo>
                  <a:pt x="1493" y="120"/>
                </a:lnTo>
                <a:lnTo>
                  <a:pt x="1495" y="116"/>
                </a:lnTo>
                <a:close/>
                <a:moveTo>
                  <a:pt x="1513" y="125"/>
                </a:moveTo>
                <a:lnTo>
                  <a:pt x="1517" y="128"/>
                </a:lnTo>
                <a:lnTo>
                  <a:pt x="1515" y="132"/>
                </a:lnTo>
                <a:lnTo>
                  <a:pt x="1510" y="130"/>
                </a:lnTo>
                <a:lnTo>
                  <a:pt x="1513" y="125"/>
                </a:lnTo>
                <a:close/>
                <a:moveTo>
                  <a:pt x="1530" y="135"/>
                </a:moveTo>
                <a:lnTo>
                  <a:pt x="1553" y="148"/>
                </a:lnTo>
                <a:lnTo>
                  <a:pt x="1565" y="156"/>
                </a:lnTo>
                <a:lnTo>
                  <a:pt x="1562" y="160"/>
                </a:lnTo>
                <a:lnTo>
                  <a:pt x="1550" y="152"/>
                </a:lnTo>
                <a:lnTo>
                  <a:pt x="1550" y="152"/>
                </a:lnTo>
                <a:lnTo>
                  <a:pt x="1528" y="140"/>
                </a:lnTo>
                <a:lnTo>
                  <a:pt x="1530" y="135"/>
                </a:lnTo>
                <a:close/>
                <a:moveTo>
                  <a:pt x="1577" y="164"/>
                </a:moveTo>
                <a:lnTo>
                  <a:pt x="1582" y="167"/>
                </a:lnTo>
                <a:lnTo>
                  <a:pt x="1579" y="171"/>
                </a:lnTo>
                <a:lnTo>
                  <a:pt x="1575" y="168"/>
                </a:lnTo>
                <a:lnTo>
                  <a:pt x="1577" y="164"/>
                </a:lnTo>
                <a:close/>
                <a:moveTo>
                  <a:pt x="1594" y="175"/>
                </a:moveTo>
                <a:lnTo>
                  <a:pt x="1598" y="178"/>
                </a:lnTo>
                <a:lnTo>
                  <a:pt x="1596" y="182"/>
                </a:lnTo>
                <a:lnTo>
                  <a:pt x="1591" y="179"/>
                </a:lnTo>
                <a:lnTo>
                  <a:pt x="1594" y="175"/>
                </a:lnTo>
                <a:close/>
                <a:moveTo>
                  <a:pt x="1611" y="186"/>
                </a:moveTo>
                <a:lnTo>
                  <a:pt x="1634" y="203"/>
                </a:lnTo>
                <a:lnTo>
                  <a:pt x="1643" y="210"/>
                </a:lnTo>
                <a:lnTo>
                  <a:pt x="1640" y="214"/>
                </a:lnTo>
                <a:lnTo>
                  <a:pt x="1631" y="207"/>
                </a:lnTo>
                <a:lnTo>
                  <a:pt x="1631" y="207"/>
                </a:lnTo>
                <a:lnTo>
                  <a:pt x="1608" y="191"/>
                </a:lnTo>
                <a:lnTo>
                  <a:pt x="1611" y="186"/>
                </a:lnTo>
                <a:close/>
                <a:moveTo>
                  <a:pt x="1655" y="219"/>
                </a:moveTo>
                <a:lnTo>
                  <a:pt x="1659" y="222"/>
                </a:lnTo>
                <a:lnTo>
                  <a:pt x="1656" y="226"/>
                </a:lnTo>
                <a:lnTo>
                  <a:pt x="1652" y="223"/>
                </a:lnTo>
                <a:lnTo>
                  <a:pt x="1655" y="219"/>
                </a:lnTo>
                <a:close/>
                <a:moveTo>
                  <a:pt x="1671" y="232"/>
                </a:moveTo>
                <a:lnTo>
                  <a:pt x="1673" y="234"/>
                </a:lnTo>
                <a:lnTo>
                  <a:pt x="1675" y="235"/>
                </a:lnTo>
                <a:lnTo>
                  <a:pt x="1671" y="239"/>
                </a:lnTo>
                <a:lnTo>
                  <a:pt x="1670" y="237"/>
                </a:lnTo>
                <a:lnTo>
                  <a:pt x="1670" y="238"/>
                </a:lnTo>
                <a:lnTo>
                  <a:pt x="1667" y="236"/>
                </a:lnTo>
                <a:lnTo>
                  <a:pt x="1671" y="232"/>
                </a:lnTo>
                <a:close/>
                <a:moveTo>
                  <a:pt x="1686" y="245"/>
                </a:moveTo>
                <a:lnTo>
                  <a:pt x="1710" y="266"/>
                </a:lnTo>
                <a:lnTo>
                  <a:pt x="1716" y="271"/>
                </a:lnTo>
                <a:lnTo>
                  <a:pt x="1712" y="275"/>
                </a:lnTo>
                <a:lnTo>
                  <a:pt x="1707" y="270"/>
                </a:lnTo>
                <a:lnTo>
                  <a:pt x="1707" y="270"/>
                </a:lnTo>
                <a:lnTo>
                  <a:pt x="1683" y="248"/>
                </a:lnTo>
                <a:lnTo>
                  <a:pt x="1686" y="245"/>
                </a:lnTo>
                <a:close/>
                <a:moveTo>
                  <a:pt x="1727" y="282"/>
                </a:moveTo>
                <a:lnTo>
                  <a:pt x="1730" y="285"/>
                </a:lnTo>
                <a:lnTo>
                  <a:pt x="1727" y="289"/>
                </a:lnTo>
                <a:lnTo>
                  <a:pt x="1723" y="285"/>
                </a:lnTo>
                <a:lnTo>
                  <a:pt x="1727" y="282"/>
                </a:lnTo>
                <a:close/>
                <a:moveTo>
                  <a:pt x="1741" y="296"/>
                </a:moveTo>
                <a:lnTo>
                  <a:pt x="1745" y="299"/>
                </a:lnTo>
                <a:lnTo>
                  <a:pt x="1741" y="303"/>
                </a:lnTo>
                <a:lnTo>
                  <a:pt x="1738" y="299"/>
                </a:lnTo>
                <a:lnTo>
                  <a:pt x="1741" y="296"/>
                </a:lnTo>
                <a:close/>
                <a:moveTo>
                  <a:pt x="1755" y="310"/>
                </a:moveTo>
                <a:lnTo>
                  <a:pt x="1780" y="335"/>
                </a:lnTo>
                <a:lnTo>
                  <a:pt x="1783" y="339"/>
                </a:lnTo>
                <a:lnTo>
                  <a:pt x="1779" y="342"/>
                </a:lnTo>
                <a:lnTo>
                  <a:pt x="1776" y="339"/>
                </a:lnTo>
                <a:lnTo>
                  <a:pt x="1776" y="339"/>
                </a:lnTo>
                <a:lnTo>
                  <a:pt x="1752" y="313"/>
                </a:lnTo>
                <a:lnTo>
                  <a:pt x="1755" y="310"/>
                </a:lnTo>
                <a:close/>
                <a:moveTo>
                  <a:pt x="1793" y="351"/>
                </a:moveTo>
                <a:lnTo>
                  <a:pt x="1796" y="354"/>
                </a:lnTo>
                <a:lnTo>
                  <a:pt x="1792" y="357"/>
                </a:lnTo>
                <a:lnTo>
                  <a:pt x="1789" y="354"/>
                </a:lnTo>
                <a:lnTo>
                  <a:pt x="1793" y="351"/>
                </a:lnTo>
                <a:close/>
                <a:moveTo>
                  <a:pt x="1806" y="366"/>
                </a:moveTo>
                <a:lnTo>
                  <a:pt x="1809" y="369"/>
                </a:lnTo>
                <a:lnTo>
                  <a:pt x="1805" y="373"/>
                </a:lnTo>
                <a:lnTo>
                  <a:pt x="1802" y="369"/>
                </a:lnTo>
                <a:lnTo>
                  <a:pt x="1806" y="366"/>
                </a:lnTo>
                <a:close/>
                <a:moveTo>
                  <a:pt x="1818" y="381"/>
                </a:moveTo>
                <a:lnTo>
                  <a:pt x="1842" y="411"/>
                </a:lnTo>
                <a:lnTo>
                  <a:pt x="1843" y="413"/>
                </a:lnTo>
                <a:lnTo>
                  <a:pt x="1839" y="416"/>
                </a:lnTo>
                <a:lnTo>
                  <a:pt x="1838" y="414"/>
                </a:lnTo>
                <a:lnTo>
                  <a:pt x="1838" y="414"/>
                </a:lnTo>
                <a:lnTo>
                  <a:pt x="1814" y="384"/>
                </a:lnTo>
                <a:lnTo>
                  <a:pt x="1818" y="381"/>
                </a:lnTo>
                <a:close/>
                <a:moveTo>
                  <a:pt x="1852" y="425"/>
                </a:moveTo>
                <a:lnTo>
                  <a:pt x="1855" y="429"/>
                </a:lnTo>
                <a:lnTo>
                  <a:pt x="1851" y="432"/>
                </a:lnTo>
                <a:lnTo>
                  <a:pt x="1848" y="428"/>
                </a:lnTo>
                <a:lnTo>
                  <a:pt x="1852" y="425"/>
                </a:lnTo>
                <a:close/>
                <a:moveTo>
                  <a:pt x="1863" y="441"/>
                </a:moveTo>
                <a:lnTo>
                  <a:pt x="1866" y="445"/>
                </a:lnTo>
                <a:lnTo>
                  <a:pt x="1862" y="448"/>
                </a:lnTo>
                <a:lnTo>
                  <a:pt x="1859" y="444"/>
                </a:lnTo>
                <a:lnTo>
                  <a:pt x="1863" y="441"/>
                </a:lnTo>
                <a:close/>
                <a:moveTo>
                  <a:pt x="1875" y="458"/>
                </a:moveTo>
                <a:lnTo>
                  <a:pt x="1896" y="492"/>
                </a:lnTo>
                <a:lnTo>
                  <a:pt x="1892" y="494"/>
                </a:lnTo>
                <a:lnTo>
                  <a:pt x="1871" y="461"/>
                </a:lnTo>
                <a:lnTo>
                  <a:pt x="1875" y="458"/>
                </a:lnTo>
                <a:close/>
                <a:moveTo>
                  <a:pt x="1904" y="505"/>
                </a:moveTo>
                <a:lnTo>
                  <a:pt x="1906" y="509"/>
                </a:lnTo>
                <a:lnTo>
                  <a:pt x="1902" y="511"/>
                </a:lnTo>
                <a:lnTo>
                  <a:pt x="1899" y="507"/>
                </a:lnTo>
                <a:lnTo>
                  <a:pt x="1904" y="505"/>
                </a:lnTo>
                <a:close/>
                <a:moveTo>
                  <a:pt x="1914" y="522"/>
                </a:moveTo>
                <a:lnTo>
                  <a:pt x="1916" y="526"/>
                </a:lnTo>
                <a:lnTo>
                  <a:pt x="1912" y="529"/>
                </a:lnTo>
                <a:lnTo>
                  <a:pt x="1909" y="525"/>
                </a:lnTo>
                <a:lnTo>
                  <a:pt x="1914" y="522"/>
                </a:lnTo>
                <a:close/>
                <a:moveTo>
                  <a:pt x="1923" y="540"/>
                </a:moveTo>
                <a:lnTo>
                  <a:pt x="1942" y="575"/>
                </a:lnTo>
                <a:lnTo>
                  <a:pt x="1938" y="577"/>
                </a:lnTo>
                <a:lnTo>
                  <a:pt x="1919" y="542"/>
                </a:lnTo>
                <a:lnTo>
                  <a:pt x="1923" y="540"/>
                </a:lnTo>
                <a:close/>
                <a:moveTo>
                  <a:pt x="1948" y="589"/>
                </a:moveTo>
                <a:lnTo>
                  <a:pt x="1950" y="593"/>
                </a:lnTo>
                <a:lnTo>
                  <a:pt x="1946" y="595"/>
                </a:lnTo>
                <a:lnTo>
                  <a:pt x="1944" y="591"/>
                </a:lnTo>
                <a:lnTo>
                  <a:pt x="1948" y="589"/>
                </a:lnTo>
                <a:close/>
                <a:moveTo>
                  <a:pt x="1957" y="607"/>
                </a:moveTo>
                <a:lnTo>
                  <a:pt x="1959" y="612"/>
                </a:lnTo>
                <a:lnTo>
                  <a:pt x="1954" y="614"/>
                </a:lnTo>
                <a:lnTo>
                  <a:pt x="1952" y="609"/>
                </a:lnTo>
                <a:lnTo>
                  <a:pt x="1957" y="607"/>
                </a:lnTo>
                <a:close/>
                <a:moveTo>
                  <a:pt x="1965" y="625"/>
                </a:moveTo>
                <a:lnTo>
                  <a:pt x="1980" y="663"/>
                </a:lnTo>
                <a:lnTo>
                  <a:pt x="1975" y="665"/>
                </a:lnTo>
                <a:lnTo>
                  <a:pt x="1960" y="627"/>
                </a:lnTo>
                <a:lnTo>
                  <a:pt x="1965" y="625"/>
                </a:lnTo>
                <a:close/>
                <a:moveTo>
                  <a:pt x="1985" y="677"/>
                </a:moveTo>
                <a:lnTo>
                  <a:pt x="1986" y="682"/>
                </a:lnTo>
                <a:lnTo>
                  <a:pt x="1982" y="683"/>
                </a:lnTo>
                <a:lnTo>
                  <a:pt x="1980" y="679"/>
                </a:lnTo>
                <a:lnTo>
                  <a:pt x="1985" y="677"/>
                </a:lnTo>
                <a:close/>
                <a:moveTo>
                  <a:pt x="1991" y="696"/>
                </a:moveTo>
                <a:lnTo>
                  <a:pt x="1993" y="701"/>
                </a:lnTo>
                <a:lnTo>
                  <a:pt x="1988" y="702"/>
                </a:lnTo>
                <a:lnTo>
                  <a:pt x="1986" y="698"/>
                </a:lnTo>
                <a:lnTo>
                  <a:pt x="1991" y="696"/>
                </a:lnTo>
                <a:close/>
                <a:moveTo>
                  <a:pt x="1998" y="715"/>
                </a:moveTo>
                <a:lnTo>
                  <a:pt x="1999" y="719"/>
                </a:lnTo>
                <a:lnTo>
                  <a:pt x="2009" y="753"/>
                </a:lnTo>
                <a:lnTo>
                  <a:pt x="2004" y="755"/>
                </a:lnTo>
                <a:lnTo>
                  <a:pt x="1994" y="720"/>
                </a:lnTo>
                <a:lnTo>
                  <a:pt x="1994" y="720"/>
                </a:lnTo>
                <a:lnTo>
                  <a:pt x="1993" y="716"/>
                </a:lnTo>
                <a:lnTo>
                  <a:pt x="1998" y="715"/>
                </a:lnTo>
                <a:close/>
                <a:moveTo>
                  <a:pt x="2013" y="768"/>
                </a:moveTo>
                <a:lnTo>
                  <a:pt x="2014" y="773"/>
                </a:lnTo>
                <a:lnTo>
                  <a:pt x="2009" y="774"/>
                </a:lnTo>
                <a:lnTo>
                  <a:pt x="2008" y="769"/>
                </a:lnTo>
                <a:lnTo>
                  <a:pt x="2013" y="768"/>
                </a:lnTo>
                <a:close/>
                <a:moveTo>
                  <a:pt x="2017" y="788"/>
                </a:moveTo>
                <a:lnTo>
                  <a:pt x="2019" y="792"/>
                </a:lnTo>
                <a:lnTo>
                  <a:pt x="2014" y="794"/>
                </a:lnTo>
                <a:lnTo>
                  <a:pt x="2013" y="788"/>
                </a:lnTo>
                <a:lnTo>
                  <a:pt x="2017" y="788"/>
                </a:lnTo>
                <a:close/>
                <a:moveTo>
                  <a:pt x="2022" y="807"/>
                </a:moveTo>
                <a:lnTo>
                  <a:pt x="2024" y="817"/>
                </a:lnTo>
                <a:lnTo>
                  <a:pt x="2029" y="846"/>
                </a:lnTo>
                <a:lnTo>
                  <a:pt x="2025" y="847"/>
                </a:lnTo>
                <a:lnTo>
                  <a:pt x="2019" y="818"/>
                </a:lnTo>
                <a:lnTo>
                  <a:pt x="2019" y="818"/>
                </a:lnTo>
                <a:lnTo>
                  <a:pt x="2017" y="808"/>
                </a:lnTo>
                <a:lnTo>
                  <a:pt x="2022" y="807"/>
                </a:lnTo>
                <a:close/>
                <a:moveTo>
                  <a:pt x="2032" y="861"/>
                </a:moveTo>
                <a:lnTo>
                  <a:pt x="2033" y="866"/>
                </a:lnTo>
                <a:lnTo>
                  <a:pt x="2028" y="867"/>
                </a:lnTo>
                <a:lnTo>
                  <a:pt x="2027" y="862"/>
                </a:lnTo>
                <a:lnTo>
                  <a:pt x="2032" y="861"/>
                </a:lnTo>
                <a:close/>
                <a:moveTo>
                  <a:pt x="2035" y="881"/>
                </a:moveTo>
                <a:lnTo>
                  <a:pt x="2036" y="886"/>
                </a:lnTo>
                <a:lnTo>
                  <a:pt x="2031" y="887"/>
                </a:lnTo>
                <a:lnTo>
                  <a:pt x="2030" y="882"/>
                </a:lnTo>
                <a:lnTo>
                  <a:pt x="2035" y="881"/>
                </a:lnTo>
                <a:close/>
                <a:moveTo>
                  <a:pt x="2037" y="901"/>
                </a:moveTo>
                <a:lnTo>
                  <a:pt x="2040" y="918"/>
                </a:lnTo>
                <a:lnTo>
                  <a:pt x="2041" y="941"/>
                </a:lnTo>
                <a:lnTo>
                  <a:pt x="2036" y="941"/>
                </a:lnTo>
                <a:lnTo>
                  <a:pt x="2035" y="919"/>
                </a:lnTo>
                <a:lnTo>
                  <a:pt x="2035" y="919"/>
                </a:lnTo>
                <a:lnTo>
                  <a:pt x="2032" y="902"/>
                </a:lnTo>
                <a:lnTo>
                  <a:pt x="2037" y="901"/>
                </a:lnTo>
                <a:close/>
                <a:moveTo>
                  <a:pt x="2043" y="956"/>
                </a:moveTo>
                <a:lnTo>
                  <a:pt x="2043" y="961"/>
                </a:lnTo>
                <a:lnTo>
                  <a:pt x="2038" y="961"/>
                </a:lnTo>
                <a:lnTo>
                  <a:pt x="2037" y="956"/>
                </a:lnTo>
                <a:lnTo>
                  <a:pt x="2043" y="956"/>
                </a:lnTo>
                <a:close/>
                <a:moveTo>
                  <a:pt x="2044" y="976"/>
                </a:moveTo>
                <a:lnTo>
                  <a:pt x="2044" y="981"/>
                </a:lnTo>
                <a:lnTo>
                  <a:pt x="2039" y="981"/>
                </a:lnTo>
                <a:lnTo>
                  <a:pt x="2039" y="976"/>
                </a:lnTo>
                <a:lnTo>
                  <a:pt x="2044" y="976"/>
                </a:lnTo>
                <a:close/>
                <a:moveTo>
                  <a:pt x="2044" y="996"/>
                </a:moveTo>
                <a:lnTo>
                  <a:pt x="2045" y="1023"/>
                </a:lnTo>
                <a:lnTo>
                  <a:pt x="2045" y="1036"/>
                </a:lnTo>
                <a:lnTo>
                  <a:pt x="2040" y="1036"/>
                </a:lnTo>
                <a:lnTo>
                  <a:pt x="2040" y="1023"/>
                </a:lnTo>
                <a:lnTo>
                  <a:pt x="2040" y="1023"/>
                </a:lnTo>
                <a:lnTo>
                  <a:pt x="2039" y="996"/>
                </a:lnTo>
                <a:lnTo>
                  <a:pt x="2044" y="996"/>
                </a:lnTo>
                <a:close/>
                <a:moveTo>
                  <a:pt x="2044" y="1051"/>
                </a:moveTo>
                <a:lnTo>
                  <a:pt x="2044" y="1056"/>
                </a:lnTo>
                <a:lnTo>
                  <a:pt x="2039" y="1056"/>
                </a:lnTo>
                <a:lnTo>
                  <a:pt x="2039" y="1051"/>
                </a:lnTo>
                <a:lnTo>
                  <a:pt x="2044" y="1051"/>
                </a:lnTo>
                <a:close/>
                <a:moveTo>
                  <a:pt x="2044" y="1071"/>
                </a:moveTo>
                <a:lnTo>
                  <a:pt x="2043" y="1076"/>
                </a:lnTo>
                <a:lnTo>
                  <a:pt x="2043" y="1076"/>
                </a:lnTo>
                <a:lnTo>
                  <a:pt x="2039" y="1076"/>
                </a:lnTo>
                <a:lnTo>
                  <a:pt x="2039" y="1075"/>
                </a:lnTo>
                <a:lnTo>
                  <a:pt x="2039" y="1075"/>
                </a:lnTo>
                <a:lnTo>
                  <a:pt x="2039" y="1071"/>
                </a:lnTo>
                <a:lnTo>
                  <a:pt x="2044" y="1071"/>
                </a:lnTo>
                <a:close/>
                <a:moveTo>
                  <a:pt x="2042" y="1091"/>
                </a:moveTo>
                <a:lnTo>
                  <a:pt x="2040" y="1128"/>
                </a:lnTo>
                <a:lnTo>
                  <a:pt x="2039" y="1131"/>
                </a:lnTo>
                <a:lnTo>
                  <a:pt x="2034" y="1131"/>
                </a:lnTo>
                <a:lnTo>
                  <a:pt x="2035" y="1127"/>
                </a:lnTo>
                <a:lnTo>
                  <a:pt x="2035" y="1127"/>
                </a:lnTo>
                <a:lnTo>
                  <a:pt x="2037" y="1091"/>
                </a:lnTo>
                <a:lnTo>
                  <a:pt x="2042" y="1091"/>
                </a:lnTo>
                <a:close/>
                <a:moveTo>
                  <a:pt x="2037" y="1146"/>
                </a:moveTo>
                <a:lnTo>
                  <a:pt x="2037" y="1151"/>
                </a:lnTo>
                <a:lnTo>
                  <a:pt x="2032" y="1150"/>
                </a:lnTo>
                <a:lnTo>
                  <a:pt x="2032" y="1145"/>
                </a:lnTo>
                <a:lnTo>
                  <a:pt x="2037" y="1146"/>
                </a:lnTo>
                <a:close/>
                <a:moveTo>
                  <a:pt x="2035" y="1166"/>
                </a:moveTo>
                <a:lnTo>
                  <a:pt x="2034" y="1171"/>
                </a:lnTo>
                <a:lnTo>
                  <a:pt x="2029" y="1170"/>
                </a:lnTo>
                <a:lnTo>
                  <a:pt x="2030" y="1165"/>
                </a:lnTo>
                <a:lnTo>
                  <a:pt x="2035" y="1166"/>
                </a:lnTo>
                <a:close/>
                <a:moveTo>
                  <a:pt x="2032" y="1186"/>
                </a:moveTo>
                <a:lnTo>
                  <a:pt x="2025" y="1225"/>
                </a:lnTo>
                <a:lnTo>
                  <a:pt x="2020" y="1224"/>
                </a:lnTo>
                <a:lnTo>
                  <a:pt x="2027" y="1185"/>
                </a:lnTo>
                <a:lnTo>
                  <a:pt x="2032" y="1186"/>
                </a:lnTo>
                <a:close/>
                <a:moveTo>
                  <a:pt x="2022" y="1240"/>
                </a:moveTo>
                <a:lnTo>
                  <a:pt x="2021" y="1245"/>
                </a:lnTo>
                <a:lnTo>
                  <a:pt x="2016" y="1244"/>
                </a:lnTo>
                <a:lnTo>
                  <a:pt x="2017" y="1239"/>
                </a:lnTo>
                <a:lnTo>
                  <a:pt x="2022" y="1240"/>
                </a:lnTo>
                <a:close/>
                <a:moveTo>
                  <a:pt x="2017" y="1259"/>
                </a:moveTo>
                <a:lnTo>
                  <a:pt x="2016" y="1265"/>
                </a:lnTo>
                <a:lnTo>
                  <a:pt x="2011" y="1263"/>
                </a:lnTo>
                <a:lnTo>
                  <a:pt x="2012" y="1259"/>
                </a:lnTo>
                <a:lnTo>
                  <a:pt x="2017" y="1259"/>
                </a:lnTo>
                <a:close/>
                <a:moveTo>
                  <a:pt x="2013" y="1279"/>
                </a:moveTo>
                <a:lnTo>
                  <a:pt x="2002" y="1318"/>
                </a:lnTo>
                <a:lnTo>
                  <a:pt x="1997" y="1316"/>
                </a:lnTo>
                <a:lnTo>
                  <a:pt x="2008" y="1278"/>
                </a:lnTo>
                <a:lnTo>
                  <a:pt x="2013" y="1279"/>
                </a:lnTo>
                <a:close/>
                <a:moveTo>
                  <a:pt x="1997" y="1332"/>
                </a:moveTo>
                <a:lnTo>
                  <a:pt x="1996" y="1337"/>
                </a:lnTo>
                <a:lnTo>
                  <a:pt x="1991" y="1335"/>
                </a:lnTo>
                <a:lnTo>
                  <a:pt x="1992" y="1331"/>
                </a:lnTo>
                <a:lnTo>
                  <a:pt x="1997" y="1332"/>
                </a:lnTo>
                <a:close/>
                <a:moveTo>
                  <a:pt x="1991" y="1351"/>
                </a:moveTo>
                <a:lnTo>
                  <a:pt x="1989" y="1356"/>
                </a:lnTo>
                <a:lnTo>
                  <a:pt x="1984" y="1354"/>
                </a:lnTo>
                <a:lnTo>
                  <a:pt x="1986" y="1349"/>
                </a:lnTo>
                <a:lnTo>
                  <a:pt x="1991" y="1351"/>
                </a:lnTo>
                <a:close/>
                <a:moveTo>
                  <a:pt x="1984" y="1370"/>
                </a:moveTo>
                <a:lnTo>
                  <a:pt x="1983" y="1375"/>
                </a:lnTo>
                <a:lnTo>
                  <a:pt x="1970" y="1407"/>
                </a:lnTo>
                <a:lnTo>
                  <a:pt x="1965" y="1406"/>
                </a:lnTo>
                <a:lnTo>
                  <a:pt x="1978" y="1373"/>
                </a:lnTo>
                <a:lnTo>
                  <a:pt x="1978" y="1373"/>
                </a:lnTo>
                <a:lnTo>
                  <a:pt x="1980" y="1368"/>
                </a:lnTo>
                <a:lnTo>
                  <a:pt x="1984" y="1370"/>
                </a:lnTo>
                <a:close/>
                <a:moveTo>
                  <a:pt x="1965" y="1421"/>
                </a:moveTo>
                <a:lnTo>
                  <a:pt x="1962" y="1426"/>
                </a:lnTo>
                <a:lnTo>
                  <a:pt x="1958" y="1424"/>
                </a:lnTo>
                <a:lnTo>
                  <a:pt x="1960" y="1419"/>
                </a:lnTo>
                <a:lnTo>
                  <a:pt x="1965" y="1421"/>
                </a:lnTo>
                <a:close/>
                <a:moveTo>
                  <a:pt x="1956" y="1440"/>
                </a:moveTo>
                <a:lnTo>
                  <a:pt x="1954" y="1444"/>
                </a:lnTo>
                <a:lnTo>
                  <a:pt x="1950" y="1442"/>
                </a:lnTo>
                <a:lnTo>
                  <a:pt x="1952" y="1438"/>
                </a:lnTo>
                <a:lnTo>
                  <a:pt x="1956" y="1440"/>
                </a:lnTo>
                <a:close/>
                <a:moveTo>
                  <a:pt x="1948" y="1458"/>
                </a:moveTo>
                <a:lnTo>
                  <a:pt x="1944" y="1467"/>
                </a:lnTo>
                <a:lnTo>
                  <a:pt x="1930" y="1494"/>
                </a:lnTo>
                <a:lnTo>
                  <a:pt x="1926" y="1492"/>
                </a:lnTo>
                <a:lnTo>
                  <a:pt x="1940" y="1464"/>
                </a:lnTo>
                <a:lnTo>
                  <a:pt x="1940" y="1464"/>
                </a:lnTo>
                <a:lnTo>
                  <a:pt x="1944" y="1456"/>
                </a:lnTo>
                <a:lnTo>
                  <a:pt x="1948" y="1458"/>
                </a:lnTo>
                <a:close/>
                <a:moveTo>
                  <a:pt x="1923" y="1507"/>
                </a:moveTo>
                <a:lnTo>
                  <a:pt x="1921" y="1511"/>
                </a:lnTo>
                <a:lnTo>
                  <a:pt x="1921" y="1512"/>
                </a:lnTo>
                <a:lnTo>
                  <a:pt x="1917" y="1509"/>
                </a:lnTo>
                <a:lnTo>
                  <a:pt x="1917" y="1508"/>
                </a:lnTo>
                <a:lnTo>
                  <a:pt x="1917" y="1508"/>
                </a:lnTo>
                <a:lnTo>
                  <a:pt x="1919" y="1505"/>
                </a:lnTo>
                <a:lnTo>
                  <a:pt x="1923" y="1507"/>
                </a:lnTo>
                <a:close/>
                <a:moveTo>
                  <a:pt x="1913" y="1525"/>
                </a:moveTo>
                <a:lnTo>
                  <a:pt x="1911" y="1529"/>
                </a:lnTo>
                <a:lnTo>
                  <a:pt x="1907" y="1527"/>
                </a:lnTo>
                <a:lnTo>
                  <a:pt x="1909" y="1522"/>
                </a:lnTo>
                <a:lnTo>
                  <a:pt x="1913" y="1525"/>
                </a:lnTo>
                <a:close/>
                <a:moveTo>
                  <a:pt x="1903" y="1542"/>
                </a:moveTo>
                <a:lnTo>
                  <a:pt x="1897" y="1554"/>
                </a:lnTo>
                <a:lnTo>
                  <a:pt x="1882" y="1576"/>
                </a:lnTo>
                <a:lnTo>
                  <a:pt x="1878" y="1574"/>
                </a:lnTo>
                <a:lnTo>
                  <a:pt x="1893" y="1551"/>
                </a:lnTo>
                <a:lnTo>
                  <a:pt x="1893" y="1551"/>
                </a:lnTo>
                <a:lnTo>
                  <a:pt x="1899" y="1540"/>
                </a:lnTo>
                <a:lnTo>
                  <a:pt x="1903" y="1542"/>
                </a:lnTo>
                <a:close/>
                <a:moveTo>
                  <a:pt x="1874" y="1589"/>
                </a:moveTo>
                <a:lnTo>
                  <a:pt x="1872" y="1593"/>
                </a:lnTo>
                <a:lnTo>
                  <a:pt x="1867" y="1590"/>
                </a:lnTo>
                <a:lnTo>
                  <a:pt x="1870" y="1586"/>
                </a:lnTo>
                <a:lnTo>
                  <a:pt x="1874" y="1589"/>
                </a:lnTo>
                <a:close/>
                <a:moveTo>
                  <a:pt x="1863" y="1605"/>
                </a:moveTo>
                <a:lnTo>
                  <a:pt x="1860" y="1610"/>
                </a:lnTo>
                <a:lnTo>
                  <a:pt x="1856" y="1607"/>
                </a:lnTo>
                <a:lnTo>
                  <a:pt x="1859" y="1602"/>
                </a:lnTo>
                <a:lnTo>
                  <a:pt x="1863" y="1605"/>
                </a:lnTo>
                <a:close/>
                <a:moveTo>
                  <a:pt x="1851" y="1622"/>
                </a:moveTo>
                <a:lnTo>
                  <a:pt x="1842" y="1635"/>
                </a:lnTo>
                <a:lnTo>
                  <a:pt x="1827" y="1654"/>
                </a:lnTo>
                <a:lnTo>
                  <a:pt x="1823" y="1651"/>
                </a:lnTo>
                <a:lnTo>
                  <a:pt x="1838" y="1632"/>
                </a:lnTo>
                <a:lnTo>
                  <a:pt x="1838" y="1632"/>
                </a:lnTo>
                <a:lnTo>
                  <a:pt x="1847" y="1619"/>
                </a:lnTo>
                <a:lnTo>
                  <a:pt x="1851" y="1622"/>
                </a:lnTo>
                <a:close/>
                <a:moveTo>
                  <a:pt x="1818" y="1666"/>
                </a:moveTo>
                <a:lnTo>
                  <a:pt x="1815" y="1670"/>
                </a:lnTo>
                <a:lnTo>
                  <a:pt x="1811" y="1666"/>
                </a:lnTo>
                <a:lnTo>
                  <a:pt x="1814" y="1663"/>
                </a:lnTo>
                <a:lnTo>
                  <a:pt x="1818" y="1666"/>
                </a:lnTo>
                <a:close/>
                <a:moveTo>
                  <a:pt x="1805" y="1681"/>
                </a:moveTo>
                <a:lnTo>
                  <a:pt x="1802" y="1685"/>
                </a:lnTo>
                <a:lnTo>
                  <a:pt x="1798" y="1682"/>
                </a:lnTo>
                <a:lnTo>
                  <a:pt x="1801" y="1678"/>
                </a:lnTo>
                <a:lnTo>
                  <a:pt x="1805" y="1681"/>
                </a:lnTo>
                <a:close/>
                <a:moveTo>
                  <a:pt x="1792" y="1696"/>
                </a:moveTo>
                <a:lnTo>
                  <a:pt x="1780" y="1711"/>
                </a:lnTo>
                <a:lnTo>
                  <a:pt x="1765" y="1726"/>
                </a:lnTo>
                <a:lnTo>
                  <a:pt x="1762" y="1723"/>
                </a:lnTo>
                <a:lnTo>
                  <a:pt x="1776" y="1708"/>
                </a:lnTo>
                <a:lnTo>
                  <a:pt x="1776" y="1708"/>
                </a:lnTo>
                <a:lnTo>
                  <a:pt x="1788" y="1693"/>
                </a:lnTo>
                <a:lnTo>
                  <a:pt x="1792" y="1696"/>
                </a:lnTo>
                <a:close/>
                <a:moveTo>
                  <a:pt x="1755" y="1737"/>
                </a:moveTo>
                <a:lnTo>
                  <a:pt x="1751" y="1741"/>
                </a:lnTo>
                <a:lnTo>
                  <a:pt x="1748" y="1737"/>
                </a:lnTo>
                <a:lnTo>
                  <a:pt x="1751" y="1733"/>
                </a:lnTo>
                <a:lnTo>
                  <a:pt x="1755" y="1737"/>
                </a:lnTo>
                <a:close/>
                <a:moveTo>
                  <a:pt x="1741" y="1751"/>
                </a:moveTo>
                <a:lnTo>
                  <a:pt x="1737" y="1755"/>
                </a:lnTo>
                <a:lnTo>
                  <a:pt x="1733" y="1751"/>
                </a:lnTo>
                <a:lnTo>
                  <a:pt x="1737" y="1747"/>
                </a:lnTo>
                <a:lnTo>
                  <a:pt x="1741" y="1751"/>
                </a:lnTo>
                <a:close/>
                <a:moveTo>
                  <a:pt x="1726" y="1765"/>
                </a:moveTo>
                <a:lnTo>
                  <a:pt x="1710" y="1780"/>
                </a:lnTo>
                <a:lnTo>
                  <a:pt x="1696" y="1792"/>
                </a:lnTo>
                <a:lnTo>
                  <a:pt x="1693" y="1788"/>
                </a:lnTo>
                <a:lnTo>
                  <a:pt x="1707" y="1777"/>
                </a:lnTo>
                <a:lnTo>
                  <a:pt x="1707" y="1777"/>
                </a:lnTo>
                <a:lnTo>
                  <a:pt x="1723" y="1761"/>
                </a:lnTo>
                <a:lnTo>
                  <a:pt x="1726" y="1765"/>
                </a:lnTo>
                <a:close/>
                <a:moveTo>
                  <a:pt x="1685" y="1802"/>
                </a:moveTo>
                <a:lnTo>
                  <a:pt x="1681" y="1805"/>
                </a:lnTo>
                <a:lnTo>
                  <a:pt x="1678" y="1801"/>
                </a:lnTo>
                <a:lnTo>
                  <a:pt x="1682" y="1798"/>
                </a:lnTo>
                <a:lnTo>
                  <a:pt x="1685" y="1802"/>
                </a:lnTo>
                <a:close/>
                <a:moveTo>
                  <a:pt x="1670" y="1815"/>
                </a:moveTo>
                <a:lnTo>
                  <a:pt x="1666" y="1818"/>
                </a:lnTo>
                <a:lnTo>
                  <a:pt x="1663" y="1814"/>
                </a:lnTo>
                <a:lnTo>
                  <a:pt x="1667" y="1811"/>
                </a:lnTo>
                <a:lnTo>
                  <a:pt x="1670" y="1815"/>
                </a:lnTo>
                <a:close/>
                <a:moveTo>
                  <a:pt x="1654" y="1827"/>
                </a:moveTo>
                <a:lnTo>
                  <a:pt x="1634" y="1843"/>
                </a:lnTo>
                <a:lnTo>
                  <a:pt x="1622" y="1852"/>
                </a:lnTo>
                <a:lnTo>
                  <a:pt x="1619" y="1847"/>
                </a:lnTo>
                <a:lnTo>
                  <a:pt x="1631" y="1839"/>
                </a:lnTo>
                <a:lnTo>
                  <a:pt x="1631" y="1839"/>
                </a:lnTo>
                <a:lnTo>
                  <a:pt x="1651" y="1823"/>
                </a:lnTo>
                <a:lnTo>
                  <a:pt x="1654" y="1827"/>
                </a:lnTo>
                <a:close/>
                <a:moveTo>
                  <a:pt x="1610" y="1860"/>
                </a:moveTo>
                <a:lnTo>
                  <a:pt x="1606" y="1863"/>
                </a:lnTo>
                <a:lnTo>
                  <a:pt x="1603" y="1859"/>
                </a:lnTo>
                <a:lnTo>
                  <a:pt x="1607" y="1856"/>
                </a:lnTo>
                <a:lnTo>
                  <a:pt x="1610" y="1860"/>
                </a:lnTo>
                <a:close/>
                <a:moveTo>
                  <a:pt x="1594" y="1872"/>
                </a:moveTo>
                <a:lnTo>
                  <a:pt x="1589" y="1874"/>
                </a:lnTo>
                <a:lnTo>
                  <a:pt x="1587" y="1870"/>
                </a:lnTo>
                <a:lnTo>
                  <a:pt x="1591" y="1868"/>
                </a:lnTo>
                <a:lnTo>
                  <a:pt x="1594" y="1872"/>
                </a:lnTo>
                <a:close/>
                <a:moveTo>
                  <a:pt x="1577" y="1883"/>
                </a:moveTo>
                <a:lnTo>
                  <a:pt x="1553" y="1898"/>
                </a:lnTo>
                <a:lnTo>
                  <a:pt x="1543" y="1904"/>
                </a:lnTo>
                <a:lnTo>
                  <a:pt x="1540" y="1899"/>
                </a:lnTo>
                <a:lnTo>
                  <a:pt x="1550" y="1894"/>
                </a:lnTo>
                <a:lnTo>
                  <a:pt x="1550" y="1894"/>
                </a:lnTo>
                <a:lnTo>
                  <a:pt x="1574" y="1878"/>
                </a:lnTo>
                <a:lnTo>
                  <a:pt x="1577" y="1883"/>
                </a:lnTo>
                <a:close/>
                <a:moveTo>
                  <a:pt x="1530" y="1911"/>
                </a:moveTo>
                <a:lnTo>
                  <a:pt x="1525" y="1914"/>
                </a:lnTo>
                <a:lnTo>
                  <a:pt x="1523" y="1910"/>
                </a:lnTo>
                <a:lnTo>
                  <a:pt x="1527" y="1907"/>
                </a:lnTo>
                <a:lnTo>
                  <a:pt x="1530" y="1911"/>
                </a:lnTo>
                <a:close/>
                <a:moveTo>
                  <a:pt x="1512" y="1921"/>
                </a:moveTo>
                <a:lnTo>
                  <a:pt x="1510" y="1922"/>
                </a:lnTo>
                <a:lnTo>
                  <a:pt x="1508" y="1924"/>
                </a:lnTo>
                <a:lnTo>
                  <a:pt x="1505" y="1919"/>
                </a:lnTo>
                <a:lnTo>
                  <a:pt x="1507" y="1918"/>
                </a:lnTo>
                <a:lnTo>
                  <a:pt x="1507" y="1918"/>
                </a:lnTo>
                <a:lnTo>
                  <a:pt x="1510" y="1917"/>
                </a:lnTo>
                <a:lnTo>
                  <a:pt x="1512" y="1921"/>
                </a:lnTo>
                <a:close/>
                <a:moveTo>
                  <a:pt x="1494" y="1931"/>
                </a:moveTo>
                <a:lnTo>
                  <a:pt x="1466" y="1945"/>
                </a:lnTo>
                <a:lnTo>
                  <a:pt x="1459" y="1949"/>
                </a:lnTo>
                <a:lnTo>
                  <a:pt x="1456" y="1944"/>
                </a:lnTo>
                <a:lnTo>
                  <a:pt x="1464" y="1941"/>
                </a:lnTo>
                <a:lnTo>
                  <a:pt x="1464" y="1941"/>
                </a:lnTo>
                <a:lnTo>
                  <a:pt x="1492" y="1926"/>
                </a:lnTo>
                <a:lnTo>
                  <a:pt x="1494" y="1931"/>
                </a:lnTo>
                <a:close/>
                <a:moveTo>
                  <a:pt x="1445" y="1955"/>
                </a:moveTo>
                <a:lnTo>
                  <a:pt x="1440" y="1957"/>
                </a:lnTo>
                <a:lnTo>
                  <a:pt x="1438" y="1952"/>
                </a:lnTo>
                <a:lnTo>
                  <a:pt x="1443" y="1950"/>
                </a:lnTo>
                <a:lnTo>
                  <a:pt x="1445" y="1955"/>
                </a:lnTo>
                <a:close/>
                <a:moveTo>
                  <a:pt x="1427" y="1963"/>
                </a:moveTo>
                <a:lnTo>
                  <a:pt x="1422" y="1965"/>
                </a:lnTo>
                <a:lnTo>
                  <a:pt x="1420" y="1961"/>
                </a:lnTo>
                <a:lnTo>
                  <a:pt x="1425" y="1958"/>
                </a:lnTo>
                <a:lnTo>
                  <a:pt x="1427" y="1963"/>
                </a:lnTo>
                <a:close/>
                <a:moveTo>
                  <a:pt x="1408" y="1970"/>
                </a:moveTo>
                <a:lnTo>
                  <a:pt x="1374" y="1984"/>
                </a:lnTo>
                <a:lnTo>
                  <a:pt x="1371" y="1985"/>
                </a:lnTo>
                <a:lnTo>
                  <a:pt x="1369" y="1980"/>
                </a:lnTo>
                <a:lnTo>
                  <a:pt x="1372" y="1979"/>
                </a:lnTo>
                <a:lnTo>
                  <a:pt x="1372" y="1979"/>
                </a:lnTo>
                <a:lnTo>
                  <a:pt x="1406" y="1966"/>
                </a:lnTo>
                <a:lnTo>
                  <a:pt x="1408" y="1970"/>
                </a:lnTo>
                <a:close/>
                <a:moveTo>
                  <a:pt x="1356" y="1990"/>
                </a:moveTo>
                <a:lnTo>
                  <a:pt x="1352" y="1991"/>
                </a:lnTo>
                <a:lnTo>
                  <a:pt x="1350" y="1987"/>
                </a:lnTo>
                <a:lnTo>
                  <a:pt x="1355" y="1985"/>
                </a:lnTo>
                <a:lnTo>
                  <a:pt x="1356" y="1990"/>
                </a:lnTo>
                <a:close/>
                <a:moveTo>
                  <a:pt x="1337" y="1996"/>
                </a:moveTo>
                <a:lnTo>
                  <a:pt x="1333" y="1998"/>
                </a:lnTo>
                <a:lnTo>
                  <a:pt x="1331" y="1993"/>
                </a:lnTo>
                <a:lnTo>
                  <a:pt x="1336" y="1991"/>
                </a:lnTo>
                <a:lnTo>
                  <a:pt x="1337" y="1996"/>
                </a:lnTo>
                <a:close/>
                <a:moveTo>
                  <a:pt x="1318" y="2002"/>
                </a:moveTo>
                <a:lnTo>
                  <a:pt x="1280" y="2013"/>
                </a:lnTo>
                <a:lnTo>
                  <a:pt x="1279" y="2009"/>
                </a:lnTo>
                <a:lnTo>
                  <a:pt x="1317" y="1997"/>
                </a:lnTo>
                <a:lnTo>
                  <a:pt x="1318" y="2002"/>
                </a:lnTo>
                <a:close/>
                <a:moveTo>
                  <a:pt x="1265" y="2017"/>
                </a:moveTo>
                <a:lnTo>
                  <a:pt x="1260" y="2018"/>
                </a:lnTo>
                <a:lnTo>
                  <a:pt x="1259" y="2013"/>
                </a:lnTo>
                <a:lnTo>
                  <a:pt x="1264" y="2012"/>
                </a:lnTo>
                <a:lnTo>
                  <a:pt x="1265" y="2017"/>
                </a:lnTo>
                <a:close/>
                <a:moveTo>
                  <a:pt x="1246" y="2022"/>
                </a:moveTo>
                <a:lnTo>
                  <a:pt x="1241" y="2022"/>
                </a:lnTo>
                <a:lnTo>
                  <a:pt x="1240" y="2018"/>
                </a:lnTo>
                <a:lnTo>
                  <a:pt x="1244" y="2016"/>
                </a:lnTo>
                <a:lnTo>
                  <a:pt x="1246" y="2022"/>
                </a:lnTo>
                <a:close/>
                <a:moveTo>
                  <a:pt x="1226" y="2026"/>
                </a:moveTo>
                <a:lnTo>
                  <a:pt x="1187" y="2033"/>
                </a:lnTo>
                <a:lnTo>
                  <a:pt x="1186" y="2028"/>
                </a:lnTo>
                <a:lnTo>
                  <a:pt x="1225" y="2021"/>
                </a:lnTo>
                <a:lnTo>
                  <a:pt x="1226" y="2026"/>
                </a:lnTo>
                <a:close/>
                <a:moveTo>
                  <a:pt x="1172" y="2035"/>
                </a:moveTo>
                <a:lnTo>
                  <a:pt x="1167" y="2036"/>
                </a:lnTo>
                <a:lnTo>
                  <a:pt x="1166" y="2031"/>
                </a:lnTo>
                <a:lnTo>
                  <a:pt x="1171" y="2030"/>
                </a:lnTo>
                <a:lnTo>
                  <a:pt x="1172" y="2035"/>
                </a:lnTo>
                <a:close/>
                <a:moveTo>
                  <a:pt x="1152" y="2038"/>
                </a:moveTo>
                <a:lnTo>
                  <a:pt x="1147" y="2038"/>
                </a:lnTo>
                <a:lnTo>
                  <a:pt x="1146" y="2033"/>
                </a:lnTo>
                <a:lnTo>
                  <a:pt x="1151" y="2033"/>
                </a:lnTo>
                <a:lnTo>
                  <a:pt x="1152" y="2038"/>
                </a:lnTo>
                <a:close/>
                <a:moveTo>
                  <a:pt x="1132" y="2040"/>
                </a:moveTo>
                <a:lnTo>
                  <a:pt x="1127" y="2041"/>
                </a:lnTo>
                <a:lnTo>
                  <a:pt x="1092" y="2043"/>
                </a:lnTo>
                <a:lnTo>
                  <a:pt x="1092" y="2038"/>
                </a:lnTo>
                <a:lnTo>
                  <a:pt x="1127" y="2036"/>
                </a:lnTo>
                <a:lnTo>
                  <a:pt x="1127" y="2036"/>
                </a:lnTo>
                <a:lnTo>
                  <a:pt x="1131" y="2035"/>
                </a:lnTo>
                <a:lnTo>
                  <a:pt x="1132" y="2040"/>
                </a:lnTo>
                <a:close/>
                <a:moveTo>
                  <a:pt x="1077" y="2045"/>
                </a:moveTo>
                <a:lnTo>
                  <a:pt x="1075" y="2045"/>
                </a:lnTo>
                <a:lnTo>
                  <a:pt x="1072" y="2045"/>
                </a:lnTo>
                <a:lnTo>
                  <a:pt x="1072" y="2040"/>
                </a:lnTo>
                <a:lnTo>
                  <a:pt x="1075" y="2040"/>
                </a:lnTo>
                <a:lnTo>
                  <a:pt x="1075" y="2040"/>
                </a:lnTo>
                <a:lnTo>
                  <a:pt x="1077" y="2040"/>
                </a:lnTo>
                <a:lnTo>
                  <a:pt x="1077" y="2045"/>
                </a:lnTo>
                <a:close/>
                <a:moveTo>
                  <a:pt x="1057" y="2045"/>
                </a:moveTo>
                <a:lnTo>
                  <a:pt x="1052" y="2045"/>
                </a:lnTo>
                <a:lnTo>
                  <a:pt x="1052" y="2040"/>
                </a:lnTo>
                <a:lnTo>
                  <a:pt x="1057" y="2040"/>
                </a:lnTo>
                <a:lnTo>
                  <a:pt x="1057" y="2045"/>
                </a:lnTo>
                <a:close/>
                <a:moveTo>
                  <a:pt x="1037" y="2046"/>
                </a:moveTo>
                <a:lnTo>
                  <a:pt x="1022" y="2046"/>
                </a:lnTo>
                <a:lnTo>
                  <a:pt x="997" y="2046"/>
                </a:lnTo>
                <a:lnTo>
                  <a:pt x="997" y="2040"/>
                </a:lnTo>
                <a:lnTo>
                  <a:pt x="1023" y="2041"/>
                </a:lnTo>
                <a:lnTo>
                  <a:pt x="1022" y="2041"/>
                </a:lnTo>
                <a:lnTo>
                  <a:pt x="1037" y="2041"/>
                </a:lnTo>
                <a:lnTo>
                  <a:pt x="1037" y="2046"/>
                </a:lnTo>
                <a:close/>
                <a:moveTo>
                  <a:pt x="982" y="2045"/>
                </a:moveTo>
                <a:lnTo>
                  <a:pt x="977" y="2045"/>
                </a:lnTo>
                <a:lnTo>
                  <a:pt x="977" y="2040"/>
                </a:lnTo>
                <a:lnTo>
                  <a:pt x="982" y="2040"/>
                </a:lnTo>
                <a:lnTo>
                  <a:pt x="982" y="2045"/>
                </a:lnTo>
                <a:close/>
                <a:moveTo>
                  <a:pt x="962" y="2044"/>
                </a:moveTo>
                <a:lnTo>
                  <a:pt x="957" y="2044"/>
                </a:lnTo>
                <a:lnTo>
                  <a:pt x="957" y="2039"/>
                </a:lnTo>
                <a:lnTo>
                  <a:pt x="962" y="2039"/>
                </a:lnTo>
                <a:lnTo>
                  <a:pt x="962" y="2044"/>
                </a:lnTo>
                <a:close/>
                <a:moveTo>
                  <a:pt x="942" y="2043"/>
                </a:moveTo>
                <a:lnTo>
                  <a:pt x="918" y="2041"/>
                </a:lnTo>
                <a:lnTo>
                  <a:pt x="902" y="2039"/>
                </a:lnTo>
                <a:lnTo>
                  <a:pt x="902" y="2034"/>
                </a:lnTo>
                <a:lnTo>
                  <a:pt x="919" y="2036"/>
                </a:lnTo>
                <a:lnTo>
                  <a:pt x="919" y="2036"/>
                </a:lnTo>
                <a:lnTo>
                  <a:pt x="942" y="2038"/>
                </a:lnTo>
                <a:lnTo>
                  <a:pt x="942" y="2043"/>
                </a:lnTo>
                <a:close/>
                <a:moveTo>
                  <a:pt x="887" y="2037"/>
                </a:moveTo>
                <a:lnTo>
                  <a:pt x="882" y="2036"/>
                </a:lnTo>
                <a:lnTo>
                  <a:pt x="883" y="2031"/>
                </a:lnTo>
                <a:lnTo>
                  <a:pt x="888" y="2032"/>
                </a:lnTo>
                <a:lnTo>
                  <a:pt x="887" y="2037"/>
                </a:lnTo>
                <a:close/>
                <a:moveTo>
                  <a:pt x="867" y="2034"/>
                </a:moveTo>
                <a:lnTo>
                  <a:pt x="867" y="2034"/>
                </a:lnTo>
                <a:lnTo>
                  <a:pt x="862" y="2034"/>
                </a:lnTo>
                <a:lnTo>
                  <a:pt x="863" y="2028"/>
                </a:lnTo>
                <a:lnTo>
                  <a:pt x="868" y="2029"/>
                </a:lnTo>
                <a:lnTo>
                  <a:pt x="868" y="2029"/>
                </a:lnTo>
                <a:lnTo>
                  <a:pt x="868" y="2029"/>
                </a:lnTo>
                <a:lnTo>
                  <a:pt x="867" y="2034"/>
                </a:lnTo>
                <a:close/>
                <a:moveTo>
                  <a:pt x="847" y="2031"/>
                </a:moveTo>
                <a:lnTo>
                  <a:pt x="817" y="2025"/>
                </a:lnTo>
                <a:lnTo>
                  <a:pt x="808" y="2023"/>
                </a:lnTo>
                <a:lnTo>
                  <a:pt x="809" y="2019"/>
                </a:lnTo>
                <a:lnTo>
                  <a:pt x="818" y="2020"/>
                </a:lnTo>
                <a:lnTo>
                  <a:pt x="818" y="2020"/>
                </a:lnTo>
                <a:lnTo>
                  <a:pt x="848" y="2026"/>
                </a:lnTo>
                <a:lnTo>
                  <a:pt x="847" y="2031"/>
                </a:lnTo>
                <a:close/>
                <a:moveTo>
                  <a:pt x="793" y="2020"/>
                </a:moveTo>
                <a:lnTo>
                  <a:pt x="788" y="2019"/>
                </a:lnTo>
                <a:lnTo>
                  <a:pt x="790" y="2014"/>
                </a:lnTo>
                <a:lnTo>
                  <a:pt x="794" y="2015"/>
                </a:lnTo>
                <a:lnTo>
                  <a:pt x="793" y="2020"/>
                </a:lnTo>
                <a:close/>
                <a:moveTo>
                  <a:pt x="774" y="2016"/>
                </a:moveTo>
                <a:lnTo>
                  <a:pt x="769" y="2014"/>
                </a:lnTo>
                <a:lnTo>
                  <a:pt x="770" y="2010"/>
                </a:lnTo>
                <a:lnTo>
                  <a:pt x="775" y="2010"/>
                </a:lnTo>
                <a:lnTo>
                  <a:pt x="774" y="2016"/>
                </a:lnTo>
                <a:close/>
                <a:moveTo>
                  <a:pt x="755" y="2010"/>
                </a:moveTo>
                <a:lnTo>
                  <a:pt x="719" y="2000"/>
                </a:lnTo>
                <a:lnTo>
                  <a:pt x="716" y="1999"/>
                </a:lnTo>
                <a:lnTo>
                  <a:pt x="717" y="1994"/>
                </a:lnTo>
                <a:lnTo>
                  <a:pt x="720" y="1995"/>
                </a:lnTo>
                <a:lnTo>
                  <a:pt x="720" y="1995"/>
                </a:lnTo>
                <a:lnTo>
                  <a:pt x="756" y="2005"/>
                </a:lnTo>
                <a:lnTo>
                  <a:pt x="755" y="2010"/>
                </a:lnTo>
                <a:close/>
                <a:moveTo>
                  <a:pt x="702" y="1994"/>
                </a:moveTo>
                <a:lnTo>
                  <a:pt x="697" y="1993"/>
                </a:lnTo>
                <a:lnTo>
                  <a:pt x="699" y="1988"/>
                </a:lnTo>
                <a:lnTo>
                  <a:pt x="703" y="1990"/>
                </a:lnTo>
                <a:lnTo>
                  <a:pt x="702" y="1994"/>
                </a:lnTo>
                <a:close/>
                <a:moveTo>
                  <a:pt x="683" y="1988"/>
                </a:moveTo>
                <a:lnTo>
                  <a:pt x="678" y="1986"/>
                </a:lnTo>
                <a:lnTo>
                  <a:pt x="680" y="1982"/>
                </a:lnTo>
                <a:lnTo>
                  <a:pt x="684" y="1983"/>
                </a:lnTo>
                <a:lnTo>
                  <a:pt x="683" y="1988"/>
                </a:lnTo>
                <a:close/>
                <a:moveTo>
                  <a:pt x="664" y="1981"/>
                </a:moveTo>
                <a:lnTo>
                  <a:pt x="627" y="1967"/>
                </a:lnTo>
                <a:lnTo>
                  <a:pt x="628" y="1962"/>
                </a:lnTo>
                <a:lnTo>
                  <a:pt x="666" y="1976"/>
                </a:lnTo>
                <a:lnTo>
                  <a:pt x="664" y="1981"/>
                </a:lnTo>
                <a:close/>
                <a:moveTo>
                  <a:pt x="613" y="1960"/>
                </a:moveTo>
                <a:lnTo>
                  <a:pt x="608" y="1958"/>
                </a:lnTo>
                <a:lnTo>
                  <a:pt x="610" y="1954"/>
                </a:lnTo>
                <a:lnTo>
                  <a:pt x="615" y="1956"/>
                </a:lnTo>
                <a:lnTo>
                  <a:pt x="613" y="1960"/>
                </a:lnTo>
                <a:close/>
                <a:moveTo>
                  <a:pt x="594" y="1952"/>
                </a:moveTo>
                <a:lnTo>
                  <a:pt x="590" y="1950"/>
                </a:lnTo>
                <a:lnTo>
                  <a:pt x="592" y="1946"/>
                </a:lnTo>
                <a:lnTo>
                  <a:pt x="597" y="1948"/>
                </a:lnTo>
                <a:lnTo>
                  <a:pt x="594" y="1952"/>
                </a:lnTo>
                <a:close/>
                <a:moveTo>
                  <a:pt x="576" y="1944"/>
                </a:moveTo>
                <a:lnTo>
                  <a:pt x="541" y="1925"/>
                </a:lnTo>
                <a:lnTo>
                  <a:pt x="543" y="1921"/>
                </a:lnTo>
                <a:lnTo>
                  <a:pt x="579" y="1939"/>
                </a:lnTo>
                <a:lnTo>
                  <a:pt x="576" y="1944"/>
                </a:lnTo>
                <a:close/>
                <a:moveTo>
                  <a:pt x="528" y="1918"/>
                </a:moveTo>
                <a:lnTo>
                  <a:pt x="523" y="1916"/>
                </a:lnTo>
                <a:lnTo>
                  <a:pt x="526" y="1911"/>
                </a:lnTo>
                <a:lnTo>
                  <a:pt x="530" y="1914"/>
                </a:lnTo>
                <a:lnTo>
                  <a:pt x="528" y="1918"/>
                </a:lnTo>
                <a:close/>
                <a:moveTo>
                  <a:pt x="510" y="1908"/>
                </a:moveTo>
                <a:lnTo>
                  <a:pt x="506" y="1906"/>
                </a:lnTo>
                <a:lnTo>
                  <a:pt x="508" y="1901"/>
                </a:lnTo>
                <a:lnTo>
                  <a:pt x="513" y="1904"/>
                </a:lnTo>
                <a:lnTo>
                  <a:pt x="510" y="1908"/>
                </a:lnTo>
                <a:close/>
                <a:moveTo>
                  <a:pt x="493" y="1898"/>
                </a:moveTo>
                <a:lnTo>
                  <a:pt x="492" y="1898"/>
                </a:lnTo>
                <a:lnTo>
                  <a:pt x="459" y="1877"/>
                </a:lnTo>
                <a:lnTo>
                  <a:pt x="462" y="1872"/>
                </a:lnTo>
                <a:lnTo>
                  <a:pt x="495" y="1894"/>
                </a:lnTo>
                <a:lnTo>
                  <a:pt x="495" y="1894"/>
                </a:lnTo>
                <a:lnTo>
                  <a:pt x="495" y="1894"/>
                </a:lnTo>
                <a:lnTo>
                  <a:pt x="493" y="1898"/>
                </a:lnTo>
                <a:close/>
                <a:moveTo>
                  <a:pt x="447" y="1868"/>
                </a:moveTo>
                <a:lnTo>
                  <a:pt x="442" y="1865"/>
                </a:lnTo>
                <a:lnTo>
                  <a:pt x="445" y="1861"/>
                </a:lnTo>
                <a:lnTo>
                  <a:pt x="449" y="1864"/>
                </a:lnTo>
                <a:lnTo>
                  <a:pt x="447" y="1868"/>
                </a:lnTo>
                <a:close/>
                <a:moveTo>
                  <a:pt x="430" y="1856"/>
                </a:moveTo>
                <a:lnTo>
                  <a:pt x="426" y="1854"/>
                </a:lnTo>
                <a:lnTo>
                  <a:pt x="429" y="1850"/>
                </a:lnTo>
                <a:lnTo>
                  <a:pt x="433" y="1853"/>
                </a:lnTo>
                <a:lnTo>
                  <a:pt x="430" y="1856"/>
                </a:lnTo>
                <a:close/>
                <a:moveTo>
                  <a:pt x="414" y="1845"/>
                </a:moveTo>
                <a:lnTo>
                  <a:pt x="411" y="1843"/>
                </a:lnTo>
                <a:lnTo>
                  <a:pt x="382" y="1820"/>
                </a:lnTo>
                <a:lnTo>
                  <a:pt x="385" y="1816"/>
                </a:lnTo>
                <a:lnTo>
                  <a:pt x="414" y="1839"/>
                </a:lnTo>
                <a:lnTo>
                  <a:pt x="414" y="1839"/>
                </a:lnTo>
                <a:lnTo>
                  <a:pt x="417" y="1841"/>
                </a:lnTo>
                <a:lnTo>
                  <a:pt x="414" y="1845"/>
                </a:lnTo>
                <a:close/>
                <a:moveTo>
                  <a:pt x="370" y="1811"/>
                </a:moveTo>
                <a:lnTo>
                  <a:pt x="367" y="1807"/>
                </a:lnTo>
                <a:lnTo>
                  <a:pt x="370" y="1804"/>
                </a:lnTo>
                <a:lnTo>
                  <a:pt x="374" y="1807"/>
                </a:lnTo>
                <a:lnTo>
                  <a:pt x="370" y="1811"/>
                </a:lnTo>
                <a:close/>
                <a:moveTo>
                  <a:pt x="355" y="1798"/>
                </a:moveTo>
                <a:lnTo>
                  <a:pt x="351" y="1795"/>
                </a:lnTo>
                <a:lnTo>
                  <a:pt x="355" y="1791"/>
                </a:lnTo>
                <a:lnTo>
                  <a:pt x="359" y="1794"/>
                </a:lnTo>
                <a:lnTo>
                  <a:pt x="355" y="1798"/>
                </a:lnTo>
                <a:close/>
                <a:moveTo>
                  <a:pt x="340" y="1785"/>
                </a:moveTo>
                <a:lnTo>
                  <a:pt x="335" y="1780"/>
                </a:lnTo>
                <a:lnTo>
                  <a:pt x="311" y="1757"/>
                </a:lnTo>
                <a:lnTo>
                  <a:pt x="314" y="1753"/>
                </a:lnTo>
                <a:lnTo>
                  <a:pt x="339" y="1777"/>
                </a:lnTo>
                <a:lnTo>
                  <a:pt x="339" y="1777"/>
                </a:lnTo>
                <a:lnTo>
                  <a:pt x="343" y="1781"/>
                </a:lnTo>
                <a:lnTo>
                  <a:pt x="340" y="1785"/>
                </a:lnTo>
                <a:close/>
                <a:moveTo>
                  <a:pt x="300" y="1747"/>
                </a:moveTo>
                <a:lnTo>
                  <a:pt x="300" y="1747"/>
                </a:lnTo>
                <a:lnTo>
                  <a:pt x="297" y="1743"/>
                </a:lnTo>
                <a:lnTo>
                  <a:pt x="300" y="1740"/>
                </a:lnTo>
                <a:lnTo>
                  <a:pt x="303" y="1743"/>
                </a:lnTo>
                <a:lnTo>
                  <a:pt x="303" y="1743"/>
                </a:lnTo>
                <a:lnTo>
                  <a:pt x="303" y="1743"/>
                </a:lnTo>
                <a:lnTo>
                  <a:pt x="300" y="1747"/>
                </a:lnTo>
                <a:close/>
                <a:moveTo>
                  <a:pt x="286" y="1732"/>
                </a:moveTo>
                <a:lnTo>
                  <a:pt x="283" y="1729"/>
                </a:lnTo>
                <a:lnTo>
                  <a:pt x="286" y="1725"/>
                </a:lnTo>
                <a:lnTo>
                  <a:pt x="290" y="1729"/>
                </a:lnTo>
                <a:lnTo>
                  <a:pt x="286" y="1732"/>
                </a:lnTo>
                <a:close/>
                <a:moveTo>
                  <a:pt x="272" y="1718"/>
                </a:moveTo>
                <a:lnTo>
                  <a:pt x="266" y="1711"/>
                </a:lnTo>
                <a:lnTo>
                  <a:pt x="246" y="1688"/>
                </a:lnTo>
                <a:lnTo>
                  <a:pt x="249" y="1684"/>
                </a:lnTo>
                <a:lnTo>
                  <a:pt x="270" y="1708"/>
                </a:lnTo>
                <a:lnTo>
                  <a:pt x="270" y="1708"/>
                </a:lnTo>
                <a:lnTo>
                  <a:pt x="276" y="1714"/>
                </a:lnTo>
                <a:lnTo>
                  <a:pt x="272" y="1718"/>
                </a:lnTo>
                <a:close/>
                <a:moveTo>
                  <a:pt x="236" y="1676"/>
                </a:moveTo>
                <a:lnTo>
                  <a:pt x="234" y="1674"/>
                </a:lnTo>
                <a:lnTo>
                  <a:pt x="233" y="1672"/>
                </a:lnTo>
                <a:lnTo>
                  <a:pt x="237" y="1669"/>
                </a:lnTo>
                <a:lnTo>
                  <a:pt x="238" y="1671"/>
                </a:lnTo>
                <a:lnTo>
                  <a:pt x="238" y="1671"/>
                </a:lnTo>
                <a:lnTo>
                  <a:pt x="240" y="1673"/>
                </a:lnTo>
                <a:lnTo>
                  <a:pt x="236" y="1676"/>
                </a:lnTo>
                <a:close/>
                <a:moveTo>
                  <a:pt x="223" y="1661"/>
                </a:moveTo>
                <a:lnTo>
                  <a:pt x="220" y="1657"/>
                </a:lnTo>
                <a:lnTo>
                  <a:pt x="224" y="1654"/>
                </a:lnTo>
                <a:lnTo>
                  <a:pt x="227" y="1658"/>
                </a:lnTo>
                <a:lnTo>
                  <a:pt x="223" y="1661"/>
                </a:lnTo>
                <a:close/>
                <a:moveTo>
                  <a:pt x="211" y="1645"/>
                </a:moveTo>
                <a:lnTo>
                  <a:pt x="203" y="1635"/>
                </a:lnTo>
                <a:lnTo>
                  <a:pt x="187" y="1613"/>
                </a:lnTo>
                <a:lnTo>
                  <a:pt x="191" y="1610"/>
                </a:lnTo>
                <a:lnTo>
                  <a:pt x="208" y="1632"/>
                </a:lnTo>
                <a:lnTo>
                  <a:pt x="208" y="1632"/>
                </a:lnTo>
                <a:lnTo>
                  <a:pt x="215" y="1642"/>
                </a:lnTo>
                <a:lnTo>
                  <a:pt x="211" y="1645"/>
                </a:lnTo>
                <a:close/>
                <a:moveTo>
                  <a:pt x="179" y="1600"/>
                </a:moveTo>
                <a:lnTo>
                  <a:pt x="176" y="1596"/>
                </a:lnTo>
                <a:lnTo>
                  <a:pt x="180" y="1593"/>
                </a:lnTo>
                <a:lnTo>
                  <a:pt x="183" y="1597"/>
                </a:lnTo>
                <a:lnTo>
                  <a:pt x="179" y="1600"/>
                </a:lnTo>
                <a:close/>
                <a:moveTo>
                  <a:pt x="168" y="1584"/>
                </a:moveTo>
                <a:lnTo>
                  <a:pt x="165" y="1579"/>
                </a:lnTo>
                <a:lnTo>
                  <a:pt x="169" y="1577"/>
                </a:lnTo>
                <a:lnTo>
                  <a:pt x="172" y="1581"/>
                </a:lnTo>
                <a:lnTo>
                  <a:pt x="168" y="1584"/>
                </a:lnTo>
                <a:close/>
                <a:moveTo>
                  <a:pt x="157" y="1567"/>
                </a:moveTo>
                <a:lnTo>
                  <a:pt x="148" y="1554"/>
                </a:lnTo>
                <a:lnTo>
                  <a:pt x="136" y="1532"/>
                </a:lnTo>
                <a:lnTo>
                  <a:pt x="140" y="1530"/>
                </a:lnTo>
                <a:lnTo>
                  <a:pt x="153" y="1551"/>
                </a:lnTo>
                <a:lnTo>
                  <a:pt x="152" y="1551"/>
                </a:lnTo>
                <a:lnTo>
                  <a:pt x="161" y="1564"/>
                </a:lnTo>
                <a:lnTo>
                  <a:pt x="157" y="1567"/>
                </a:lnTo>
                <a:close/>
                <a:moveTo>
                  <a:pt x="129" y="1519"/>
                </a:moveTo>
                <a:lnTo>
                  <a:pt x="126" y="1515"/>
                </a:lnTo>
                <a:lnTo>
                  <a:pt x="130" y="1512"/>
                </a:lnTo>
                <a:lnTo>
                  <a:pt x="133" y="1517"/>
                </a:lnTo>
                <a:lnTo>
                  <a:pt x="129" y="1519"/>
                </a:lnTo>
                <a:close/>
                <a:moveTo>
                  <a:pt x="119" y="1502"/>
                </a:moveTo>
                <a:lnTo>
                  <a:pt x="117" y="1497"/>
                </a:lnTo>
                <a:lnTo>
                  <a:pt x="121" y="1495"/>
                </a:lnTo>
                <a:lnTo>
                  <a:pt x="124" y="1499"/>
                </a:lnTo>
                <a:lnTo>
                  <a:pt x="119" y="1502"/>
                </a:lnTo>
                <a:close/>
                <a:moveTo>
                  <a:pt x="110" y="1484"/>
                </a:moveTo>
                <a:lnTo>
                  <a:pt x="101" y="1467"/>
                </a:lnTo>
                <a:lnTo>
                  <a:pt x="93" y="1448"/>
                </a:lnTo>
                <a:lnTo>
                  <a:pt x="97" y="1446"/>
                </a:lnTo>
                <a:lnTo>
                  <a:pt x="106" y="1464"/>
                </a:lnTo>
                <a:lnTo>
                  <a:pt x="106" y="1464"/>
                </a:lnTo>
                <a:lnTo>
                  <a:pt x="115" y="1482"/>
                </a:lnTo>
                <a:lnTo>
                  <a:pt x="110" y="1484"/>
                </a:lnTo>
                <a:close/>
                <a:moveTo>
                  <a:pt x="86" y="1434"/>
                </a:moveTo>
                <a:lnTo>
                  <a:pt x="84" y="1429"/>
                </a:lnTo>
                <a:lnTo>
                  <a:pt x="89" y="1428"/>
                </a:lnTo>
                <a:lnTo>
                  <a:pt x="91" y="1432"/>
                </a:lnTo>
                <a:lnTo>
                  <a:pt x="86" y="1434"/>
                </a:lnTo>
                <a:close/>
                <a:moveTo>
                  <a:pt x="78" y="1415"/>
                </a:moveTo>
                <a:lnTo>
                  <a:pt x="76" y="1411"/>
                </a:lnTo>
                <a:lnTo>
                  <a:pt x="81" y="1409"/>
                </a:lnTo>
                <a:lnTo>
                  <a:pt x="83" y="1414"/>
                </a:lnTo>
                <a:lnTo>
                  <a:pt x="78" y="1415"/>
                </a:lnTo>
                <a:close/>
                <a:moveTo>
                  <a:pt x="71" y="1397"/>
                </a:moveTo>
                <a:lnTo>
                  <a:pt x="62" y="1375"/>
                </a:lnTo>
                <a:lnTo>
                  <a:pt x="57" y="1359"/>
                </a:lnTo>
                <a:lnTo>
                  <a:pt x="62" y="1358"/>
                </a:lnTo>
                <a:lnTo>
                  <a:pt x="67" y="1373"/>
                </a:lnTo>
                <a:lnTo>
                  <a:pt x="67" y="1373"/>
                </a:lnTo>
                <a:lnTo>
                  <a:pt x="76" y="1395"/>
                </a:lnTo>
                <a:lnTo>
                  <a:pt x="71" y="1397"/>
                </a:lnTo>
                <a:close/>
                <a:moveTo>
                  <a:pt x="52" y="1345"/>
                </a:moveTo>
                <a:lnTo>
                  <a:pt x="51" y="1340"/>
                </a:lnTo>
                <a:lnTo>
                  <a:pt x="55" y="1339"/>
                </a:lnTo>
                <a:lnTo>
                  <a:pt x="57" y="1343"/>
                </a:lnTo>
                <a:lnTo>
                  <a:pt x="52" y="1345"/>
                </a:lnTo>
                <a:close/>
                <a:moveTo>
                  <a:pt x="46" y="1326"/>
                </a:moveTo>
                <a:lnTo>
                  <a:pt x="45" y="1321"/>
                </a:lnTo>
                <a:lnTo>
                  <a:pt x="49" y="1320"/>
                </a:lnTo>
                <a:lnTo>
                  <a:pt x="51" y="1325"/>
                </a:lnTo>
                <a:lnTo>
                  <a:pt x="46" y="1326"/>
                </a:lnTo>
                <a:close/>
                <a:moveTo>
                  <a:pt x="40" y="1307"/>
                </a:moveTo>
                <a:lnTo>
                  <a:pt x="32" y="1279"/>
                </a:lnTo>
                <a:lnTo>
                  <a:pt x="30" y="1268"/>
                </a:lnTo>
                <a:lnTo>
                  <a:pt x="35" y="1267"/>
                </a:lnTo>
                <a:lnTo>
                  <a:pt x="37" y="1278"/>
                </a:lnTo>
                <a:lnTo>
                  <a:pt x="37" y="1277"/>
                </a:lnTo>
                <a:lnTo>
                  <a:pt x="45" y="1305"/>
                </a:lnTo>
                <a:lnTo>
                  <a:pt x="40" y="1307"/>
                </a:lnTo>
                <a:close/>
                <a:moveTo>
                  <a:pt x="27" y="1253"/>
                </a:moveTo>
                <a:lnTo>
                  <a:pt x="25" y="1249"/>
                </a:lnTo>
                <a:lnTo>
                  <a:pt x="30" y="1247"/>
                </a:lnTo>
                <a:lnTo>
                  <a:pt x="31" y="1252"/>
                </a:lnTo>
                <a:lnTo>
                  <a:pt x="27" y="1253"/>
                </a:lnTo>
                <a:close/>
                <a:moveTo>
                  <a:pt x="22" y="1234"/>
                </a:moveTo>
                <a:lnTo>
                  <a:pt x="21" y="1229"/>
                </a:lnTo>
                <a:lnTo>
                  <a:pt x="21" y="1229"/>
                </a:lnTo>
                <a:lnTo>
                  <a:pt x="26" y="1228"/>
                </a:lnTo>
                <a:lnTo>
                  <a:pt x="26" y="1228"/>
                </a:lnTo>
                <a:lnTo>
                  <a:pt x="26" y="1228"/>
                </a:lnTo>
                <a:lnTo>
                  <a:pt x="27" y="1233"/>
                </a:lnTo>
                <a:lnTo>
                  <a:pt x="22" y="1234"/>
                </a:lnTo>
                <a:close/>
                <a:moveTo>
                  <a:pt x="18" y="1214"/>
                </a:moveTo>
                <a:lnTo>
                  <a:pt x="12" y="1179"/>
                </a:lnTo>
                <a:lnTo>
                  <a:pt x="11" y="1174"/>
                </a:lnTo>
                <a:lnTo>
                  <a:pt x="16" y="1174"/>
                </a:lnTo>
                <a:lnTo>
                  <a:pt x="17" y="1178"/>
                </a:lnTo>
                <a:lnTo>
                  <a:pt x="17" y="1178"/>
                </a:lnTo>
                <a:lnTo>
                  <a:pt x="23" y="1213"/>
                </a:lnTo>
                <a:lnTo>
                  <a:pt x="18" y="1214"/>
                </a:lnTo>
                <a:close/>
                <a:moveTo>
                  <a:pt x="10" y="1160"/>
                </a:moveTo>
                <a:lnTo>
                  <a:pt x="9" y="1155"/>
                </a:lnTo>
                <a:lnTo>
                  <a:pt x="14" y="1154"/>
                </a:lnTo>
                <a:lnTo>
                  <a:pt x="15" y="1159"/>
                </a:lnTo>
                <a:lnTo>
                  <a:pt x="10" y="1160"/>
                </a:lnTo>
                <a:close/>
                <a:moveTo>
                  <a:pt x="7" y="1140"/>
                </a:moveTo>
                <a:lnTo>
                  <a:pt x="7" y="1135"/>
                </a:lnTo>
                <a:lnTo>
                  <a:pt x="11" y="1134"/>
                </a:lnTo>
                <a:lnTo>
                  <a:pt x="12" y="1139"/>
                </a:lnTo>
                <a:lnTo>
                  <a:pt x="7" y="1140"/>
                </a:lnTo>
                <a:close/>
                <a:moveTo>
                  <a:pt x="5" y="1120"/>
                </a:moveTo>
                <a:lnTo>
                  <a:pt x="2" y="1080"/>
                </a:lnTo>
                <a:lnTo>
                  <a:pt x="7" y="1079"/>
                </a:lnTo>
                <a:lnTo>
                  <a:pt x="10" y="1119"/>
                </a:lnTo>
                <a:lnTo>
                  <a:pt x="5" y="1120"/>
                </a:lnTo>
                <a:close/>
              </a:path>
            </a:pathLst>
          </a:custGeom>
          <a:solidFill>
            <a:srgbClr val="2F528F"/>
          </a:solidFill>
          <a:ln w="0" cap="flat">
            <a:solidFill>
              <a:srgbClr val="2F528F"/>
            </a:solidFill>
            <a:prstDash val="solid"/>
            <a:round/>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9" name="Oval 10">
            <a:extLst>
              <a:ext uri="{FF2B5EF4-FFF2-40B4-BE49-F238E27FC236}">
                <a16:creationId xmlns:a16="http://schemas.microsoft.com/office/drawing/2014/main" id="{00000000-0008-0000-0300-00005C000000}"/>
              </a:ext>
            </a:extLst>
          </p:cNvPr>
          <p:cNvSpPr>
            <a:spLocks noChangeArrowheads="1"/>
          </p:cNvSpPr>
          <p:nvPr/>
        </p:nvSpPr>
        <p:spPr bwMode="auto">
          <a:xfrm>
            <a:off x="6225483" y="4238943"/>
            <a:ext cx="755650" cy="756285"/>
          </a:xfrm>
          <a:prstGeom prst="ellipse">
            <a:avLst/>
          </a:prstGeom>
          <a:noFill/>
          <a:ln w="3175"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0" name="Rectangle 11">
            <a:extLst>
              <a:ext uri="{FF2B5EF4-FFF2-40B4-BE49-F238E27FC236}">
                <a16:creationId xmlns:a16="http://schemas.microsoft.com/office/drawing/2014/main" id="{00000000-0008-0000-0300-00005D000000}"/>
              </a:ext>
            </a:extLst>
          </p:cNvPr>
          <p:cNvSpPr>
            <a:spLocks noChangeArrowheads="1"/>
          </p:cNvSpPr>
          <p:nvPr/>
        </p:nvSpPr>
        <p:spPr bwMode="auto">
          <a:xfrm>
            <a:off x="6268028" y="4532313"/>
            <a:ext cx="67056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Observados</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12">
            <a:extLst>
              <a:ext uri="{FF2B5EF4-FFF2-40B4-BE49-F238E27FC236}">
                <a16:creationId xmlns:a16="http://schemas.microsoft.com/office/drawing/2014/main" id="{00000000-0008-0000-0300-00005E000000}"/>
              </a:ext>
            </a:extLst>
          </p:cNvPr>
          <p:cNvSpPr>
            <a:spLocks noChangeArrowheads="1"/>
          </p:cNvSpPr>
          <p:nvPr/>
        </p:nvSpPr>
        <p:spPr bwMode="auto">
          <a:xfrm>
            <a:off x="6243898" y="4998403"/>
            <a:ext cx="698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Observables</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Freeform 13">
            <a:extLst>
              <a:ext uri="{FF2B5EF4-FFF2-40B4-BE49-F238E27FC236}">
                <a16:creationId xmlns:a16="http://schemas.microsoft.com/office/drawing/2014/main" id="{00000000-0008-0000-0300-00005F000000}"/>
              </a:ext>
            </a:extLst>
          </p:cNvPr>
          <p:cNvSpPr>
            <a:spLocks noEditPoints="1"/>
          </p:cNvSpPr>
          <p:nvPr/>
        </p:nvSpPr>
        <p:spPr bwMode="auto">
          <a:xfrm>
            <a:off x="5713038" y="3746183"/>
            <a:ext cx="1803400" cy="1804035"/>
          </a:xfrm>
          <a:custGeom>
            <a:avLst/>
            <a:gdLst>
              <a:gd name="T0" fmla="*/ 10 w 2840"/>
              <a:gd name="T1" fmla="*/ 1312 h 2841"/>
              <a:gd name="T2" fmla="*/ 22 w 2840"/>
              <a:gd name="T3" fmla="*/ 1178 h 2841"/>
              <a:gd name="T4" fmla="*/ 67 w 2840"/>
              <a:gd name="T5" fmla="*/ 1008 h 2841"/>
              <a:gd name="T6" fmla="*/ 106 w 2840"/>
              <a:gd name="T7" fmla="*/ 884 h 2841"/>
              <a:gd name="T8" fmla="*/ 182 w 2840"/>
              <a:gd name="T9" fmla="*/ 726 h 2841"/>
              <a:gd name="T10" fmla="*/ 240 w 2840"/>
              <a:gd name="T11" fmla="*/ 632 h 2841"/>
              <a:gd name="T12" fmla="*/ 308 w 2840"/>
              <a:gd name="T13" fmla="*/ 539 h 2841"/>
              <a:gd name="T14" fmla="*/ 428 w 2840"/>
              <a:gd name="T15" fmla="*/ 412 h 2841"/>
              <a:gd name="T16" fmla="*/ 549 w 2840"/>
              <a:gd name="T17" fmla="*/ 300 h 2841"/>
              <a:gd name="T18" fmla="*/ 645 w 2840"/>
              <a:gd name="T19" fmla="*/ 237 h 2841"/>
              <a:gd name="T20" fmla="*/ 743 w 2840"/>
              <a:gd name="T21" fmla="*/ 178 h 2841"/>
              <a:gd name="T22" fmla="*/ 895 w 2840"/>
              <a:gd name="T23" fmla="*/ 101 h 2841"/>
              <a:gd name="T24" fmla="*/ 1062 w 2840"/>
              <a:gd name="T25" fmla="*/ 51 h 2841"/>
              <a:gd name="T26" fmla="*/ 1188 w 2840"/>
              <a:gd name="T27" fmla="*/ 19 h 2841"/>
              <a:gd name="T28" fmla="*/ 1338 w 2840"/>
              <a:gd name="T29" fmla="*/ 2 h 2841"/>
              <a:gd name="T30" fmla="*/ 1458 w 2840"/>
              <a:gd name="T31" fmla="*/ 6 h 2841"/>
              <a:gd name="T32" fmla="*/ 1568 w 2840"/>
              <a:gd name="T33" fmla="*/ 8 h 2841"/>
              <a:gd name="T34" fmla="*/ 1741 w 2840"/>
              <a:gd name="T35" fmla="*/ 37 h 2841"/>
              <a:gd name="T36" fmla="*/ 1847 w 2840"/>
              <a:gd name="T37" fmla="*/ 66 h 2841"/>
              <a:gd name="T38" fmla="*/ 2008 w 2840"/>
              <a:gd name="T39" fmla="*/ 133 h 2841"/>
              <a:gd name="T40" fmla="*/ 2156 w 2840"/>
              <a:gd name="T41" fmla="*/ 206 h 2841"/>
              <a:gd name="T42" fmla="*/ 2252 w 2840"/>
              <a:gd name="T43" fmla="*/ 270 h 2841"/>
              <a:gd name="T44" fmla="*/ 2339 w 2840"/>
              <a:gd name="T45" fmla="*/ 345 h 2841"/>
              <a:gd name="T46" fmla="*/ 2469 w 2840"/>
              <a:gd name="T47" fmla="*/ 463 h 2841"/>
              <a:gd name="T48" fmla="*/ 2554 w 2840"/>
              <a:gd name="T49" fmla="*/ 574 h 2841"/>
              <a:gd name="T50" fmla="*/ 2625 w 2840"/>
              <a:gd name="T51" fmla="*/ 671 h 2841"/>
              <a:gd name="T52" fmla="*/ 2695 w 2840"/>
              <a:gd name="T53" fmla="*/ 807 h 2841"/>
              <a:gd name="T54" fmla="*/ 2753 w 2840"/>
              <a:gd name="T55" fmla="*/ 947 h 2841"/>
              <a:gd name="T56" fmla="*/ 2787 w 2840"/>
              <a:gd name="T57" fmla="*/ 1057 h 2841"/>
              <a:gd name="T58" fmla="*/ 2826 w 2840"/>
              <a:gd name="T59" fmla="*/ 1227 h 2841"/>
              <a:gd name="T60" fmla="*/ 2833 w 2840"/>
              <a:gd name="T61" fmla="*/ 1348 h 2841"/>
              <a:gd name="T62" fmla="*/ 2838 w 2840"/>
              <a:gd name="T63" fmla="*/ 1487 h 2841"/>
              <a:gd name="T64" fmla="*/ 2828 w 2840"/>
              <a:gd name="T65" fmla="*/ 1602 h 2841"/>
              <a:gd name="T66" fmla="*/ 2791 w 2840"/>
              <a:gd name="T67" fmla="*/ 1773 h 2841"/>
              <a:gd name="T68" fmla="*/ 2757 w 2840"/>
              <a:gd name="T69" fmla="*/ 1899 h 2841"/>
              <a:gd name="T70" fmla="*/ 2695 w 2840"/>
              <a:gd name="T71" fmla="*/ 2035 h 2841"/>
              <a:gd name="T72" fmla="*/ 2634 w 2840"/>
              <a:gd name="T73" fmla="*/ 2157 h 2841"/>
              <a:gd name="T74" fmla="*/ 2550 w 2840"/>
              <a:gd name="T75" fmla="*/ 2280 h 2841"/>
              <a:gd name="T76" fmla="*/ 2432 w 2840"/>
              <a:gd name="T77" fmla="*/ 2409 h 2841"/>
              <a:gd name="T78" fmla="*/ 2349 w 2840"/>
              <a:gd name="T79" fmla="*/ 2488 h 2841"/>
              <a:gd name="T80" fmla="*/ 2250 w 2840"/>
              <a:gd name="T81" fmla="*/ 2573 h 2841"/>
              <a:gd name="T82" fmla="*/ 2121 w 2840"/>
              <a:gd name="T83" fmla="*/ 2650 h 2841"/>
              <a:gd name="T84" fmla="*/ 1973 w 2840"/>
              <a:gd name="T85" fmla="*/ 2730 h 2841"/>
              <a:gd name="T86" fmla="*/ 1859 w 2840"/>
              <a:gd name="T87" fmla="*/ 2772 h 2841"/>
              <a:gd name="T88" fmla="*/ 1753 w 2840"/>
              <a:gd name="T89" fmla="*/ 2802 h 2841"/>
              <a:gd name="T90" fmla="*/ 1640 w 2840"/>
              <a:gd name="T91" fmla="*/ 2824 h 2841"/>
              <a:gd name="T92" fmla="*/ 1490 w 2840"/>
              <a:gd name="T93" fmla="*/ 2840 h 2841"/>
              <a:gd name="T94" fmla="*/ 1315 w 2840"/>
              <a:gd name="T95" fmla="*/ 2837 h 2841"/>
              <a:gd name="T96" fmla="*/ 1205 w 2840"/>
              <a:gd name="T97" fmla="*/ 2820 h 2841"/>
              <a:gd name="T98" fmla="*/ 1073 w 2840"/>
              <a:gd name="T99" fmla="*/ 2798 h 2841"/>
              <a:gd name="T100" fmla="*/ 930 w 2840"/>
              <a:gd name="T101" fmla="*/ 2754 h 2841"/>
              <a:gd name="T102" fmla="*/ 826 w 2840"/>
              <a:gd name="T103" fmla="*/ 2705 h 2841"/>
              <a:gd name="T104" fmla="*/ 669 w 2840"/>
              <a:gd name="T105" fmla="*/ 2626 h 2841"/>
              <a:gd name="T106" fmla="*/ 578 w 2840"/>
              <a:gd name="T107" fmla="*/ 2564 h 2841"/>
              <a:gd name="T108" fmla="*/ 489 w 2840"/>
              <a:gd name="T109" fmla="*/ 2492 h 2841"/>
              <a:gd name="T110" fmla="*/ 367 w 2840"/>
              <a:gd name="T111" fmla="*/ 2366 h 2841"/>
              <a:gd name="T112" fmla="*/ 261 w 2840"/>
              <a:gd name="T113" fmla="*/ 2240 h 2841"/>
              <a:gd name="T114" fmla="*/ 202 w 2840"/>
              <a:gd name="T115" fmla="*/ 2141 h 2841"/>
              <a:gd name="T116" fmla="*/ 148 w 2840"/>
              <a:gd name="T117" fmla="*/ 2040 h 2841"/>
              <a:gd name="T118" fmla="*/ 79 w 2840"/>
              <a:gd name="T119" fmla="*/ 1884 h 2841"/>
              <a:gd name="T120" fmla="*/ 36 w 2840"/>
              <a:gd name="T121" fmla="*/ 1715 h 2841"/>
              <a:gd name="T122" fmla="*/ 11 w 2840"/>
              <a:gd name="T123" fmla="*/ 1547 h 2841"/>
              <a:gd name="T124" fmla="*/ 1 w 2840"/>
              <a:gd name="T125" fmla="*/ 1437 h 2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0" h="2841">
                <a:moveTo>
                  <a:pt x="5" y="1418"/>
                </a:moveTo>
                <a:lnTo>
                  <a:pt x="5" y="1419"/>
                </a:lnTo>
                <a:lnTo>
                  <a:pt x="1" y="1421"/>
                </a:lnTo>
                <a:lnTo>
                  <a:pt x="2" y="1384"/>
                </a:lnTo>
                <a:lnTo>
                  <a:pt x="2" y="1382"/>
                </a:lnTo>
                <a:lnTo>
                  <a:pt x="7" y="1382"/>
                </a:lnTo>
                <a:lnTo>
                  <a:pt x="6" y="1384"/>
                </a:lnTo>
                <a:lnTo>
                  <a:pt x="6" y="1384"/>
                </a:lnTo>
                <a:lnTo>
                  <a:pt x="6" y="1427"/>
                </a:lnTo>
                <a:lnTo>
                  <a:pt x="1" y="1422"/>
                </a:lnTo>
                <a:lnTo>
                  <a:pt x="5" y="1418"/>
                </a:lnTo>
                <a:close/>
                <a:moveTo>
                  <a:pt x="2" y="1367"/>
                </a:moveTo>
                <a:lnTo>
                  <a:pt x="2" y="1362"/>
                </a:lnTo>
                <a:lnTo>
                  <a:pt x="7" y="1362"/>
                </a:lnTo>
                <a:lnTo>
                  <a:pt x="7" y="1367"/>
                </a:lnTo>
                <a:lnTo>
                  <a:pt x="2" y="1367"/>
                </a:lnTo>
                <a:close/>
                <a:moveTo>
                  <a:pt x="3" y="1347"/>
                </a:moveTo>
                <a:lnTo>
                  <a:pt x="3" y="1342"/>
                </a:lnTo>
                <a:lnTo>
                  <a:pt x="8" y="1342"/>
                </a:lnTo>
                <a:lnTo>
                  <a:pt x="8" y="1347"/>
                </a:lnTo>
                <a:lnTo>
                  <a:pt x="3" y="1347"/>
                </a:lnTo>
                <a:close/>
                <a:moveTo>
                  <a:pt x="4" y="1327"/>
                </a:moveTo>
                <a:lnTo>
                  <a:pt x="5" y="1311"/>
                </a:lnTo>
                <a:lnTo>
                  <a:pt x="7" y="1287"/>
                </a:lnTo>
                <a:lnTo>
                  <a:pt x="12" y="1287"/>
                </a:lnTo>
                <a:lnTo>
                  <a:pt x="10" y="1312"/>
                </a:lnTo>
                <a:lnTo>
                  <a:pt x="10" y="1312"/>
                </a:lnTo>
                <a:lnTo>
                  <a:pt x="9" y="1327"/>
                </a:lnTo>
                <a:lnTo>
                  <a:pt x="4" y="1327"/>
                </a:lnTo>
                <a:close/>
                <a:moveTo>
                  <a:pt x="9" y="1272"/>
                </a:moveTo>
                <a:lnTo>
                  <a:pt x="9" y="1267"/>
                </a:lnTo>
                <a:lnTo>
                  <a:pt x="14" y="1267"/>
                </a:lnTo>
                <a:lnTo>
                  <a:pt x="14" y="1272"/>
                </a:lnTo>
                <a:lnTo>
                  <a:pt x="9" y="1272"/>
                </a:lnTo>
                <a:close/>
                <a:moveTo>
                  <a:pt x="11" y="1252"/>
                </a:moveTo>
                <a:lnTo>
                  <a:pt x="12" y="1247"/>
                </a:lnTo>
                <a:lnTo>
                  <a:pt x="17" y="1248"/>
                </a:lnTo>
                <a:lnTo>
                  <a:pt x="16" y="1253"/>
                </a:lnTo>
                <a:lnTo>
                  <a:pt x="11" y="1252"/>
                </a:lnTo>
                <a:close/>
                <a:moveTo>
                  <a:pt x="14" y="1232"/>
                </a:moveTo>
                <a:lnTo>
                  <a:pt x="17" y="1205"/>
                </a:lnTo>
                <a:lnTo>
                  <a:pt x="20" y="1192"/>
                </a:lnTo>
                <a:lnTo>
                  <a:pt x="24" y="1193"/>
                </a:lnTo>
                <a:lnTo>
                  <a:pt x="22" y="1205"/>
                </a:lnTo>
                <a:lnTo>
                  <a:pt x="22" y="1205"/>
                </a:lnTo>
                <a:lnTo>
                  <a:pt x="19" y="1233"/>
                </a:lnTo>
                <a:lnTo>
                  <a:pt x="14" y="1232"/>
                </a:lnTo>
                <a:close/>
                <a:moveTo>
                  <a:pt x="22" y="1178"/>
                </a:moveTo>
                <a:lnTo>
                  <a:pt x="23" y="1173"/>
                </a:lnTo>
                <a:lnTo>
                  <a:pt x="28" y="1174"/>
                </a:lnTo>
                <a:lnTo>
                  <a:pt x="27" y="1178"/>
                </a:lnTo>
                <a:lnTo>
                  <a:pt x="22" y="1178"/>
                </a:lnTo>
                <a:close/>
                <a:moveTo>
                  <a:pt x="26" y="1158"/>
                </a:moveTo>
                <a:lnTo>
                  <a:pt x="26" y="1153"/>
                </a:lnTo>
                <a:lnTo>
                  <a:pt x="32" y="1154"/>
                </a:lnTo>
                <a:lnTo>
                  <a:pt x="31" y="1159"/>
                </a:lnTo>
                <a:lnTo>
                  <a:pt x="26" y="1158"/>
                </a:lnTo>
                <a:close/>
                <a:moveTo>
                  <a:pt x="29" y="1138"/>
                </a:moveTo>
                <a:lnTo>
                  <a:pt x="30" y="1135"/>
                </a:lnTo>
                <a:lnTo>
                  <a:pt x="38" y="1099"/>
                </a:lnTo>
                <a:lnTo>
                  <a:pt x="43" y="1100"/>
                </a:lnTo>
                <a:lnTo>
                  <a:pt x="35" y="1136"/>
                </a:lnTo>
                <a:lnTo>
                  <a:pt x="35" y="1136"/>
                </a:lnTo>
                <a:lnTo>
                  <a:pt x="34" y="1139"/>
                </a:lnTo>
                <a:lnTo>
                  <a:pt x="29" y="1138"/>
                </a:lnTo>
                <a:close/>
                <a:moveTo>
                  <a:pt x="41" y="1085"/>
                </a:moveTo>
                <a:lnTo>
                  <a:pt x="42" y="1079"/>
                </a:lnTo>
                <a:lnTo>
                  <a:pt x="47" y="1081"/>
                </a:lnTo>
                <a:lnTo>
                  <a:pt x="46" y="1085"/>
                </a:lnTo>
                <a:lnTo>
                  <a:pt x="41" y="1085"/>
                </a:lnTo>
                <a:close/>
                <a:moveTo>
                  <a:pt x="46" y="1065"/>
                </a:moveTo>
                <a:lnTo>
                  <a:pt x="47" y="1060"/>
                </a:lnTo>
                <a:lnTo>
                  <a:pt x="52" y="1061"/>
                </a:lnTo>
                <a:lnTo>
                  <a:pt x="51" y="1066"/>
                </a:lnTo>
                <a:lnTo>
                  <a:pt x="46" y="1065"/>
                </a:lnTo>
                <a:close/>
                <a:moveTo>
                  <a:pt x="51" y="1045"/>
                </a:moveTo>
                <a:lnTo>
                  <a:pt x="62" y="1007"/>
                </a:lnTo>
                <a:lnTo>
                  <a:pt x="67" y="1008"/>
                </a:lnTo>
                <a:lnTo>
                  <a:pt x="56" y="1047"/>
                </a:lnTo>
                <a:lnTo>
                  <a:pt x="51" y="1045"/>
                </a:lnTo>
                <a:close/>
                <a:moveTo>
                  <a:pt x="67" y="993"/>
                </a:moveTo>
                <a:lnTo>
                  <a:pt x="68" y="988"/>
                </a:lnTo>
                <a:lnTo>
                  <a:pt x="73" y="989"/>
                </a:lnTo>
                <a:lnTo>
                  <a:pt x="71" y="994"/>
                </a:lnTo>
                <a:lnTo>
                  <a:pt x="67" y="993"/>
                </a:lnTo>
                <a:close/>
                <a:moveTo>
                  <a:pt x="73" y="974"/>
                </a:moveTo>
                <a:lnTo>
                  <a:pt x="75" y="969"/>
                </a:lnTo>
                <a:lnTo>
                  <a:pt x="80" y="970"/>
                </a:lnTo>
                <a:lnTo>
                  <a:pt x="78" y="975"/>
                </a:lnTo>
                <a:lnTo>
                  <a:pt x="73" y="974"/>
                </a:lnTo>
                <a:close/>
                <a:moveTo>
                  <a:pt x="80" y="955"/>
                </a:moveTo>
                <a:lnTo>
                  <a:pt x="87" y="932"/>
                </a:lnTo>
                <a:lnTo>
                  <a:pt x="93" y="917"/>
                </a:lnTo>
                <a:lnTo>
                  <a:pt x="98" y="919"/>
                </a:lnTo>
                <a:lnTo>
                  <a:pt x="92" y="934"/>
                </a:lnTo>
                <a:lnTo>
                  <a:pt x="92" y="934"/>
                </a:lnTo>
                <a:lnTo>
                  <a:pt x="84" y="956"/>
                </a:lnTo>
                <a:lnTo>
                  <a:pt x="80" y="955"/>
                </a:lnTo>
                <a:close/>
                <a:moveTo>
                  <a:pt x="99" y="903"/>
                </a:moveTo>
                <a:lnTo>
                  <a:pt x="101" y="898"/>
                </a:lnTo>
                <a:lnTo>
                  <a:pt x="105" y="900"/>
                </a:lnTo>
                <a:lnTo>
                  <a:pt x="103" y="905"/>
                </a:lnTo>
                <a:lnTo>
                  <a:pt x="99" y="903"/>
                </a:lnTo>
                <a:close/>
                <a:moveTo>
                  <a:pt x="106" y="884"/>
                </a:moveTo>
                <a:lnTo>
                  <a:pt x="108" y="880"/>
                </a:lnTo>
                <a:lnTo>
                  <a:pt x="113" y="882"/>
                </a:lnTo>
                <a:lnTo>
                  <a:pt x="111" y="886"/>
                </a:lnTo>
                <a:lnTo>
                  <a:pt x="106" y="884"/>
                </a:lnTo>
                <a:close/>
                <a:moveTo>
                  <a:pt x="113" y="866"/>
                </a:moveTo>
                <a:lnTo>
                  <a:pt x="130" y="829"/>
                </a:lnTo>
                <a:lnTo>
                  <a:pt x="135" y="831"/>
                </a:lnTo>
                <a:lnTo>
                  <a:pt x="118" y="868"/>
                </a:lnTo>
                <a:lnTo>
                  <a:pt x="113" y="866"/>
                </a:lnTo>
                <a:close/>
                <a:moveTo>
                  <a:pt x="136" y="816"/>
                </a:moveTo>
                <a:lnTo>
                  <a:pt x="138" y="811"/>
                </a:lnTo>
                <a:lnTo>
                  <a:pt x="143" y="813"/>
                </a:lnTo>
                <a:lnTo>
                  <a:pt x="141" y="818"/>
                </a:lnTo>
                <a:lnTo>
                  <a:pt x="136" y="816"/>
                </a:lnTo>
                <a:close/>
                <a:moveTo>
                  <a:pt x="145" y="797"/>
                </a:moveTo>
                <a:lnTo>
                  <a:pt x="147" y="793"/>
                </a:lnTo>
                <a:lnTo>
                  <a:pt x="151" y="795"/>
                </a:lnTo>
                <a:lnTo>
                  <a:pt x="149" y="800"/>
                </a:lnTo>
                <a:lnTo>
                  <a:pt x="145" y="797"/>
                </a:lnTo>
                <a:close/>
                <a:moveTo>
                  <a:pt x="154" y="780"/>
                </a:moveTo>
                <a:lnTo>
                  <a:pt x="172" y="744"/>
                </a:lnTo>
                <a:lnTo>
                  <a:pt x="177" y="746"/>
                </a:lnTo>
                <a:lnTo>
                  <a:pt x="158" y="782"/>
                </a:lnTo>
                <a:lnTo>
                  <a:pt x="154" y="780"/>
                </a:lnTo>
                <a:close/>
                <a:moveTo>
                  <a:pt x="180" y="731"/>
                </a:moveTo>
                <a:lnTo>
                  <a:pt x="182" y="726"/>
                </a:lnTo>
                <a:lnTo>
                  <a:pt x="187" y="729"/>
                </a:lnTo>
                <a:lnTo>
                  <a:pt x="184" y="733"/>
                </a:lnTo>
                <a:lnTo>
                  <a:pt x="180" y="731"/>
                </a:lnTo>
                <a:close/>
                <a:moveTo>
                  <a:pt x="190" y="714"/>
                </a:moveTo>
                <a:lnTo>
                  <a:pt x="192" y="709"/>
                </a:lnTo>
                <a:lnTo>
                  <a:pt x="196" y="712"/>
                </a:lnTo>
                <a:lnTo>
                  <a:pt x="194" y="716"/>
                </a:lnTo>
                <a:lnTo>
                  <a:pt x="190" y="714"/>
                </a:lnTo>
                <a:close/>
                <a:moveTo>
                  <a:pt x="200" y="696"/>
                </a:moveTo>
                <a:lnTo>
                  <a:pt x="206" y="684"/>
                </a:lnTo>
                <a:lnTo>
                  <a:pt x="221" y="662"/>
                </a:lnTo>
                <a:lnTo>
                  <a:pt x="225" y="665"/>
                </a:lnTo>
                <a:lnTo>
                  <a:pt x="211" y="687"/>
                </a:lnTo>
                <a:lnTo>
                  <a:pt x="211" y="687"/>
                </a:lnTo>
                <a:lnTo>
                  <a:pt x="204" y="699"/>
                </a:lnTo>
                <a:lnTo>
                  <a:pt x="200" y="696"/>
                </a:lnTo>
                <a:close/>
                <a:moveTo>
                  <a:pt x="229" y="649"/>
                </a:moveTo>
                <a:lnTo>
                  <a:pt x="232" y="645"/>
                </a:lnTo>
                <a:lnTo>
                  <a:pt x="236" y="648"/>
                </a:lnTo>
                <a:lnTo>
                  <a:pt x="233" y="652"/>
                </a:lnTo>
                <a:lnTo>
                  <a:pt x="229" y="649"/>
                </a:lnTo>
                <a:close/>
                <a:moveTo>
                  <a:pt x="240" y="632"/>
                </a:moveTo>
                <a:lnTo>
                  <a:pt x="242" y="628"/>
                </a:lnTo>
                <a:lnTo>
                  <a:pt x="247" y="631"/>
                </a:lnTo>
                <a:lnTo>
                  <a:pt x="244" y="635"/>
                </a:lnTo>
                <a:lnTo>
                  <a:pt x="240" y="632"/>
                </a:lnTo>
                <a:close/>
                <a:moveTo>
                  <a:pt x="251" y="616"/>
                </a:moveTo>
                <a:lnTo>
                  <a:pt x="274" y="583"/>
                </a:lnTo>
                <a:lnTo>
                  <a:pt x="278" y="586"/>
                </a:lnTo>
                <a:lnTo>
                  <a:pt x="255" y="619"/>
                </a:lnTo>
                <a:lnTo>
                  <a:pt x="251" y="616"/>
                </a:lnTo>
                <a:close/>
                <a:moveTo>
                  <a:pt x="283" y="571"/>
                </a:moveTo>
                <a:lnTo>
                  <a:pt x="283" y="571"/>
                </a:lnTo>
                <a:lnTo>
                  <a:pt x="286" y="567"/>
                </a:lnTo>
                <a:lnTo>
                  <a:pt x="290" y="570"/>
                </a:lnTo>
                <a:lnTo>
                  <a:pt x="287" y="574"/>
                </a:lnTo>
                <a:lnTo>
                  <a:pt x="287" y="574"/>
                </a:lnTo>
                <a:lnTo>
                  <a:pt x="287" y="574"/>
                </a:lnTo>
                <a:lnTo>
                  <a:pt x="283" y="571"/>
                </a:lnTo>
                <a:close/>
                <a:moveTo>
                  <a:pt x="295" y="555"/>
                </a:moveTo>
                <a:lnTo>
                  <a:pt x="298" y="551"/>
                </a:lnTo>
                <a:lnTo>
                  <a:pt x="302" y="554"/>
                </a:lnTo>
                <a:lnTo>
                  <a:pt x="299" y="558"/>
                </a:lnTo>
                <a:lnTo>
                  <a:pt x="295" y="555"/>
                </a:lnTo>
                <a:close/>
                <a:moveTo>
                  <a:pt x="308" y="539"/>
                </a:moveTo>
                <a:lnTo>
                  <a:pt x="325" y="517"/>
                </a:lnTo>
                <a:lnTo>
                  <a:pt x="333" y="508"/>
                </a:lnTo>
                <a:lnTo>
                  <a:pt x="337" y="512"/>
                </a:lnTo>
                <a:lnTo>
                  <a:pt x="329" y="521"/>
                </a:lnTo>
                <a:lnTo>
                  <a:pt x="329" y="521"/>
                </a:lnTo>
                <a:lnTo>
                  <a:pt x="312" y="542"/>
                </a:lnTo>
                <a:lnTo>
                  <a:pt x="308" y="539"/>
                </a:lnTo>
                <a:close/>
                <a:moveTo>
                  <a:pt x="343" y="497"/>
                </a:moveTo>
                <a:lnTo>
                  <a:pt x="346" y="493"/>
                </a:lnTo>
                <a:lnTo>
                  <a:pt x="350" y="497"/>
                </a:lnTo>
                <a:lnTo>
                  <a:pt x="346" y="500"/>
                </a:lnTo>
                <a:lnTo>
                  <a:pt x="343" y="497"/>
                </a:lnTo>
                <a:close/>
                <a:moveTo>
                  <a:pt x="356" y="482"/>
                </a:moveTo>
                <a:lnTo>
                  <a:pt x="359" y="478"/>
                </a:lnTo>
                <a:lnTo>
                  <a:pt x="363" y="481"/>
                </a:lnTo>
                <a:lnTo>
                  <a:pt x="360" y="485"/>
                </a:lnTo>
                <a:lnTo>
                  <a:pt x="356" y="482"/>
                </a:lnTo>
                <a:close/>
                <a:moveTo>
                  <a:pt x="369" y="467"/>
                </a:moveTo>
                <a:lnTo>
                  <a:pt x="370" y="466"/>
                </a:lnTo>
                <a:lnTo>
                  <a:pt x="397" y="438"/>
                </a:lnTo>
                <a:lnTo>
                  <a:pt x="400" y="441"/>
                </a:lnTo>
                <a:lnTo>
                  <a:pt x="373" y="469"/>
                </a:lnTo>
                <a:lnTo>
                  <a:pt x="373" y="469"/>
                </a:lnTo>
                <a:lnTo>
                  <a:pt x="373" y="470"/>
                </a:lnTo>
                <a:lnTo>
                  <a:pt x="369" y="467"/>
                </a:lnTo>
                <a:close/>
                <a:moveTo>
                  <a:pt x="407" y="427"/>
                </a:moveTo>
                <a:lnTo>
                  <a:pt x="410" y="423"/>
                </a:lnTo>
                <a:lnTo>
                  <a:pt x="414" y="427"/>
                </a:lnTo>
                <a:lnTo>
                  <a:pt x="410" y="430"/>
                </a:lnTo>
                <a:lnTo>
                  <a:pt x="407" y="427"/>
                </a:lnTo>
                <a:close/>
                <a:moveTo>
                  <a:pt x="421" y="412"/>
                </a:moveTo>
                <a:lnTo>
                  <a:pt x="424" y="409"/>
                </a:lnTo>
                <a:lnTo>
                  <a:pt x="428" y="412"/>
                </a:lnTo>
                <a:lnTo>
                  <a:pt x="424" y="416"/>
                </a:lnTo>
                <a:lnTo>
                  <a:pt x="421" y="412"/>
                </a:lnTo>
                <a:close/>
                <a:moveTo>
                  <a:pt x="435" y="399"/>
                </a:moveTo>
                <a:lnTo>
                  <a:pt x="464" y="371"/>
                </a:lnTo>
                <a:lnTo>
                  <a:pt x="468" y="375"/>
                </a:lnTo>
                <a:lnTo>
                  <a:pt x="439" y="402"/>
                </a:lnTo>
                <a:lnTo>
                  <a:pt x="435" y="399"/>
                </a:lnTo>
                <a:close/>
                <a:moveTo>
                  <a:pt x="476" y="361"/>
                </a:moveTo>
                <a:lnTo>
                  <a:pt x="479" y="358"/>
                </a:lnTo>
                <a:lnTo>
                  <a:pt x="483" y="361"/>
                </a:lnTo>
                <a:lnTo>
                  <a:pt x="479" y="365"/>
                </a:lnTo>
                <a:lnTo>
                  <a:pt x="476" y="361"/>
                </a:lnTo>
                <a:close/>
                <a:moveTo>
                  <a:pt x="491" y="348"/>
                </a:moveTo>
                <a:lnTo>
                  <a:pt x="495" y="345"/>
                </a:lnTo>
                <a:lnTo>
                  <a:pt x="498" y="348"/>
                </a:lnTo>
                <a:lnTo>
                  <a:pt x="494" y="352"/>
                </a:lnTo>
                <a:lnTo>
                  <a:pt x="491" y="348"/>
                </a:lnTo>
                <a:close/>
                <a:moveTo>
                  <a:pt x="506" y="335"/>
                </a:moveTo>
                <a:lnTo>
                  <a:pt x="517" y="325"/>
                </a:lnTo>
                <a:lnTo>
                  <a:pt x="537" y="309"/>
                </a:lnTo>
                <a:lnTo>
                  <a:pt x="540" y="313"/>
                </a:lnTo>
                <a:lnTo>
                  <a:pt x="521" y="329"/>
                </a:lnTo>
                <a:lnTo>
                  <a:pt x="521" y="328"/>
                </a:lnTo>
                <a:lnTo>
                  <a:pt x="509" y="339"/>
                </a:lnTo>
                <a:lnTo>
                  <a:pt x="506" y="335"/>
                </a:lnTo>
                <a:close/>
                <a:moveTo>
                  <a:pt x="549" y="300"/>
                </a:moveTo>
                <a:lnTo>
                  <a:pt x="553" y="297"/>
                </a:lnTo>
                <a:lnTo>
                  <a:pt x="556" y="301"/>
                </a:lnTo>
                <a:lnTo>
                  <a:pt x="552" y="304"/>
                </a:lnTo>
                <a:lnTo>
                  <a:pt x="549" y="300"/>
                </a:lnTo>
                <a:close/>
                <a:moveTo>
                  <a:pt x="565" y="288"/>
                </a:moveTo>
                <a:lnTo>
                  <a:pt x="568" y="285"/>
                </a:lnTo>
                <a:lnTo>
                  <a:pt x="571" y="289"/>
                </a:lnTo>
                <a:lnTo>
                  <a:pt x="568" y="292"/>
                </a:lnTo>
                <a:lnTo>
                  <a:pt x="565" y="288"/>
                </a:lnTo>
                <a:close/>
                <a:moveTo>
                  <a:pt x="581" y="276"/>
                </a:moveTo>
                <a:lnTo>
                  <a:pt x="613" y="252"/>
                </a:lnTo>
                <a:lnTo>
                  <a:pt x="616" y="256"/>
                </a:lnTo>
                <a:lnTo>
                  <a:pt x="583" y="280"/>
                </a:lnTo>
                <a:lnTo>
                  <a:pt x="581" y="276"/>
                </a:lnTo>
                <a:close/>
                <a:moveTo>
                  <a:pt x="625" y="244"/>
                </a:moveTo>
                <a:lnTo>
                  <a:pt x="627" y="243"/>
                </a:lnTo>
                <a:lnTo>
                  <a:pt x="630" y="241"/>
                </a:lnTo>
                <a:lnTo>
                  <a:pt x="632" y="245"/>
                </a:lnTo>
                <a:lnTo>
                  <a:pt x="629" y="247"/>
                </a:lnTo>
                <a:lnTo>
                  <a:pt x="630" y="247"/>
                </a:lnTo>
                <a:lnTo>
                  <a:pt x="628" y="248"/>
                </a:lnTo>
                <a:lnTo>
                  <a:pt x="625" y="244"/>
                </a:lnTo>
                <a:close/>
                <a:moveTo>
                  <a:pt x="642" y="233"/>
                </a:moveTo>
                <a:lnTo>
                  <a:pt x="646" y="230"/>
                </a:lnTo>
                <a:lnTo>
                  <a:pt x="649" y="234"/>
                </a:lnTo>
                <a:lnTo>
                  <a:pt x="645" y="237"/>
                </a:lnTo>
                <a:lnTo>
                  <a:pt x="642" y="233"/>
                </a:lnTo>
                <a:close/>
                <a:moveTo>
                  <a:pt x="659" y="222"/>
                </a:moveTo>
                <a:lnTo>
                  <a:pt x="684" y="206"/>
                </a:lnTo>
                <a:lnTo>
                  <a:pt x="693" y="201"/>
                </a:lnTo>
                <a:lnTo>
                  <a:pt x="696" y="205"/>
                </a:lnTo>
                <a:lnTo>
                  <a:pt x="687" y="210"/>
                </a:lnTo>
                <a:lnTo>
                  <a:pt x="687" y="210"/>
                </a:lnTo>
                <a:lnTo>
                  <a:pt x="662" y="226"/>
                </a:lnTo>
                <a:lnTo>
                  <a:pt x="659" y="222"/>
                </a:lnTo>
                <a:close/>
                <a:moveTo>
                  <a:pt x="706" y="193"/>
                </a:moveTo>
                <a:lnTo>
                  <a:pt x="711" y="191"/>
                </a:lnTo>
                <a:lnTo>
                  <a:pt x="713" y="195"/>
                </a:lnTo>
                <a:lnTo>
                  <a:pt x="709" y="198"/>
                </a:lnTo>
                <a:lnTo>
                  <a:pt x="706" y="193"/>
                </a:lnTo>
                <a:close/>
                <a:moveTo>
                  <a:pt x="723" y="183"/>
                </a:moveTo>
                <a:lnTo>
                  <a:pt x="728" y="181"/>
                </a:lnTo>
                <a:lnTo>
                  <a:pt x="730" y="185"/>
                </a:lnTo>
                <a:lnTo>
                  <a:pt x="726" y="188"/>
                </a:lnTo>
                <a:lnTo>
                  <a:pt x="723" y="183"/>
                </a:lnTo>
                <a:close/>
                <a:moveTo>
                  <a:pt x="741" y="173"/>
                </a:moveTo>
                <a:lnTo>
                  <a:pt x="744" y="172"/>
                </a:lnTo>
                <a:lnTo>
                  <a:pt x="776" y="155"/>
                </a:lnTo>
                <a:lnTo>
                  <a:pt x="779" y="159"/>
                </a:lnTo>
                <a:lnTo>
                  <a:pt x="746" y="176"/>
                </a:lnTo>
                <a:lnTo>
                  <a:pt x="746" y="176"/>
                </a:lnTo>
                <a:lnTo>
                  <a:pt x="743" y="178"/>
                </a:lnTo>
                <a:lnTo>
                  <a:pt x="741" y="173"/>
                </a:lnTo>
                <a:close/>
                <a:moveTo>
                  <a:pt x="790" y="148"/>
                </a:moveTo>
                <a:lnTo>
                  <a:pt x="794" y="146"/>
                </a:lnTo>
                <a:lnTo>
                  <a:pt x="796" y="150"/>
                </a:lnTo>
                <a:lnTo>
                  <a:pt x="792" y="153"/>
                </a:lnTo>
                <a:lnTo>
                  <a:pt x="790" y="148"/>
                </a:lnTo>
                <a:close/>
                <a:moveTo>
                  <a:pt x="808" y="139"/>
                </a:moveTo>
                <a:lnTo>
                  <a:pt x="812" y="137"/>
                </a:lnTo>
                <a:lnTo>
                  <a:pt x="814" y="141"/>
                </a:lnTo>
                <a:lnTo>
                  <a:pt x="810" y="144"/>
                </a:lnTo>
                <a:lnTo>
                  <a:pt x="808" y="139"/>
                </a:lnTo>
                <a:close/>
                <a:moveTo>
                  <a:pt x="826" y="131"/>
                </a:moveTo>
                <a:lnTo>
                  <a:pt x="862" y="114"/>
                </a:lnTo>
                <a:lnTo>
                  <a:pt x="864" y="119"/>
                </a:lnTo>
                <a:lnTo>
                  <a:pt x="828" y="135"/>
                </a:lnTo>
                <a:lnTo>
                  <a:pt x="826" y="131"/>
                </a:lnTo>
                <a:close/>
                <a:moveTo>
                  <a:pt x="876" y="108"/>
                </a:moveTo>
                <a:lnTo>
                  <a:pt x="881" y="107"/>
                </a:lnTo>
                <a:lnTo>
                  <a:pt x="883" y="111"/>
                </a:lnTo>
                <a:lnTo>
                  <a:pt x="878" y="113"/>
                </a:lnTo>
                <a:lnTo>
                  <a:pt x="876" y="108"/>
                </a:lnTo>
                <a:close/>
                <a:moveTo>
                  <a:pt x="895" y="101"/>
                </a:moveTo>
                <a:lnTo>
                  <a:pt x="900" y="99"/>
                </a:lnTo>
                <a:lnTo>
                  <a:pt x="901" y="104"/>
                </a:lnTo>
                <a:lnTo>
                  <a:pt x="897" y="106"/>
                </a:lnTo>
                <a:lnTo>
                  <a:pt x="895" y="101"/>
                </a:lnTo>
                <a:close/>
                <a:moveTo>
                  <a:pt x="914" y="94"/>
                </a:moveTo>
                <a:lnTo>
                  <a:pt x="932" y="86"/>
                </a:lnTo>
                <a:lnTo>
                  <a:pt x="951" y="80"/>
                </a:lnTo>
                <a:lnTo>
                  <a:pt x="953" y="85"/>
                </a:lnTo>
                <a:lnTo>
                  <a:pt x="934" y="91"/>
                </a:lnTo>
                <a:lnTo>
                  <a:pt x="934" y="91"/>
                </a:lnTo>
                <a:lnTo>
                  <a:pt x="915" y="98"/>
                </a:lnTo>
                <a:lnTo>
                  <a:pt x="914" y="94"/>
                </a:lnTo>
                <a:close/>
                <a:moveTo>
                  <a:pt x="965" y="75"/>
                </a:moveTo>
                <a:lnTo>
                  <a:pt x="970" y="73"/>
                </a:lnTo>
                <a:lnTo>
                  <a:pt x="972" y="78"/>
                </a:lnTo>
                <a:lnTo>
                  <a:pt x="967" y="80"/>
                </a:lnTo>
                <a:lnTo>
                  <a:pt x="965" y="75"/>
                </a:lnTo>
                <a:close/>
                <a:moveTo>
                  <a:pt x="984" y="68"/>
                </a:moveTo>
                <a:lnTo>
                  <a:pt x="989" y="67"/>
                </a:lnTo>
                <a:lnTo>
                  <a:pt x="991" y="72"/>
                </a:lnTo>
                <a:lnTo>
                  <a:pt x="986" y="73"/>
                </a:lnTo>
                <a:lnTo>
                  <a:pt x="984" y="68"/>
                </a:lnTo>
                <a:close/>
                <a:moveTo>
                  <a:pt x="1003" y="62"/>
                </a:moveTo>
                <a:lnTo>
                  <a:pt x="1042" y="51"/>
                </a:lnTo>
                <a:lnTo>
                  <a:pt x="1043" y="56"/>
                </a:lnTo>
                <a:lnTo>
                  <a:pt x="1005" y="67"/>
                </a:lnTo>
                <a:lnTo>
                  <a:pt x="1003" y="62"/>
                </a:lnTo>
                <a:close/>
                <a:moveTo>
                  <a:pt x="1056" y="47"/>
                </a:moveTo>
                <a:lnTo>
                  <a:pt x="1061" y="46"/>
                </a:lnTo>
                <a:lnTo>
                  <a:pt x="1062" y="51"/>
                </a:lnTo>
                <a:lnTo>
                  <a:pt x="1058" y="52"/>
                </a:lnTo>
                <a:lnTo>
                  <a:pt x="1056" y="47"/>
                </a:lnTo>
                <a:close/>
                <a:moveTo>
                  <a:pt x="1076" y="42"/>
                </a:moveTo>
                <a:lnTo>
                  <a:pt x="1081" y="41"/>
                </a:lnTo>
                <a:lnTo>
                  <a:pt x="1082" y="46"/>
                </a:lnTo>
                <a:lnTo>
                  <a:pt x="1077" y="47"/>
                </a:lnTo>
                <a:lnTo>
                  <a:pt x="1076" y="42"/>
                </a:lnTo>
                <a:close/>
                <a:moveTo>
                  <a:pt x="1095" y="38"/>
                </a:moveTo>
                <a:lnTo>
                  <a:pt x="1134" y="29"/>
                </a:lnTo>
                <a:lnTo>
                  <a:pt x="1134" y="29"/>
                </a:lnTo>
                <a:lnTo>
                  <a:pt x="1135" y="34"/>
                </a:lnTo>
                <a:lnTo>
                  <a:pt x="1135" y="34"/>
                </a:lnTo>
                <a:lnTo>
                  <a:pt x="1135" y="34"/>
                </a:lnTo>
                <a:lnTo>
                  <a:pt x="1096" y="43"/>
                </a:lnTo>
                <a:lnTo>
                  <a:pt x="1095" y="38"/>
                </a:lnTo>
                <a:close/>
                <a:moveTo>
                  <a:pt x="1149" y="26"/>
                </a:moveTo>
                <a:lnTo>
                  <a:pt x="1154" y="25"/>
                </a:lnTo>
                <a:lnTo>
                  <a:pt x="1155" y="30"/>
                </a:lnTo>
                <a:lnTo>
                  <a:pt x="1150" y="31"/>
                </a:lnTo>
                <a:lnTo>
                  <a:pt x="1149" y="26"/>
                </a:lnTo>
                <a:close/>
                <a:moveTo>
                  <a:pt x="1169" y="23"/>
                </a:moveTo>
                <a:lnTo>
                  <a:pt x="1174" y="22"/>
                </a:lnTo>
                <a:lnTo>
                  <a:pt x="1175" y="26"/>
                </a:lnTo>
                <a:lnTo>
                  <a:pt x="1170" y="27"/>
                </a:lnTo>
                <a:lnTo>
                  <a:pt x="1169" y="23"/>
                </a:lnTo>
                <a:close/>
                <a:moveTo>
                  <a:pt x="1188" y="19"/>
                </a:moveTo>
                <a:lnTo>
                  <a:pt x="1204" y="16"/>
                </a:lnTo>
                <a:lnTo>
                  <a:pt x="1228" y="13"/>
                </a:lnTo>
                <a:lnTo>
                  <a:pt x="1229" y="18"/>
                </a:lnTo>
                <a:lnTo>
                  <a:pt x="1205" y="21"/>
                </a:lnTo>
                <a:lnTo>
                  <a:pt x="1205" y="21"/>
                </a:lnTo>
                <a:lnTo>
                  <a:pt x="1189" y="24"/>
                </a:lnTo>
                <a:lnTo>
                  <a:pt x="1188" y="19"/>
                </a:lnTo>
                <a:close/>
                <a:moveTo>
                  <a:pt x="1243" y="11"/>
                </a:moveTo>
                <a:lnTo>
                  <a:pt x="1248" y="11"/>
                </a:lnTo>
                <a:lnTo>
                  <a:pt x="1249" y="16"/>
                </a:lnTo>
                <a:lnTo>
                  <a:pt x="1244" y="16"/>
                </a:lnTo>
                <a:lnTo>
                  <a:pt x="1243" y="11"/>
                </a:lnTo>
                <a:close/>
                <a:moveTo>
                  <a:pt x="1263" y="9"/>
                </a:moveTo>
                <a:lnTo>
                  <a:pt x="1268" y="8"/>
                </a:lnTo>
                <a:lnTo>
                  <a:pt x="1268" y="13"/>
                </a:lnTo>
                <a:lnTo>
                  <a:pt x="1263" y="14"/>
                </a:lnTo>
                <a:lnTo>
                  <a:pt x="1263" y="9"/>
                </a:lnTo>
                <a:close/>
                <a:moveTo>
                  <a:pt x="1283" y="6"/>
                </a:moveTo>
                <a:lnTo>
                  <a:pt x="1311" y="4"/>
                </a:lnTo>
                <a:lnTo>
                  <a:pt x="1323" y="3"/>
                </a:lnTo>
                <a:lnTo>
                  <a:pt x="1323" y="8"/>
                </a:lnTo>
                <a:lnTo>
                  <a:pt x="1311" y="9"/>
                </a:lnTo>
                <a:lnTo>
                  <a:pt x="1311" y="9"/>
                </a:lnTo>
                <a:lnTo>
                  <a:pt x="1283" y="11"/>
                </a:lnTo>
                <a:lnTo>
                  <a:pt x="1283" y="6"/>
                </a:lnTo>
                <a:close/>
                <a:moveTo>
                  <a:pt x="1338" y="2"/>
                </a:moveTo>
                <a:lnTo>
                  <a:pt x="1343" y="2"/>
                </a:lnTo>
                <a:lnTo>
                  <a:pt x="1343" y="7"/>
                </a:lnTo>
                <a:lnTo>
                  <a:pt x="1338" y="7"/>
                </a:lnTo>
                <a:lnTo>
                  <a:pt x="1338" y="2"/>
                </a:lnTo>
                <a:close/>
                <a:moveTo>
                  <a:pt x="1358" y="1"/>
                </a:moveTo>
                <a:lnTo>
                  <a:pt x="1363" y="1"/>
                </a:lnTo>
                <a:lnTo>
                  <a:pt x="1363" y="6"/>
                </a:lnTo>
                <a:lnTo>
                  <a:pt x="1358" y="6"/>
                </a:lnTo>
                <a:lnTo>
                  <a:pt x="1358" y="1"/>
                </a:lnTo>
                <a:close/>
                <a:moveTo>
                  <a:pt x="1378" y="0"/>
                </a:moveTo>
                <a:lnTo>
                  <a:pt x="1384" y="0"/>
                </a:lnTo>
                <a:lnTo>
                  <a:pt x="1418" y="0"/>
                </a:lnTo>
                <a:lnTo>
                  <a:pt x="1418" y="5"/>
                </a:lnTo>
                <a:lnTo>
                  <a:pt x="1384" y="5"/>
                </a:lnTo>
                <a:lnTo>
                  <a:pt x="1384" y="5"/>
                </a:lnTo>
                <a:lnTo>
                  <a:pt x="1378" y="5"/>
                </a:lnTo>
                <a:lnTo>
                  <a:pt x="1378" y="0"/>
                </a:lnTo>
                <a:close/>
                <a:moveTo>
                  <a:pt x="1433" y="0"/>
                </a:moveTo>
                <a:lnTo>
                  <a:pt x="1438" y="0"/>
                </a:lnTo>
                <a:lnTo>
                  <a:pt x="1438" y="5"/>
                </a:lnTo>
                <a:lnTo>
                  <a:pt x="1433" y="5"/>
                </a:lnTo>
                <a:lnTo>
                  <a:pt x="1433" y="0"/>
                </a:lnTo>
                <a:close/>
                <a:moveTo>
                  <a:pt x="1453" y="1"/>
                </a:moveTo>
                <a:lnTo>
                  <a:pt x="1457" y="1"/>
                </a:lnTo>
                <a:lnTo>
                  <a:pt x="1458" y="1"/>
                </a:lnTo>
                <a:lnTo>
                  <a:pt x="1458" y="6"/>
                </a:lnTo>
                <a:lnTo>
                  <a:pt x="1457" y="6"/>
                </a:lnTo>
                <a:lnTo>
                  <a:pt x="1457" y="6"/>
                </a:lnTo>
                <a:lnTo>
                  <a:pt x="1453" y="6"/>
                </a:lnTo>
                <a:lnTo>
                  <a:pt x="1453" y="1"/>
                </a:lnTo>
                <a:close/>
                <a:moveTo>
                  <a:pt x="1473" y="2"/>
                </a:moveTo>
                <a:lnTo>
                  <a:pt x="1493" y="2"/>
                </a:lnTo>
                <a:lnTo>
                  <a:pt x="1513" y="3"/>
                </a:lnTo>
                <a:lnTo>
                  <a:pt x="1513" y="8"/>
                </a:lnTo>
                <a:lnTo>
                  <a:pt x="1493" y="7"/>
                </a:lnTo>
                <a:lnTo>
                  <a:pt x="1493" y="7"/>
                </a:lnTo>
                <a:lnTo>
                  <a:pt x="1473" y="6"/>
                </a:lnTo>
                <a:lnTo>
                  <a:pt x="1473" y="2"/>
                </a:lnTo>
                <a:close/>
                <a:moveTo>
                  <a:pt x="1528" y="5"/>
                </a:moveTo>
                <a:lnTo>
                  <a:pt x="1530" y="5"/>
                </a:lnTo>
                <a:lnTo>
                  <a:pt x="1533" y="5"/>
                </a:lnTo>
                <a:lnTo>
                  <a:pt x="1532" y="10"/>
                </a:lnTo>
                <a:lnTo>
                  <a:pt x="1529" y="10"/>
                </a:lnTo>
                <a:lnTo>
                  <a:pt x="1529" y="10"/>
                </a:lnTo>
                <a:lnTo>
                  <a:pt x="1528" y="9"/>
                </a:lnTo>
                <a:lnTo>
                  <a:pt x="1528" y="5"/>
                </a:lnTo>
                <a:close/>
                <a:moveTo>
                  <a:pt x="1548" y="6"/>
                </a:moveTo>
                <a:lnTo>
                  <a:pt x="1553" y="7"/>
                </a:lnTo>
                <a:lnTo>
                  <a:pt x="1552" y="12"/>
                </a:lnTo>
                <a:lnTo>
                  <a:pt x="1547" y="11"/>
                </a:lnTo>
                <a:lnTo>
                  <a:pt x="1548" y="6"/>
                </a:lnTo>
                <a:close/>
                <a:moveTo>
                  <a:pt x="1568" y="8"/>
                </a:moveTo>
                <a:lnTo>
                  <a:pt x="1607" y="13"/>
                </a:lnTo>
                <a:lnTo>
                  <a:pt x="1607" y="18"/>
                </a:lnTo>
                <a:lnTo>
                  <a:pt x="1567" y="13"/>
                </a:lnTo>
                <a:lnTo>
                  <a:pt x="1568" y="8"/>
                </a:lnTo>
                <a:close/>
                <a:moveTo>
                  <a:pt x="1622" y="15"/>
                </a:moveTo>
                <a:lnTo>
                  <a:pt x="1627" y="16"/>
                </a:lnTo>
                <a:lnTo>
                  <a:pt x="1627" y="20"/>
                </a:lnTo>
                <a:lnTo>
                  <a:pt x="1622" y="20"/>
                </a:lnTo>
                <a:lnTo>
                  <a:pt x="1622" y="15"/>
                </a:lnTo>
                <a:close/>
                <a:moveTo>
                  <a:pt x="1642" y="18"/>
                </a:moveTo>
                <a:lnTo>
                  <a:pt x="1647" y="19"/>
                </a:lnTo>
                <a:lnTo>
                  <a:pt x="1646" y="23"/>
                </a:lnTo>
                <a:lnTo>
                  <a:pt x="1641" y="23"/>
                </a:lnTo>
                <a:lnTo>
                  <a:pt x="1642" y="18"/>
                </a:lnTo>
                <a:close/>
                <a:moveTo>
                  <a:pt x="1662" y="21"/>
                </a:moveTo>
                <a:lnTo>
                  <a:pt x="1701" y="28"/>
                </a:lnTo>
                <a:lnTo>
                  <a:pt x="1700" y="33"/>
                </a:lnTo>
                <a:lnTo>
                  <a:pt x="1661" y="26"/>
                </a:lnTo>
                <a:lnTo>
                  <a:pt x="1662" y="21"/>
                </a:lnTo>
                <a:close/>
                <a:moveTo>
                  <a:pt x="1716" y="32"/>
                </a:moveTo>
                <a:lnTo>
                  <a:pt x="1721" y="32"/>
                </a:lnTo>
                <a:lnTo>
                  <a:pt x="1720" y="38"/>
                </a:lnTo>
                <a:lnTo>
                  <a:pt x="1715" y="36"/>
                </a:lnTo>
                <a:lnTo>
                  <a:pt x="1716" y="32"/>
                </a:lnTo>
                <a:close/>
                <a:moveTo>
                  <a:pt x="1735" y="36"/>
                </a:moveTo>
                <a:lnTo>
                  <a:pt x="1741" y="37"/>
                </a:lnTo>
                <a:lnTo>
                  <a:pt x="1739" y="42"/>
                </a:lnTo>
                <a:lnTo>
                  <a:pt x="1735" y="41"/>
                </a:lnTo>
                <a:lnTo>
                  <a:pt x="1735" y="36"/>
                </a:lnTo>
                <a:close/>
                <a:moveTo>
                  <a:pt x="1755" y="41"/>
                </a:moveTo>
                <a:lnTo>
                  <a:pt x="1775" y="45"/>
                </a:lnTo>
                <a:lnTo>
                  <a:pt x="1794" y="50"/>
                </a:lnTo>
                <a:lnTo>
                  <a:pt x="1792" y="55"/>
                </a:lnTo>
                <a:lnTo>
                  <a:pt x="1774" y="50"/>
                </a:lnTo>
                <a:lnTo>
                  <a:pt x="1774" y="50"/>
                </a:lnTo>
                <a:lnTo>
                  <a:pt x="1754" y="45"/>
                </a:lnTo>
                <a:lnTo>
                  <a:pt x="1755" y="41"/>
                </a:lnTo>
                <a:close/>
                <a:moveTo>
                  <a:pt x="1808" y="55"/>
                </a:moveTo>
                <a:lnTo>
                  <a:pt x="1813" y="56"/>
                </a:lnTo>
                <a:lnTo>
                  <a:pt x="1812" y="61"/>
                </a:lnTo>
                <a:lnTo>
                  <a:pt x="1807" y="59"/>
                </a:lnTo>
                <a:lnTo>
                  <a:pt x="1808" y="55"/>
                </a:lnTo>
                <a:close/>
                <a:moveTo>
                  <a:pt x="1828" y="60"/>
                </a:moveTo>
                <a:lnTo>
                  <a:pt x="1832" y="61"/>
                </a:lnTo>
                <a:lnTo>
                  <a:pt x="1831" y="66"/>
                </a:lnTo>
                <a:lnTo>
                  <a:pt x="1826" y="65"/>
                </a:lnTo>
                <a:lnTo>
                  <a:pt x="1828" y="60"/>
                </a:lnTo>
                <a:close/>
                <a:moveTo>
                  <a:pt x="1847" y="66"/>
                </a:moveTo>
                <a:lnTo>
                  <a:pt x="1885" y="78"/>
                </a:lnTo>
                <a:lnTo>
                  <a:pt x="1883" y="83"/>
                </a:lnTo>
                <a:lnTo>
                  <a:pt x="1845" y="71"/>
                </a:lnTo>
                <a:lnTo>
                  <a:pt x="1847" y="66"/>
                </a:lnTo>
                <a:close/>
                <a:moveTo>
                  <a:pt x="1899" y="83"/>
                </a:moveTo>
                <a:lnTo>
                  <a:pt x="1904" y="85"/>
                </a:lnTo>
                <a:lnTo>
                  <a:pt x="1902" y="90"/>
                </a:lnTo>
                <a:lnTo>
                  <a:pt x="1897" y="88"/>
                </a:lnTo>
                <a:lnTo>
                  <a:pt x="1899" y="83"/>
                </a:lnTo>
                <a:close/>
                <a:moveTo>
                  <a:pt x="1918" y="90"/>
                </a:moveTo>
                <a:lnTo>
                  <a:pt x="1923" y="92"/>
                </a:lnTo>
                <a:lnTo>
                  <a:pt x="1921" y="97"/>
                </a:lnTo>
                <a:lnTo>
                  <a:pt x="1916" y="95"/>
                </a:lnTo>
                <a:lnTo>
                  <a:pt x="1918" y="90"/>
                </a:lnTo>
                <a:close/>
                <a:moveTo>
                  <a:pt x="1936" y="98"/>
                </a:moveTo>
                <a:lnTo>
                  <a:pt x="1973" y="112"/>
                </a:lnTo>
                <a:lnTo>
                  <a:pt x="1974" y="112"/>
                </a:lnTo>
                <a:lnTo>
                  <a:pt x="1972" y="117"/>
                </a:lnTo>
                <a:lnTo>
                  <a:pt x="1971" y="117"/>
                </a:lnTo>
                <a:lnTo>
                  <a:pt x="1971" y="117"/>
                </a:lnTo>
                <a:lnTo>
                  <a:pt x="1935" y="102"/>
                </a:lnTo>
                <a:lnTo>
                  <a:pt x="1936" y="98"/>
                </a:lnTo>
                <a:close/>
                <a:moveTo>
                  <a:pt x="1987" y="119"/>
                </a:moveTo>
                <a:lnTo>
                  <a:pt x="1992" y="121"/>
                </a:lnTo>
                <a:lnTo>
                  <a:pt x="1990" y="125"/>
                </a:lnTo>
                <a:lnTo>
                  <a:pt x="1985" y="123"/>
                </a:lnTo>
                <a:lnTo>
                  <a:pt x="1987" y="119"/>
                </a:lnTo>
                <a:close/>
                <a:moveTo>
                  <a:pt x="2006" y="127"/>
                </a:moveTo>
                <a:lnTo>
                  <a:pt x="2010" y="129"/>
                </a:lnTo>
                <a:lnTo>
                  <a:pt x="2008" y="133"/>
                </a:lnTo>
                <a:lnTo>
                  <a:pt x="2004" y="132"/>
                </a:lnTo>
                <a:lnTo>
                  <a:pt x="2006" y="127"/>
                </a:lnTo>
                <a:close/>
                <a:moveTo>
                  <a:pt x="2024" y="135"/>
                </a:moveTo>
                <a:lnTo>
                  <a:pt x="2036" y="141"/>
                </a:lnTo>
                <a:lnTo>
                  <a:pt x="2060" y="153"/>
                </a:lnTo>
                <a:lnTo>
                  <a:pt x="2058" y="157"/>
                </a:lnTo>
                <a:lnTo>
                  <a:pt x="2034" y="145"/>
                </a:lnTo>
                <a:lnTo>
                  <a:pt x="2034" y="145"/>
                </a:lnTo>
                <a:lnTo>
                  <a:pt x="2022" y="140"/>
                </a:lnTo>
                <a:lnTo>
                  <a:pt x="2024" y="135"/>
                </a:lnTo>
                <a:close/>
                <a:moveTo>
                  <a:pt x="2073" y="160"/>
                </a:moveTo>
                <a:lnTo>
                  <a:pt x="2078" y="162"/>
                </a:lnTo>
                <a:lnTo>
                  <a:pt x="2075" y="166"/>
                </a:lnTo>
                <a:lnTo>
                  <a:pt x="2071" y="164"/>
                </a:lnTo>
                <a:lnTo>
                  <a:pt x="2073" y="160"/>
                </a:lnTo>
                <a:close/>
                <a:moveTo>
                  <a:pt x="2091" y="169"/>
                </a:moveTo>
                <a:lnTo>
                  <a:pt x="2095" y="171"/>
                </a:lnTo>
                <a:lnTo>
                  <a:pt x="2093" y="176"/>
                </a:lnTo>
                <a:lnTo>
                  <a:pt x="2089" y="173"/>
                </a:lnTo>
                <a:lnTo>
                  <a:pt x="2091" y="169"/>
                </a:lnTo>
                <a:close/>
                <a:moveTo>
                  <a:pt x="2109" y="179"/>
                </a:moveTo>
                <a:lnTo>
                  <a:pt x="2143" y="198"/>
                </a:lnTo>
                <a:lnTo>
                  <a:pt x="2141" y="203"/>
                </a:lnTo>
                <a:lnTo>
                  <a:pt x="2106" y="183"/>
                </a:lnTo>
                <a:lnTo>
                  <a:pt x="2109" y="179"/>
                </a:lnTo>
                <a:close/>
                <a:moveTo>
                  <a:pt x="2156" y="206"/>
                </a:moveTo>
                <a:lnTo>
                  <a:pt x="2156" y="206"/>
                </a:lnTo>
                <a:lnTo>
                  <a:pt x="2161" y="209"/>
                </a:lnTo>
                <a:lnTo>
                  <a:pt x="2158" y="213"/>
                </a:lnTo>
                <a:lnTo>
                  <a:pt x="2154" y="210"/>
                </a:lnTo>
                <a:lnTo>
                  <a:pt x="2154" y="210"/>
                </a:lnTo>
                <a:lnTo>
                  <a:pt x="2154" y="210"/>
                </a:lnTo>
                <a:lnTo>
                  <a:pt x="2156" y="206"/>
                </a:lnTo>
                <a:close/>
                <a:moveTo>
                  <a:pt x="2173" y="217"/>
                </a:moveTo>
                <a:lnTo>
                  <a:pt x="2177" y="219"/>
                </a:lnTo>
                <a:lnTo>
                  <a:pt x="2175" y="224"/>
                </a:lnTo>
                <a:lnTo>
                  <a:pt x="2170" y="221"/>
                </a:lnTo>
                <a:lnTo>
                  <a:pt x="2173" y="217"/>
                </a:lnTo>
                <a:close/>
                <a:moveTo>
                  <a:pt x="2190" y="228"/>
                </a:moveTo>
                <a:lnTo>
                  <a:pt x="2214" y="243"/>
                </a:lnTo>
                <a:lnTo>
                  <a:pt x="2223" y="250"/>
                </a:lnTo>
                <a:lnTo>
                  <a:pt x="2220" y="254"/>
                </a:lnTo>
                <a:lnTo>
                  <a:pt x="2211" y="247"/>
                </a:lnTo>
                <a:lnTo>
                  <a:pt x="2211" y="247"/>
                </a:lnTo>
                <a:lnTo>
                  <a:pt x="2187" y="232"/>
                </a:lnTo>
                <a:lnTo>
                  <a:pt x="2190" y="228"/>
                </a:lnTo>
                <a:close/>
                <a:moveTo>
                  <a:pt x="2236" y="258"/>
                </a:moveTo>
                <a:lnTo>
                  <a:pt x="2240" y="261"/>
                </a:lnTo>
                <a:lnTo>
                  <a:pt x="2237" y="265"/>
                </a:lnTo>
                <a:lnTo>
                  <a:pt x="2233" y="263"/>
                </a:lnTo>
                <a:lnTo>
                  <a:pt x="2236" y="258"/>
                </a:lnTo>
                <a:close/>
                <a:moveTo>
                  <a:pt x="2252" y="270"/>
                </a:moveTo>
                <a:lnTo>
                  <a:pt x="2256" y="273"/>
                </a:lnTo>
                <a:lnTo>
                  <a:pt x="2253" y="277"/>
                </a:lnTo>
                <a:lnTo>
                  <a:pt x="2249" y="274"/>
                </a:lnTo>
                <a:lnTo>
                  <a:pt x="2252" y="270"/>
                </a:lnTo>
                <a:close/>
                <a:moveTo>
                  <a:pt x="2268" y="282"/>
                </a:moveTo>
                <a:lnTo>
                  <a:pt x="2270" y="283"/>
                </a:lnTo>
                <a:lnTo>
                  <a:pt x="2300" y="306"/>
                </a:lnTo>
                <a:lnTo>
                  <a:pt x="2297" y="310"/>
                </a:lnTo>
                <a:lnTo>
                  <a:pt x="2267" y="287"/>
                </a:lnTo>
                <a:lnTo>
                  <a:pt x="2267" y="287"/>
                </a:lnTo>
                <a:lnTo>
                  <a:pt x="2265" y="286"/>
                </a:lnTo>
                <a:lnTo>
                  <a:pt x="2268" y="282"/>
                </a:lnTo>
                <a:close/>
                <a:moveTo>
                  <a:pt x="2312" y="316"/>
                </a:moveTo>
                <a:lnTo>
                  <a:pt x="2316" y="319"/>
                </a:lnTo>
                <a:lnTo>
                  <a:pt x="2313" y="323"/>
                </a:lnTo>
                <a:lnTo>
                  <a:pt x="2309" y="319"/>
                </a:lnTo>
                <a:lnTo>
                  <a:pt x="2312" y="316"/>
                </a:lnTo>
                <a:close/>
                <a:moveTo>
                  <a:pt x="2327" y="328"/>
                </a:moveTo>
                <a:lnTo>
                  <a:pt x="2331" y="331"/>
                </a:lnTo>
                <a:lnTo>
                  <a:pt x="2328" y="335"/>
                </a:lnTo>
                <a:lnTo>
                  <a:pt x="2324" y="332"/>
                </a:lnTo>
                <a:lnTo>
                  <a:pt x="2327" y="328"/>
                </a:lnTo>
                <a:close/>
                <a:moveTo>
                  <a:pt x="2343" y="341"/>
                </a:moveTo>
                <a:lnTo>
                  <a:pt x="2373" y="367"/>
                </a:lnTo>
                <a:lnTo>
                  <a:pt x="2370" y="371"/>
                </a:lnTo>
                <a:lnTo>
                  <a:pt x="2339" y="345"/>
                </a:lnTo>
                <a:lnTo>
                  <a:pt x="2343" y="341"/>
                </a:lnTo>
                <a:close/>
                <a:moveTo>
                  <a:pt x="2384" y="378"/>
                </a:moveTo>
                <a:lnTo>
                  <a:pt x="2387" y="381"/>
                </a:lnTo>
                <a:lnTo>
                  <a:pt x="2384" y="385"/>
                </a:lnTo>
                <a:lnTo>
                  <a:pt x="2380" y="382"/>
                </a:lnTo>
                <a:lnTo>
                  <a:pt x="2384" y="378"/>
                </a:lnTo>
                <a:close/>
                <a:moveTo>
                  <a:pt x="2398" y="392"/>
                </a:moveTo>
                <a:lnTo>
                  <a:pt x="2402" y="395"/>
                </a:lnTo>
                <a:lnTo>
                  <a:pt x="2398" y="399"/>
                </a:lnTo>
                <a:lnTo>
                  <a:pt x="2395" y="395"/>
                </a:lnTo>
                <a:lnTo>
                  <a:pt x="2398" y="392"/>
                </a:lnTo>
                <a:close/>
                <a:moveTo>
                  <a:pt x="2413" y="406"/>
                </a:moveTo>
                <a:lnTo>
                  <a:pt x="2424" y="416"/>
                </a:lnTo>
                <a:lnTo>
                  <a:pt x="2441" y="434"/>
                </a:lnTo>
                <a:lnTo>
                  <a:pt x="2437" y="437"/>
                </a:lnTo>
                <a:lnTo>
                  <a:pt x="2421" y="420"/>
                </a:lnTo>
                <a:lnTo>
                  <a:pt x="2421" y="420"/>
                </a:lnTo>
                <a:lnTo>
                  <a:pt x="2409" y="409"/>
                </a:lnTo>
                <a:lnTo>
                  <a:pt x="2413" y="406"/>
                </a:lnTo>
                <a:close/>
                <a:moveTo>
                  <a:pt x="2451" y="445"/>
                </a:moveTo>
                <a:lnTo>
                  <a:pt x="2455" y="448"/>
                </a:lnTo>
                <a:lnTo>
                  <a:pt x="2451" y="452"/>
                </a:lnTo>
                <a:lnTo>
                  <a:pt x="2448" y="448"/>
                </a:lnTo>
                <a:lnTo>
                  <a:pt x="2451" y="445"/>
                </a:lnTo>
                <a:close/>
                <a:moveTo>
                  <a:pt x="2465" y="459"/>
                </a:moveTo>
                <a:lnTo>
                  <a:pt x="2469" y="463"/>
                </a:lnTo>
                <a:lnTo>
                  <a:pt x="2465" y="466"/>
                </a:lnTo>
                <a:lnTo>
                  <a:pt x="2461" y="463"/>
                </a:lnTo>
                <a:lnTo>
                  <a:pt x="2465" y="459"/>
                </a:lnTo>
                <a:close/>
                <a:moveTo>
                  <a:pt x="2478" y="474"/>
                </a:moveTo>
                <a:lnTo>
                  <a:pt x="2505" y="505"/>
                </a:lnTo>
                <a:lnTo>
                  <a:pt x="2501" y="508"/>
                </a:lnTo>
                <a:lnTo>
                  <a:pt x="2475" y="478"/>
                </a:lnTo>
                <a:lnTo>
                  <a:pt x="2478" y="474"/>
                </a:lnTo>
                <a:close/>
                <a:moveTo>
                  <a:pt x="2514" y="516"/>
                </a:moveTo>
                <a:lnTo>
                  <a:pt x="2516" y="517"/>
                </a:lnTo>
                <a:lnTo>
                  <a:pt x="2518" y="520"/>
                </a:lnTo>
                <a:lnTo>
                  <a:pt x="2514" y="523"/>
                </a:lnTo>
                <a:lnTo>
                  <a:pt x="2512" y="521"/>
                </a:lnTo>
                <a:lnTo>
                  <a:pt x="2512" y="521"/>
                </a:lnTo>
                <a:lnTo>
                  <a:pt x="2511" y="519"/>
                </a:lnTo>
                <a:lnTo>
                  <a:pt x="2514" y="516"/>
                </a:lnTo>
                <a:close/>
                <a:moveTo>
                  <a:pt x="2527" y="532"/>
                </a:moveTo>
                <a:lnTo>
                  <a:pt x="2530" y="536"/>
                </a:lnTo>
                <a:lnTo>
                  <a:pt x="2526" y="539"/>
                </a:lnTo>
                <a:lnTo>
                  <a:pt x="2523" y="535"/>
                </a:lnTo>
                <a:lnTo>
                  <a:pt x="2527" y="532"/>
                </a:lnTo>
                <a:close/>
                <a:moveTo>
                  <a:pt x="2539" y="548"/>
                </a:moveTo>
                <a:lnTo>
                  <a:pt x="2558" y="571"/>
                </a:lnTo>
                <a:lnTo>
                  <a:pt x="2564" y="579"/>
                </a:lnTo>
                <a:lnTo>
                  <a:pt x="2560" y="582"/>
                </a:lnTo>
                <a:lnTo>
                  <a:pt x="2554" y="574"/>
                </a:lnTo>
                <a:lnTo>
                  <a:pt x="2554" y="574"/>
                </a:lnTo>
                <a:lnTo>
                  <a:pt x="2535" y="551"/>
                </a:lnTo>
                <a:lnTo>
                  <a:pt x="2539" y="548"/>
                </a:lnTo>
                <a:close/>
                <a:moveTo>
                  <a:pt x="2572" y="592"/>
                </a:moveTo>
                <a:lnTo>
                  <a:pt x="2575" y="596"/>
                </a:lnTo>
                <a:lnTo>
                  <a:pt x="2571" y="599"/>
                </a:lnTo>
                <a:lnTo>
                  <a:pt x="2568" y="594"/>
                </a:lnTo>
                <a:lnTo>
                  <a:pt x="2572" y="592"/>
                </a:lnTo>
                <a:close/>
                <a:moveTo>
                  <a:pt x="2584" y="608"/>
                </a:moveTo>
                <a:lnTo>
                  <a:pt x="2587" y="612"/>
                </a:lnTo>
                <a:lnTo>
                  <a:pt x="2583" y="615"/>
                </a:lnTo>
                <a:lnTo>
                  <a:pt x="2580" y="611"/>
                </a:lnTo>
                <a:lnTo>
                  <a:pt x="2584" y="608"/>
                </a:lnTo>
                <a:close/>
                <a:moveTo>
                  <a:pt x="2596" y="624"/>
                </a:moveTo>
                <a:lnTo>
                  <a:pt x="2597" y="626"/>
                </a:lnTo>
                <a:lnTo>
                  <a:pt x="2617" y="658"/>
                </a:lnTo>
                <a:lnTo>
                  <a:pt x="2613" y="661"/>
                </a:lnTo>
                <a:lnTo>
                  <a:pt x="2593" y="629"/>
                </a:lnTo>
                <a:lnTo>
                  <a:pt x="2593" y="629"/>
                </a:lnTo>
                <a:lnTo>
                  <a:pt x="2592" y="627"/>
                </a:lnTo>
                <a:lnTo>
                  <a:pt x="2596" y="624"/>
                </a:lnTo>
                <a:close/>
                <a:moveTo>
                  <a:pt x="2625" y="671"/>
                </a:moveTo>
                <a:lnTo>
                  <a:pt x="2628" y="675"/>
                </a:lnTo>
                <a:lnTo>
                  <a:pt x="2624" y="678"/>
                </a:lnTo>
                <a:lnTo>
                  <a:pt x="2621" y="673"/>
                </a:lnTo>
                <a:lnTo>
                  <a:pt x="2625" y="671"/>
                </a:lnTo>
                <a:close/>
                <a:moveTo>
                  <a:pt x="2636" y="687"/>
                </a:moveTo>
                <a:lnTo>
                  <a:pt x="2639" y="692"/>
                </a:lnTo>
                <a:lnTo>
                  <a:pt x="2634" y="694"/>
                </a:lnTo>
                <a:lnTo>
                  <a:pt x="2632" y="690"/>
                </a:lnTo>
                <a:lnTo>
                  <a:pt x="2636" y="687"/>
                </a:lnTo>
                <a:close/>
                <a:moveTo>
                  <a:pt x="2646" y="705"/>
                </a:moveTo>
                <a:lnTo>
                  <a:pt x="2666" y="740"/>
                </a:lnTo>
                <a:lnTo>
                  <a:pt x="2662" y="742"/>
                </a:lnTo>
                <a:lnTo>
                  <a:pt x="2642" y="708"/>
                </a:lnTo>
                <a:lnTo>
                  <a:pt x="2646" y="705"/>
                </a:lnTo>
                <a:close/>
                <a:moveTo>
                  <a:pt x="2673" y="753"/>
                </a:moveTo>
                <a:lnTo>
                  <a:pt x="2676" y="757"/>
                </a:lnTo>
                <a:lnTo>
                  <a:pt x="2671" y="760"/>
                </a:lnTo>
                <a:lnTo>
                  <a:pt x="2669" y="755"/>
                </a:lnTo>
                <a:lnTo>
                  <a:pt x="2673" y="753"/>
                </a:lnTo>
                <a:close/>
                <a:moveTo>
                  <a:pt x="2682" y="771"/>
                </a:moveTo>
                <a:lnTo>
                  <a:pt x="2685" y="775"/>
                </a:lnTo>
                <a:lnTo>
                  <a:pt x="2680" y="777"/>
                </a:lnTo>
                <a:lnTo>
                  <a:pt x="2678" y="773"/>
                </a:lnTo>
                <a:lnTo>
                  <a:pt x="2682" y="771"/>
                </a:lnTo>
                <a:close/>
                <a:moveTo>
                  <a:pt x="2691" y="789"/>
                </a:moveTo>
                <a:lnTo>
                  <a:pt x="2700" y="805"/>
                </a:lnTo>
                <a:lnTo>
                  <a:pt x="2709" y="825"/>
                </a:lnTo>
                <a:lnTo>
                  <a:pt x="2704" y="827"/>
                </a:lnTo>
                <a:lnTo>
                  <a:pt x="2695" y="807"/>
                </a:lnTo>
                <a:lnTo>
                  <a:pt x="2695" y="807"/>
                </a:lnTo>
                <a:lnTo>
                  <a:pt x="2687" y="791"/>
                </a:lnTo>
                <a:lnTo>
                  <a:pt x="2691" y="789"/>
                </a:lnTo>
                <a:close/>
                <a:moveTo>
                  <a:pt x="2715" y="838"/>
                </a:moveTo>
                <a:lnTo>
                  <a:pt x="2717" y="843"/>
                </a:lnTo>
                <a:lnTo>
                  <a:pt x="2712" y="845"/>
                </a:lnTo>
                <a:lnTo>
                  <a:pt x="2710" y="840"/>
                </a:lnTo>
                <a:lnTo>
                  <a:pt x="2715" y="838"/>
                </a:lnTo>
                <a:close/>
                <a:moveTo>
                  <a:pt x="2723" y="857"/>
                </a:moveTo>
                <a:lnTo>
                  <a:pt x="2725" y="861"/>
                </a:lnTo>
                <a:lnTo>
                  <a:pt x="2721" y="863"/>
                </a:lnTo>
                <a:lnTo>
                  <a:pt x="2719" y="859"/>
                </a:lnTo>
                <a:lnTo>
                  <a:pt x="2723" y="857"/>
                </a:lnTo>
                <a:close/>
                <a:moveTo>
                  <a:pt x="2731" y="875"/>
                </a:moveTo>
                <a:lnTo>
                  <a:pt x="2746" y="913"/>
                </a:lnTo>
                <a:lnTo>
                  <a:pt x="2741" y="914"/>
                </a:lnTo>
                <a:lnTo>
                  <a:pt x="2726" y="877"/>
                </a:lnTo>
                <a:lnTo>
                  <a:pt x="2731" y="875"/>
                </a:lnTo>
                <a:close/>
                <a:moveTo>
                  <a:pt x="2751" y="926"/>
                </a:moveTo>
                <a:lnTo>
                  <a:pt x="2753" y="931"/>
                </a:lnTo>
                <a:lnTo>
                  <a:pt x="2748" y="933"/>
                </a:lnTo>
                <a:lnTo>
                  <a:pt x="2747" y="928"/>
                </a:lnTo>
                <a:lnTo>
                  <a:pt x="2751" y="926"/>
                </a:lnTo>
                <a:close/>
                <a:moveTo>
                  <a:pt x="2758" y="945"/>
                </a:moveTo>
                <a:lnTo>
                  <a:pt x="2759" y="950"/>
                </a:lnTo>
                <a:lnTo>
                  <a:pt x="2755" y="952"/>
                </a:lnTo>
                <a:lnTo>
                  <a:pt x="2753" y="947"/>
                </a:lnTo>
                <a:lnTo>
                  <a:pt x="2758" y="945"/>
                </a:lnTo>
                <a:close/>
                <a:moveTo>
                  <a:pt x="2764" y="964"/>
                </a:moveTo>
                <a:lnTo>
                  <a:pt x="2776" y="998"/>
                </a:lnTo>
                <a:lnTo>
                  <a:pt x="2777" y="1002"/>
                </a:lnTo>
                <a:lnTo>
                  <a:pt x="2772" y="1004"/>
                </a:lnTo>
                <a:lnTo>
                  <a:pt x="2771" y="1000"/>
                </a:lnTo>
                <a:lnTo>
                  <a:pt x="2771" y="1000"/>
                </a:lnTo>
                <a:lnTo>
                  <a:pt x="2760" y="966"/>
                </a:lnTo>
                <a:lnTo>
                  <a:pt x="2764" y="964"/>
                </a:lnTo>
                <a:close/>
                <a:moveTo>
                  <a:pt x="2781" y="1017"/>
                </a:moveTo>
                <a:lnTo>
                  <a:pt x="2783" y="1021"/>
                </a:lnTo>
                <a:lnTo>
                  <a:pt x="2778" y="1023"/>
                </a:lnTo>
                <a:lnTo>
                  <a:pt x="2776" y="1018"/>
                </a:lnTo>
                <a:lnTo>
                  <a:pt x="2781" y="1017"/>
                </a:lnTo>
                <a:close/>
                <a:moveTo>
                  <a:pt x="2786" y="1036"/>
                </a:moveTo>
                <a:lnTo>
                  <a:pt x="2788" y="1041"/>
                </a:lnTo>
                <a:lnTo>
                  <a:pt x="2783" y="1042"/>
                </a:lnTo>
                <a:lnTo>
                  <a:pt x="2782" y="1037"/>
                </a:lnTo>
                <a:lnTo>
                  <a:pt x="2786" y="1036"/>
                </a:lnTo>
                <a:close/>
                <a:moveTo>
                  <a:pt x="2792" y="1055"/>
                </a:moveTo>
                <a:lnTo>
                  <a:pt x="2795" y="1066"/>
                </a:lnTo>
                <a:lnTo>
                  <a:pt x="2802" y="1094"/>
                </a:lnTo>
                <a:lnTo>
                  <a:pt x="2797" y="1095"/>
                </a:lnTo>
                <a:lnTo>
                  <a:pt x="2790" y="1067"/>
                </a:lnTo>
                <a:lnTo>
                  <a:pt x="2790" y="1067"/>
                </a:lnTo>
                <a:lnTo>
                  <a:pt x="2787" y="1057"/>
                </a:lnTo>
                <a:lnTo>
                  <a:pt x="2792" y="1055"/>
                </a:lnTo>
                <a:close/>
                <a:moveTo>
                  <a:pt x="2805" y="1109"/>
                </a:moveTo>
                <a:lnTo>
                  <a:pt x="2806" y="1114"/>
                </a:lnTo>
                <a:lnTo>
                  <a:pt x="2801" y="1115"/>
                </a:lnTo>
                <a:lnTo>
                  <a:pt x="2800" y="1110"/>
                </a:lnTo>
                <a:lnTo>
                  <a:pt x="2805" y="1109"/>
                </a:lnTo>
                <a:close/>
                <a:moveTo>
                  <a:pt x="2810" y="1128"/>
                </a:moveTo>
                <a:lnTo>
                  <a:pt x="2811" y="1133"/>
                </a:lnTo>
                <a:lnTo>
                  <a:pt x="2806" y="1134"/>
                </a:lnTo>
                <a:lnTo>
                  <a:pt x="2805" y="1130"/>
                </a:lnTo>
                <a:lnTo>
                  <a:pt x="2810" y="1128"/>
                </a:lnTo>
                <a:close/>
                <a:moveTo>
                  <a:pt x="2813" y="1148"/>
                </a:moveTo>
                <a:lnTo>
                  <a:pt x="2820" y="1187"/>
                </a:lnTo>
                <a:lnTo>
                  <a:pt x="2816" y="1188"/>
                </a:lnTo>
                <a:lnTo>
                  <a:pt x="2808" y="1149"/>
                </a:lnTo>
                <a:lnTo>
                  <a:pt x="2813" y="1148"/>
                </a:lnTo>
                <a:close/>
                <a:moveTo>
                  <a:pt x="2823" y="1202"/>
                </a:moveTo>
                <a:lnTo>
                  <a:pt x="2823" y="1205"/>
                </a:lnTo>
                <a:lnTo>
                  <a:pt x="2824" y="1207"/>
                </a:lnTo>
                <a:lnTo>
                  <a:pt x="2819" y="1208"/>
                </a:lnTo>
                <a:lnTo>
                  <a:pt x="2819" y="1205"/>
                </a:lnTo>
                <a:lnTo>
                  <a:pt x="2819" y="1205"/>
                </a:lnTo>
                <a:lnTo>
                  <a:pt x="2818" y="1203"/>
                </a:lnTo>
                <a:lnTo>
                  <a:pt x="2823" y="1202"/>
                </a:lnTo>
                <a:close/>
                <a:moveTo>
                  <a:pt x="2826" y="1222"/>
                </a:moveTo>
                <a:lnTo>
                  <a:pt x="2826" y="1227"/>
                </a:lnTo>
                <a:lnTo>
                  <a:pt x="2821" y="1228"/>
                </a:lnTo>
                <a:lnTo>
                  <a:pt x="2821" y="1223"/>
                </a:lnTo>
                <a:lnTo>
                  <a:pt x="2826" y="1222"/>
                </a:lnTo>
                <a:close/>
                <a:moveTo>
                  <a:pt x="2828" y="1242"/>
                </a:moveTo>
                <a:lnTo>
                  <a:pt x="2832" y="1275"/>
                </a:lnTo>
                <a:lnTo>
                  <a:pt x="2833" y="1282"/>
                </a:lnTo>
                <a:lnTo>
                  <a:pt x="2828" y="1282"/>
                </a:lnTo>
                <a:lnTo>
                  <a:pt x="2828" y="1276"/>
                </a:lnTo>
                <a:lnTo>
                  <a:pt x="2828" y="1276"/>
                </a:lnTo>
                <a:lnTo>
                  <a:pt x="2823" y="1243"/>
                </a:lnTo>
                <a:lnTo>
                  <a:pt x="2828" y="1242"/>
                </a:lnTo>
                <a:close/>
                <a:moveTo>
                  <a:pt x="2834" y="1297"/>
                </a:moveTo>
                <a:lnTo>
                  <a:pt x="2835" y="1302"/>
                </a:lnTo>
                <a:lnTo>
                  <a:pt x="2830" y="1302"/>
                </a:lnTo>
                <a:lnTo>
                  <a:pt x="2829" y="1297"/>
                </a:lnTo>
                <a:lnTo>
                  <a:pt x="2834" y="1297"/>
                </a:lnTo>
                <a:close/>
                <a:moveTo>
                  <a:pt x="2836" y="1317"/>
                </a:moveTo>
                <a:lnTo>
                  <a:pt x="2836" y="1322"/>
                </a:lnTo>
                <a:lnTo>
                  <a:pt x="2831" y="1322"/>
                </a:lnTo>
                <a:lnTo>
                  <a:pt x="2831" y="1317"/>
                </a:lnTo>
                <a:lnTo>
                  <a:pt x="2836" y="1317"/>
                </a:lnTo>
                <a:close/>
                <a:moveTo>
                  <a:pt x="2837" y="1337"/>
                </a:moveTo>
                <a:lnTo>
                  <a:pt x="2838" y="1348"/>
                </a:lnTo>
                <a:lnTo>
                  <a:pt x="2839" y="1377"/>
                </a:lnTo>
                <a:lnTo>
                  <a:pt x="2834" y="1377"/>
                </a:lnTo>
                <a:lnTo>
                  <a:pt x="2833" y="1348"/>
                </a:lnTo>
                <a:lnTo>
                  <a:pt x="2833" y="1348"/>
                </a:lnTo>
                <a:lnTo>
                  <a:pt x="2832" y="1337"/>
                </a:lnTo>
                <a:lnTo>
                  <a:pt x="2837" y="1337"/>
                </a:lnTo>
                <a:close/>
                <a:moveTo>
                  <a:pt x="2839" y="1392"/>
                </a:moveTo>
                <a:lnTo>
                  <a:pt x="2839" y="1397"/>
                </a:lnTo>
                <a:lnTo>
                  <a:pt x="2834" y="1397"/>
                </a:lnTo>
                <a:lnTo>
                  <a:pt x="2834" y="1392"/>
                </a:lnTo>
                <a:lnTo>
                  <a:pt x="2839" y="1392"/>
                </a:lnTo>
                <a:close/>
                <a:moveTo>
                  <a:pt x="2840" y="1412"/>
                </a:moveTo>
                <a:lnTo>
                  <a:pt x="2840" y="1417"/>
                </a:lnTo>
                <a:lnTo>
                  <a:pt x="2834" y="1417"/>
                </a:lnTo>
                <a:lnTo>
                  <a:pt x="2834" y="1412"/>
                </a:lnTo>
                <a:lnTo>
                  <a:pt x="2840" y="1412"/>
                </a:lnTo>
                <a:close/>
                <a:moveTo>
                  <a:pt x="2840" y="1432"/>
                </a:moveTo>
                <a:lnTo>
                  <a:pt x="2839" y="1458"/>
                </a:lnTo>
                <a:lnTo>
                  <a:pt x="2839" y="1472"/>
                </a:lnTo>
                <a:lnTo>
                  <a:pt x="2834" y="1472"/>
                </a:lnTo>
                <a:lnTo>
                  <a:pt x="2834" y="1457"/>
                </a:lnTo>
                <a:lnTo>
                  <a:pt x="2834" y="1457"/>
                </a:lnTo>
                <a:lnTo>
                  <a:pt x="2834" y="1432"/>
                </a:lnTo>
                <a:lnTo>
                  <a:pt x="2840" y="1432"/>
                </a:lnTo>
                <a:close/>
                <a:moveTo>
                  <a:pt x="2838" y="1487"/>
                </a:moveTo>
                <a:lnTo>
                  <a:pt x="2838" y="1492"/>
                </a:lnTo>
                <a:lnTo>
                  <a:pt x="2833" y="1492"/>
                </a:lnTo>
                <a:lnTo>
                  <a:pt x="2833" y="1487"/>
                </a:lnTo>
                <a:lnTo>
                  <a:pt x="2838" y="1487"/>
                </a:lnTo>
                <a:close/>
                <a:moveTo>
                  <a:pt x="2837" y="1507"/>
                </a:moveTo>
                <a:lnTo>
                  <a:pt x="2837" y="1512"/>
                </a:lnTo>
                <a:lnTo>
                  <a:pt x="2832" y="1512"/>
                </a:lnTo>
                <a:lnTo>
                  <a:pt x="2832" y="1507"/>
                </a:lnTo>
                <a:lnTo>
                  <a:pt x="2837" y="1507"/>
                </a:lnTo>
                <a:close/>
                <a:moveTo>
                  <a:pt x="2836" y="1527"/>
                </a:moveTo>
                <a:lnTo>
                  <a:pt x="2836" y="1530"/>
                </a:lnTo>
                <a:lnTo>
                  <a:pt x="2832" y="1566"/>
                </a:lnTo>
                <a:lnTo>
                  <a:pt x="2832" y="1567"/>
                </a:lnTo>
                <a:lnTo>
                  <a:pt x="2827" y="1567"/>
                </a:lnTo>
                <a:lnTo>
                  <a:pt x="2828" y="1565"/>
                </a:lnTo>
                <a:lnTo>
                  <a:pt x="2828" y="1566"/>
                </a:lnTo>
                <a:lnTo>
                  <a:pt x="2831" y="1530"/>
                </a:lnTo>
                <a:lnTo>
                  <a:pt x="2831" y="1530"/>
                </a:lnTo>
                <a:lnTo>
                  <a:pt x="2831" y="1527"/>
                </a:lnTo>
                <a:lnTo>
                  <a:pt x="2836" y="1527"/>
                </a:lnTo>
                <a:close/>
                <a:moveTo>
                  <a:pt x="2830" y="1582"/>
                </a:moveTo>
                <a:lnTo>
                  <a:pt x="2830" y="1587"/>
                </a:lnTo>
                <a:lnTo>
                  <a:pt x="2825" y="1586"/>
                </a:lnTo>
                <a:lnTo>
                  <a:pt x="2825" y="1581"/>
                </a:lnTo>
                <a:lnTo>
                  <a:pt x="2830" y="1582"/>
                </a:lnTo>
                <a:close/>
                <a:moveTo>
                  <a:pt x="2828" y="1602"/>
                </a:moveTo>
                <a:lnTo>
                  <a:pt x="2827" y="1607"/>
                </a:lnTo>
                <a:lnTo>
                  <a:pt x="2822" y="1606"/>
                </a:lnTo>
                <a:lnTo>
                  <a:pt x="2823" y="1601"/>
                </a:lnTo>
                <a:lnTo>
                  <a:pt x="2828" y="1602"/>
                </a:lnTo>
                <a:close/>
                <a:moveTo>
                  <a:pt x="2825" y="1622"/>
                </a:moveTo>
                <a:lnTo>
                  <a:pt x="2823" y="1637"/>
                </a:lnTo>
                <a:lnTo>
                  <a:pt x="2819" y="1661"/>
                </a:lnTo>
                <a:lnTo>
                  <a:pt x="2814" y="1661"/>
                </a:lnTo>
                <a:lnTo>
                  <a:pt x="2819" y="1636"/>
                </a:lnTo>
                <a:lnTo>
                  <a:pt x="2819" y="1637"/>
                </a:lnTo>
                <a:lnTo>
                  <a:pt x="2820" y="1621"/>
                </a:lnTo>
                <a:lnTo>
                  <a:pt x="2825" y="1622"/>
                </a:lnTo>
                <a:close/>
                <a:moveTo>
                  <a:pt x="2816" y="1676"/>
                </a:moveTo>
                <a:lnTo>
                  <a:pt x="2816" y="1681"/>
                </a:lnTo>
                <a:lnTo>
                  <a:pt x="2811" y="1680"/>
                </a:lnTo>
                <a:lnTo>
                  <a:pt x="2812" y="1675"/>
                </a:lnTo>
                <a:lnTo>
                  <a:pt x="2816" y="1676"/>
                </a:lnTo>
                <a:close/>
                <a:moveTo>
                  <a:pt x="2813" y="1696"/>
                </a:moveTo>
                <a:lnTo>
                  <a:pt x="2812" y="1701"/>
                </a:lnTo>
                <a:lnTo>
                  <a:pt x="2807" y="1700"/>
                </a:lnTo>
                <a:lnTo>
                  <a:pt x="2808" y="1695"/>
                </a:lnTo>
                <a:lnTo>
                  <a:pt x="2813" y="1696"/>
                </a:lnTo>
                <a:close/>
                <a:moveTo>
                  <a:pt x="2809" y="1716"/>
                </a:moveTo>
                <a:lnTo>
                  <a:pt x="2800" y="1754"/>
                </a:lnTo>
                <a:lnTo>
                  <a:pt x="2795" y="1754"/>
                </a:lnTo>
                <a:lnTo>
                  <a:pt x="2804" y="1715"/>
                </a:lnTo>
                <a:lnTo>
                  <a:pt x="2809" y="1716"/>
                </a:lnTo>
                <a:close/>
                <a:moveTo>
                  <a:pt x="2797" y="1769"/>
                </a:moveTo>
                <a:lnTo>
                  <a:pt x="2795" y="1774"/>
                </a:lnTo>
                <a:lnTo>
                  <a:pt x="2791" y="1773"/>
                </a:lnTo>
                <a:lnTo>
                  <a:pt x="2792" y="1768"/>
                </a:lnTo>
                <a:lnTo>
                  <a:pt x="2797" y="1769"/>
                </a:lnTo>
                <a:close/>
                <a:moveTo>
                  <a:pt x="2792" y="1789"/>
                </a:moveTo>
                <a:lnTo>
                  <a:pt x="2790" y="1793"/>
                </a:lnTo>
                <a:lnTo>
                  <a:pt x="2785" y="1792"/>
                </a:lnTo>
                <a:lnTo>
                  <a:pt x="2787" y="1787"/>
                </a:lnTo>
                <a:lnTo>
                  <a:pt x="2792" y="1789"/>
                </a:lnTo>
                <a:close/>
                <a:moveTo>
                  <a:pt x="2786" y="1808"/>
                </a:moveTo>
                <a:lnTo>
                  <a:pt x="2776" y="1843"/>
                </a:lnTo>
                <a:lnTo>
                  <a:pt x="2775" y="1847"/>
                </a:lnTo>
                <a:lnTo>
                  <a:pt x="2770" y="1845"/>
                </a:lnTo>
                <a:lnTo>
                  <a:pt x="2771" y="1842"/>
                </a:lnTo>
                <a:lnTo>
                  <a:pt x="2771" y="1842"/>
                </a:lnTo>
                <a:lnTo>
                  <a:pt x="2781" y="1807"/>
                </a:lnTo>
                <a:lnTo>
                  <a:pt x="2786" y="1808"/>
                </a:lnTo>
                <a:close/>
                <a:moveTo>
                  <a:pt x="2770" y="1861"/>
                </a:moveTo>
                <a:lnTo>
                  <a:pt x="2768" y="1866"/>
                </a:lnTo>
                <a:lnTo>
                  <a:pt x="2764" y="1864"/>
                </a:lnTo>
                <a:lnTo>
                  <a:pt x="2765" y="1859"/>
                </a:lnTo>
                <a:lnTo>
                  <a:pt x="2770" y="1861"/>
                </a:lnTo>
                <a:close/>
                <a:moveTo>
                  <a:pt x="2764" y="1880"/>
                </a:moveTo>
                <a:lnTo>
                  <a:pt x="2762" y="1884"/>
                </a:lnTo>
                <a:lnTo>
                  <a:pt x="2757" y="1883"/>
                </a:lnTo>
                <a:lnTo>
                  <a:pt x="2759" y="1878"/>
                </a:lnTo>
                <a:lnTo>
                  <a:pt x="2764" y="1880"/>
                </a:lnTo>
                <a:close/>
                <a:moveTo>
                  <a:pt x="2757" y="1899"/>
                </a:moveTo>
                <a:lnTo>
                  <a:pt x="2754" y="1909"/>
                </a:lnTo>
                <a:lnTo>
                  <a:pt x="2743" y="1936"/>
                </a:lnTo>
                <a:lnTo>
                  <a:pt x="2738" y="1934"/>
                </a:lnTo>
                <a:lnTo>
                  <a:pt x="2749" y="1908"/>
                </a:lnTo>
                <a:lnTo>
                  <a:pt x="2749" y="1908"/>
                </a:lnTo>
                <a:lnTo>
                  <a:pt x="2753" y="1897"/>
                </a:lnTo>
                <a:lnTo>
                  <a:pt x="2757" y="1899"/>
                </a:lnTo>
                <a:close/>
                <a:moveTo>
                  <a:pt x="2738" y="1950"/>
                </a:moveTo>
                <a:lnTo>
                  <a:pt x="2736" y="1955"/>
                </a:lnTo>
                <a:lnTo>
                  <a:pt x="2731" y="1953"/>
                </a:lnTo>
                <a:lnTo>
                  <a:pt x="2733" y="1948"/>
                </a:lnTo>
                <a:lnTo>
                  <a:pt x="2738" y="1950"/>
                </a:lnTo>
                <a:close/>
                <a:moveTo>
                  <a:pt x="2730" y="1969"/>
                </a:moveTo>
                <a:lnTo>
                  <a:pt x="2728" y="1973"/>
                </a:lnTo>
                <a:lnTo>
                  <a:pt x="2724" y="1971"/>
                </a:lnTo>
                <a:lnTo>
                  <a:pt x="2726" y="1967"/>
                </a:lnTo>
                <a:lnTo>
                  <a:pt x="2730" y="1969"/>
                </a:lnTo>
                <a:close/>
                <a:moveTo>
                  <a:pt x="2722" y="1987"/>
                </a:moveTo>
                <a:lnTo>
                  <a:pt x="2706" y="2024"/>
                </a:lnTo>
                <a:lnTo>
                  <a:pt x="2701" y="2022"/>
                </a:lnTo>
                <a:lnTo>
                  <a:pt x="2718" y="1985"/>
                </a:lnTo>
                <a:lnTo>
                  <a:pt x="2722" y="1987"/>
                </a:lnTo>
                <a:close/>
                <a:moveTo>
                  <a:pt x="2700" y="2038"/>
                </a:moveTo>
                <a:lnTo>
                  <a:pt x="2697" y="2042"/>
                </a:lnTo>
                <a:lnTo>
                  <a:pt x="2693" y="2040"/>
                </a:lnTo>
                <a:lnTo>
                  <a:pt x="2695" y="2035"/>
                </a:lnTo>
                <a:lnTo>
                  <a:pt x="2700" y="2038"/>
                </a:lnTo>
                <a:close/>
                <a:moveTo>
                  <a:pt x="2690" y="2055"/>
                </a:moveTo>
                <a:lnTo>
                  <a:pt x="2688" y="2060"/>
                </a:lnTo>
                <a:lnTo>
                  <a:pt x="2684" y="2057"/>
                </a:lnTo>
                <a:lnTo>
                  <a:pt x="2686" y="2053"/>
                </a:lnTo>
                <a:lnTo>
                  <a:pt x="2690" y="2055"/>
                </a:lnTo>
                <a:close/>
                <a:moveTo>
                  <a:pt x="2681" y="2073"/>
                </a:moveTo>
                <a:lnTo>
                  <a:pt x="2669" y="2098"/>
                </a:lnTo>
                <a:lnTo>
                  <a:pt x="2662" y="2108"/>
                </a:lnTo>
                <a:lnTo>
                  <a:pt x="2658" y="2106"/>
                </a:lnTo>
                <a:lnTo>
                  <a:pt x="2664" y="2095"/>
                </a:lnTo>
                <a:lnTo>
                  <a:pt x="2664" y="2095"/>
                </a:lnTo>
                <a:lnTo>
                  <a:pt x="2677" y="2071"/>
                </a:lnTo>
                <a:lnTo>
                  <a:pt x="2681" y="2073"/>
                </a:lnTo>
                <a:close/>
                <a:moveTo>
                  <a:pt x="2655" y="2122"/>
                </a:moveTo>
                <a:lnTo>
                  <a:pt x="2652" y="2126"/>
                </a:lnTo>
                <a:lnTo>
                  <a:pt x="2648" y="2123"/>
                </a:lnTo>
                <a:lnTo>
                  <a:pt x="2651" y="2119"/>
                </a:lnTo>
                <a:lnTo>
                  <a:pt x="2655" y="2122"/>
                </a:lnTo>
                <a:close/>
                <a:moveTo>
                  <a:pt x="2645" y="2139"/>
                </a:moveTo>
                <a:lnTo>
                  <a:pt x="2643" y="2143"/>
                </a:lnTo>
                <a:lnTo>
                  <a:pt x="2638" y="2141"/>
                </a:lnTo>
                <a:lnTo>
                  <a:pt x="2641" y="2136"/>
                </a:lnTo>
                <a:lnTo>
                  <a:pt x="2645" y="2139"/>
                </a:lnTo>
                <a:close/>
                <a:moveTo>
                  <a:pt x="2635" y="2156"/>
                </a:moveTo>
                <a:lnTo>
                  <a:pt x="2634" y="2157"/>
                </a:lnTo>
                <a:lnTo>
                  <a:pt x="2613" y="2190"/>
                </a:lnTo>
                <a:lnTo>
                  <a:pt x="2609" y="2187"/>
                </a:lnTo>
                <a:lnTo>
                  <a:pt x="2630" y="2155"/>
                </a:lnTo>
                <a:lnTo>
                  <a:pt x="2630" y="2155"/>
                </a:lnTo>
                <a:lnTo>
                  <a:pt x="2631" y="2154"/>
                </a:lnTo>
                <a:lnTo>
                  <a:pt x="2635" y="2156"/>
                </a:lnTo>
                <a:close/>
                <a:moveTo>
                  <a:pt x="2605" y="2203"/>
                </a:moveTo>
                <a:lnTo>
                  <a:pt x="2603" y="2207"/>
                </a:lnTo>
                <a:lnTo>
                  <a:pt x="2598" y="2204"/>
                </a:lnTo>
                <a:lnTo>
                  <a:pt x="2601" y="2200"/>
                </a:lnTo>
                <a:lnTo>
                  <a:pt x="2605" y="2203"/>
                </a:lnTo>
                <a:close/>
                <a:moveTo>
                  <a:pt x="2594" y="2219"/>
                </a:moveTo>
                <a:lnTo>
                  <a:pt x="2591" y="2224"/>
                </a:lnTo>
                <a:lnTo>
                  <a:pt x="2587" y="2221"/>
                </a:lnTo>
                <a:lnTo>
                  <a:pt x="2590" y="2216"/>
                </a:lnTo>
                <a:lnTo>
                  <a:pt x="2594" y="2219"/>
                </a:lnTo>
                <a:close/>
                <a:moveTo>
                  <a:pt x="2583" y="2236"/>
                </a:moveTo>
                <a:lnTo>
                  <a:pt x="2559" y="2268"/>
                </a:lnTo>
                <a:lnTo>
                  <a:pt x="2556" y="2265"/>
                </a:lnTo>
                <a:lnTo>
                  <a:pt x="2579" y="2233"/>
                </a:lnTo>
                <a:lnTo>
                  <a:pt x="2583" y="2236"/>
                </a:lnTo>
                <a:close/>
                <a:moveTo>
                  <a:pt x="2550" y="2280"/>
                </a:moveTo>
                <a:lnTo>
                  <a:pt x="2547" y="2284"/>
                </a:lnTo>
                <a:lnTo>
                  <a:pt x="2543" y="2281"/>
                </a:lnTo>
                <a:lnTo>
                  <a:pt x="2546" y="2277"/>
                </a:lnTo>
                <a:lnTo>
                  <a:pt x="2550" y="2280"/>
                </a:lnTo>
                <a:close/>
                <a:moveTo>
                  <a:pt x="2538" y="2296"/>
                </a:moveTo>
                <a:lnTo>
                  <a:pt x="2535" y="2300"/>
                </a:lnTo>
                <a:lnTo>
                  <a:pt x="2531" y="2297"/>
                </a:lnTo>
                <a:lnTo>
                  <a:pt x="2534" y="2293"/>
                </a:lnTo>
                <a:lnTo>
                  <a:pt x="2538" y="2296"/>
                </a:lnTo>
                <a:close/>
                <a:moveTo>
                  <a:pt x="2526" y="2312"/>
                </a:moveTo>
                <a:lnTo>
                  <a:pt x="2516" y="2324"/>
                </a:lnTo>
                <a:lnTo>
                  <a:pt x="2500" y="2342"/>
                </a:lnTo>
                <a:lnTo>
                  <a:pt x="2496" y="2339"/>
                </a:lnTo>
                <a:lnTo>
                  <a:pt x="2512" y="2321"/>
                </a:lnTo>
                <a:lnTo>
                  <a:pt x="2512" y="2321"/>
                </a:lnTo>
                <a:lnTo>
                  <a:pt x="2522" y="2309"/>
                </a:lnTo>
                <a:lnTo>
                  <a:pt x="2526" y="2312"/>
                </a:lnTo>
                <a:close/>
                <a:moveTo>
                  <a:pt x="2490" y="2354"/>
                </a:moveTo>
                <a:lnTo>
                  <a:pt x="2487" y="2358"/>
                </a:lnTo>
                <a:lnTo>
                  <a:pt x="2483" y="2354"/>
                </a:lnTo>
                <a:lnTo>
                  <a:pt x="2486" y="2351"/>
                </a:lnTo>
                <a:lnTo>
                  <a:pt x="2490" y="2354"/>
                </a:lnTo>
                <a:close/>
                <a:moveTo>
                  <a:pt x="2477" y="2369"/>
                </a:moveTo>
                <a:lnTo>
                  <a:pt x="2474" y="2373"/>
                </a:lnTo>
                <a:lnTo>
                  <a:pt x="2470" y="2369"/>
                </a:lnTo>
                <a:lnTo>
                  <a:pt x="2473" y="2366"/>
                </a:lnTo>
                <a:lnTo>
                  <a:pt x="2477" y="2369"/>
                </a:lnTo>
                <a:close/>
                <a:moveTo>
                  <a:pt x="2463" y="2384"/>
                </a:moveTo>
                <a:lnTo>
                  <a:pt x="2436" y="2413"/>
                </a:lnTo>
                <a:lnTo>
                  <a:pt x="2432" y="2409"/>
                </a:lnTo>
                <a:lnTo>
                  <a:pt x="2460" y="2381"/>
                </a:lnTo>
                <a:lnTo>
                  <a:pt x="2463" y="2384"/>
                </a:lnTo>
                <a:close/>
                <a:moveTo>
                  <a:pt x="2425" y="2424"/>
                </a:moveTo>
                <a:lnTo>
                  <a:pt x="2424" y="2425"/>
                </a:lnTo>
                <a:lnTo>
                  <a:pt x="2422" y="2427"/>
                </a:lnTo>
                <a:lnTo>
                  <a:pt x="2418" y="2424"/>
                </a:lnTo>
                <a:lnTo>
                  <a:pt x="2421" y="2422"/>
                </a:lnTo>
                <a:lnTo>
                  <a:pt x="2420" y="2422"/>
                </a:lnTo>
                <a:lnTo>
                  <a:pt x="2422" y="2420"/>
                </a:lnTo>
                <a:lnTo>
                  <a:pt x="2425" y="2424"/>
                </a:lnTo>
                <a:close/>
                <a:moveTo>
                  <a:pt x="2411" y="2438"/>
                </a:moveTo>
                <a:lnTo>
                  <a:pt x="2407" y="2441"/>
                </a:lnTo>
                <a:lnTo>
                  <a:pt x="2404" y="2438"/>
                </a:lnTo>
                <a:lnTo>
                  <a:pt x="2407" y="2434"/>
                </a:lnTo>
                <a:lnTo>
                  <a:pt x="2411" y="2438"/>
                </a:lnTo>
                <a:close/>
                <a:moveTo>
                  <a:pt x="2396" y="2451"/>
                </a:moveTo>
                <a:lnTo>
                  <a:pt x="2375" y="2472"/>
                </a:lnTo>
                <a:lnTo>
                  <a:pt x="2367" y="2479"/>
                </a:lnTo>
                <a:lnTo>
                  <a:pt x="2364" y="2475"/>
                </a:lnTo>
                <a:lnTo>
                  <a:pt x="2371" y="2469"/>
                </a:lnTo>
                <a:lnTo>
                  <a:pt x="2371" y="2469"/>
                </a:lnTo>
                <a:lnTo>
                  <a:pt x="2393" y="2448"/>
                </a:lnTo>
                <a:lnTo>
                  <a:pt x="2396" y="2451"/>
                </a:lnTo>
                <a:close/>
                <a:moveTo>
                  <a:pt x="2356" y="2489"/>
                </a:moveTo>
                <a:lnTo>
                  <a:pt x="2352" y="2492"/>
                </a:lnTo>
                <a:lnTo>
                  <a:pt x="2349" y="2488"/>
                </a:lnTo>
                <a:lnTo>
                  <a:pt x="2352" y="2485"/>
                </a:lnTo>
                <a:lnTo>
                  <a:pt x="2356" y="2489"/>
                </a:lnTo>
                <a:close/>
                <a:moveTo>
                  <a:pt x="2340" y="2502"/>
                </a:moveTo>
                <a:lnTo>
                  <a:pt x="2337" y="2505"/>
                </a:lnTo>
                <a:lnTo>
                  <a:pt x="2334" y="2501"/>
                </a:lnTo>
                <a:lnTo>
                  <a:pt x="2337" y="2498"/>
                </a:lnTo>
                <a:lnTo>
                  <a:pt x="2340" y="2502"/>
                </a:lnTo>
                <a:close/>
                <a:moveTo>
                  <a:pt x="2325" y="2515"/>
                </a:moveTo>
                <a:lnTo>
                  <a:pt x="2323" y="2517"/>
                </a:lnTo>
                <a:lnTo>
                  <a:pt x="2294" y="2540"/>
                </a:lnTo>
                <a:lnTo>
                  <a:pt x="2291" y="2536"/>
                </a:lnTo>
                <a:lnTo>
                  <a:pt x="2320" y="2513"/>
                </a:lnTo>
                <a:lnTo>
                  <a:pt x="2320" y="2513"/>
                </a:lnTo>
                <a:lnTo>
                  <a:pt x="2322" y="2511"/>
                </a:lnTo>
                <a:lnTo>
                  <a:pt x="2325" y="2515"/>
                </a:lnTo>
                <a:close/>
                <a:moveTo>
                  <a:pt x="2282" y="2549"/>
                </a:moveTo>
                <a:lnTo>
                  <a:pt x="2278" y="2552"/>
                </a:lnTo>
                <a:lnTo>
                  <a:pt x="2275" y="2548"/>
                </a:lnTo>
                <a:lnTo>
                  <a:pt x="2279" y="2545"/>
                </a:lnTo>
                <a:lnTo>
                  <a:pt x="2282" y="2549"/>
                </a:lnTo>
                <a:close/>
                <a:moveTo>
                  <a:pt x="2266" y="2561"/>
                </a:moveTo>
                <a:lnTo>
                  <a:pt x="2262" y="2564"/>
                </a:lnTo>
                <a:lnTo>
                  <a:pt x="2259" y="2560"/>
                </a:lnTo>
                <a:lnTo>
                  <a:pt x="2263" y="2557"/>
                </a:lnTo>
                <a:lnTo>
                  <a:pt x="2266" y="2561"/>
                </a:lnTo>
                <a:close/>
                <a:moveTo>
                  <a:pt x="2250" y="2573"/>
                </a:moveTo>
                <a:lnTo>
                  <a:pt x="2217" y="2596"/>
                </a:lnTo>
                <a:lnTo>
                  <a:pt x="2214" y="2592"/>
                </a:lnTo>
                <a:lnTo>
                  <a:pt x="2247" y="2569"/>
                </a:lnTo>
                <a:lnTo>
                  <a:pt x="2250" y="2573"/>
                </a:lnTo>
                <a:close/>
                <a:moveTo>
                  <a:pt x="2205" y="2605"/>
                </a:moveTo>
                <a:lnTo>
                  <a:pt x="2201" y="2607"/>
                </a:lnTo>
                <a:lnTo>
                  <a:pt x="2198" y="2603"/>
                </a:lnTo>
                <a:lnTo>
                  <a:pt x="2202" y="2600"/>
                </a:lnTo>
                <a:lnTo>
                  <a:pt x="2205" y="2605"/>
                </a:lnTo>
                <a:close/>
                <a:moveTo>
                  <a:pt x="2188" y="2615"/>
                </a:moveTo>
                <a:lnTo>
                  <a:pt x="2184" y="2618"/>
                </a:lnTo>
                <a:lnTo>
                  <a:pt x="2181" y="2614"/>
                </a:lnTo>
                <a:lnTo>
                  <a:pt x="2185" y="2611"/>
                </a:lnTo>
                <a:lnTo>
                  <a:pt x="2188" y="2615"/>
                </a:lnTo>
                <a:close/>
                <a:moveTo>
                  <a:pt x="2171" y="2626"/>
                </a:moveTo>
                <a:lnTo>
                  <a:pt x="2156" y="2636"/>
                </a:lnTo>
                <a:lnTo>
                  <a:pt x="2137" y="2647"/>
                </a:lnTo>
                <a:lnTo>
                  <a:pt x="2134" y="2642"/>
                </a:lnTo>
                <a:lnTo>
                  <a:pt x="2154" y="2631"/>
                </a:lnTo>
                <a:lnTo>
                  <a:pt x="2154" y="2631"/>
                </a:lnTo>
                <a:lnTo>
                  <a:pt x="2168" y="2622"/>
                </a:lnTo>
                <a:lnTo>
                  <a:pt x="2171" y="2626"/>
                </a:lnTo>
                <a:close/>
                <a:moveTo>
                  <a:pt x="2124" y="2654"/>
                </a:moveTo>
                <a:lnTo>
                  <a:pt x="2119" y="2657"/>
                </a:lnTo>
                <a:lnTo>
                  <a:pt x="2117" y="2652"/>
                </a:lnTo>
                <a:lnTo>
                  <a:pt x="2121" y="2650"/>
                </a:lnTo>
                <a:lnTo>
                  <a:pt x="2124" y="2654"/>
                </a:lnTo>
                <a:close/>
                <a:moveTo>
                  <a:pt x="2107" y="2664"/>
                </a:moveTo>
                <a:lnTo>
                  <a:pt x="2102" y="2667"/>
                </a:lnTo>
                <a:lnTo>
                  <a:pt x="2100" y="2662"/>
                </a:lnTo>
                <a:lnTo>
                  <a:pt x="2104" y="2660"/>
                </a:lnTo>
                <a:lnTo>
                  <a:pt x="2107" y="2664"/>
                </a:lnTo>
                <a:close/>
                <a:moveTo>
                  <a:pt x="2089" y="2674"/>
                </a:moveTo>
                <a:lnTo>
                  <a:pt x="2053" y="2692"/>
                </a:lnTo>
                <a:lnTo>
                  <a:pt x="2051" y="2688"/>
                </a:lnTo>
                <a:lnTo>
                  <a:pt x="2086" y="2669"/>
                </a:lnTo>
                <a:lnTo>
                  <a:pt x="2089" y="2674"/>
                </a:lnTo>
                <a:close/>
                <a:moveTo>
                  <a:pt x="2040" y="2699"/>
                </a:moveTo>
                <a:lnTo>
                  <a:pt x="2035" y="2701"/>
                </a:lnTo>
                <a:lnTo>
                  <a:pt x="2035" y="2701"/>
                </a:lnTo>
                <a:lnTo>
                  <a:pt x="2033" y="2697"/>
                </a:lnTo>
                <a:lnTo>
                  <a:pt x="2033" y="2697"/>
                </a:lnTo>
                <a:lnTo>
                  <a:pt x="2033" y="2697"/>
                </a:lnTo>
                <a:lnTo>
                  <a:pt x="2038" y="2695"/>
                </a:lnTo>
                <a:lnTo>
                  <a:pt x="2040" y="2699"/>
                </a:lnTo>
                <a:close/>
                <a:moveTo>
                  <a:pt x="2022" y="2707"/>
                </a:moveTo>
                <a:lnTo>
                  <a:pt x="2017" y="2710"/>
                </a:lnTo>
                <a:lnTo>
                  <a:pt x="2015" y="2705"/>
                </a:lnTo>
                <a:lnTo>
                  <a:pt x="2020" y="2703"/>
                </a:lnTo>
                <a:lnTo>
                  <a:pt x="2022" y="2707"/>
                </a:lnTo>
                <a:close/>
                <a:moveTo>
                  <a:pt x="2003" y="2716"/>
                </a:moveTo>
                <a:lnTo>
                  <a:pt x="1973" y="2730"/>
                </a:lnTo>
                <a:lnTo>
                  <a:pt x="1967" y="2732"/>
                </a:lnTo>
                <a:lnTo>
                  <a:pt x="1965" y="2727"/>
                </a:lnTo>
                <a:lnTo>
                  <a:pt x="1971" y="2725"/>
                </a:lnTo>
                <a:lnTo>
                  <a:pt x="1971" y="2725"/>
                </a:lnTo>
                <a:lnTo>
                  <a:pt x="2001" y="2711"/>
                </a:lnTo>
                <a:lnTo>
                  <a:pt x="2003" y="2716"/>
                </a:lnTo>
                <a:close/>
                <a:moveTo>
                  <a:pt x="1953" y="2737"/>
                </a:moveTo>
                <a:lnTo>
                  <a:pt x="1948" y="2739"/>
                </a:lnTo>
                <a:lnTo>
                  <a:pt x="1946" y="2734"/>
                </a:lnTo>
                <a:lnTo>
                  <a:pt x="1951" y="2733"/>
                </a:lnTo>
                <a:lnTo>
                  <a:pt x="1953" y="2737"/>
                </a:lnTo>
                <a:close/>
                <a:moveTo>
                  <a:pt x="1934" y="2745"/>
                </a:moveTo>
                <a:lnTo>
                  <a:pt x="1930" y="2746"/>
                </a:lnTo>
                <a:lnTo>
                  <a:pt x="1928" y="2742"/>
                </a:lnTo>
                <a:lnTo>
                  <a:pt x="1932" y="2740"/>
                </a:lnTo>
                <a:lnTo>
                  <a:pt x="1934" y="2745"/>
                </a:lnTo>
                <a:close/>
                <a:moveTo>
                  <a:pt x="1915" y="2752"/>
                </a:moveTo>
                <a:lnTo>
                  <a:pt x="1908" y="2755"/>
                </a:lnTo>
                <a:lnTo>
                  <a:pt x="1878" y="2765"/>
                </a:lnTo>
                <a:lnTo>
                  <a:pt x="1876" y="2761"/>
                </a:lnTo>
                <a:lnTo>
                  <a:pt x="1906" y="2750"/>
                </a:lnTo>
                <a:lnTo>
                  <a:pt x="1906" y="2750"/>
                </a:lnTo>
                <a:lnTo>
                  <a:pt x="1914" y="2747"/>
                </a:lnTo>
                <a:lnTo>
                  <a:pt x="1915" y="2752"/>
                </a:lnTo>
                <a:close/>
                <a:moveTo>
                  <a:pt x="1864" y="2770"/>
                </a:moveTo>
                <a:lnTo>
                  <a:pt x="1859" y="2772"/>
                </a:lnTo>
                <a:lnTo>
                  <a:pt x="1857" y="2767"/>
                </a:lnTo>
                <a:lnTo>
                  <a:pt x="1862" y="2765"/>
                </a:lnTo>
                <a:lnTo>
                  <a:pt x="1864" y="2770"/>
                </a:lnTo>
                <a:close/>
                <a:moveTo>
                  <a:pt x="1845" y="2776"/>
                </a:moveTo>
                <a:lnTo>
                  <a:pt x="1842" y="2777"/>
                </a:lnTo>
                <a:lnTo>
                  <a:pt x="1840" y="2778"/>
                </a:lnTo>
                <a:lnTo>
                  <a:pt x="1838" y="2773"/>
                </a:lnTo>
                <a:lnTo>
                  <a:pt x="1841" y="2773"/>
                </a:lnTo>
                <a:lnTo>
                  <a:pt x="1840" y="2773"/>
                </a:lnTo>
                <a:lnTo>
                  <a:pt x="1843" y="2772"/>
                </a:lnTo>
                <a:lnTo>
                  <a:pt x="1845" y="2776"/>
                </a:lnTo>
                <a:close/>
                <a:moveTo>
                  <a:pt x="1825" y="2782"/>
                </a:moveTo>
                <a:lnTo>
                  <a:pt x="1787" y="2793"/>
                </a:lnTo>
                <a:lnTo>
                  <a:pt x="1785" y="2788"/>
                </a:lnTo>
                <a:lnTo>
                  <a:pt x="1824" y="2777"/>
                </a:lnTo>
                <a:lnTo>
                  <a:pt x="1825" y="2782"/>
                </a:lnTo>
                <a:close/>
                <a:moveTo>
                  <a:pt x="1772" y="2797"/>
                </a:moveTo>
                <a:lnTo>
                  <a:pt x="1767" y="2798"/>
                </a:lnTo>
                <a:lnTo>
                  <a:pt x="1766" y="2793"/>
                </a:lnTo>
                <a:lnTo>
                  <a:pt x="1771" y="2792"/>
                </a:lnTo>
                <a:lnTo>
                  <a:pt x="1772" y="2797"/>
                </a:lnTo>
                <a:close/>
                <a:moveTo>
                  <a:pt x="1753" y="2802"/>
                </a:moveTo>
                <a:lnTo>
                  <a:pt x="1748" y="2803"/>
                </a:lnTo>
                <a:lnTo>
                  <a:pt x="1747" y="2798"/>
                </a:lnTo>
                <a:lnTo>
                  <a:pt x="1752" y="2797"/>
                </a:lnTo>
                <a:lnTo>
                  <a:pt x="1753" y="2802"/>
                </a:lnTo>
                <a:close/>
                <a:moveTo>
                  <a:pt x="1733" y="2806"/>
                </a:moveTo>
                <a:lnTo>
                  <a:pt x="1706" y="2813"/>
                </a:lnTo>
                <a:lnTo>
                  <a:pt x="1694" y="2815"/>
                </a:lnTo>
                <a:lnTo>
                  <a:pt x="1693" y="2810"/>
                </a:lnTo>
                <a:lnTo>
                  <a:pt x="1705" y="2807"/>
                </a:lnTo>
                <a:lnTo>
                  <a:pt x="1705" y="2807"/>
                </a:lnTo>
                <a:lnTo>
                  <a:pt x="1732" y="2801"/>
                </a:lnTo>
                <a:lnTo>
                  <a:pt x="1733" y="2806"/>
                </a:lnTo>
                <a:close/>
                <a:moveTo>
                  <a:pt x="1679" y="2817"/>
                </a:moveTo>
                <a:lnTo>
                  <a:pt x="1674" y="2818"/>
                </a:lnTo>
                <a:lnTo>
                  <a:pt x="1673" y="2813"/>
                </a:lnTo>
                <a:lnTo>
                  <a:pt x="1678" y="2812"/>
                </a:lnTo>
                <a:lnTo>
                  <a:pt x="1679" y="2817"/>
                </a:lnTo>
                <a:close/>
                <a:moveTo>
                  <a:pt x="1660" y="2821"/>
                </a:moveTo>
                <a:lnTo>
                  <a:pt x="1655" y="2822"/>
                </a:lnTo>
                <a:lnTo>
                  <a:pt x="1654" y="2817"/>
                </a:lnTo>
                <a:lnTo>
                  <a:pt x="1659" y="2816"/>
                </a:lnTo>
                <a:lnTo>
                  <a:pt x="1660" y="2821"/>
                </a:lnTo>
                <a:close/>
                <a:moveTo>
                  <a:pt x="1640" y="2824"/>
                </a:moveTo>
                <a:lnTo>
                  <a:pt x="1636" y="2825"/>
                </a:lnTo>
                <a:lnTo>
                  <a:pt x="1600" y="2829"/>
                </a:lnTo>
                <a:lnTo>
                  <a:pt x="1599" y="2825"/>
                </a:lnTo>
                <a:lnTo>
                  <a:pt x="1635" y="2820"/>
                </a:lnTo>
                <a:lnTo>
                  <a:pt x="1635" y="2820"/>
                </a:lnTo>
                <a:lnTo>
                  <a:pt x="1639" y="2819"/>
                </a:lnTo>
                <a:lnTo>
                  <a:pt x="1640" y="2824"/>
                </a:lnTo>
                <a:close/>
                <a:moveTo>
                  <a:pt x="1585" y="2831"/>
                </a:moveTo>
                <a:lnTo>
                  <a:pt x="1580" y="2832"/>
                </a:lnTo>
                <a:lnTo>
                  <a:pt x="1580" y="2827"/>
                </a:lnTo>
                <a:lnTo>
                  <a:pt x="1585" y="2826"/>
                </a:lnTo>
                <a:lnTo>
                  <a:pt x="1585" y="2831"/>
                </a:lnTo>
                <a:close/>
                <a:moveTo>
                  <a:pt x="1565" y="2834"/>
                </a:moveTo>
                <a:lnTo>
                  <a:pt x="1565" y="2834"/>
                </a:lnTo>
                <a:lnTo>
                  <a:pt x="1560" y="2834"/>
                </a:lnTo>
                <a:lnTo>
                  <a:pt x="1560" y="2829"/>
                </a:lnTo>
                <a:lnTo>
                  <a:pt x="1565" y="2829"/>
                </a:lnTo>
                <a:lnTo>
                  <a:pt x="1564" y="2829"/>
                </a:lnTo>
                <a:lnTo>
                  <a:pt x="1565" y="2829"/>
                </a:lnTo>
                <a:lnTo>
                  <a:pt x="1565" y="2834"/>
                </a:lnTo>
                <a:close/>
                <a:moveTo>
                  <a:pt x="1545" y="2836"/>
                </a:moveTo>
                <a:lnTo>
                  <a:pt x="1529" y="2837"/>
                </a:lnTo>
                <a:lnTo>
                  <a:pt x="1505" y="2839"/>
                </a:lnTo>
                <a:lnTo>
                  <a:pt x="1505" y="2834"/>
                </a:lnTo>
                <a:lnTo>
                  <a:pt x="1529" y="2832"/>
                </a:lnTo>
                <a:lnTo>
                  <a:pt x="1529" y="2832"/>
                </a:lnTo>
                <a:lnTo>
                  <a:pt x="1545" y="2831"/>
                </a:lnTo>
                <a:lnTo>
                  <a:pt x="1545" y="2836"/>
                </a:lnTo>
                <a:close/>
                <a:moveTo>
                  <a:pt x="1490" y="2840"/>
                </a:moveTo>
                <a:lnTo>
                  <a:pt x="1485" y="2840"/>
                </a:lnTo>
                <a:lnTo>
                  <a:pt x="1485" y="2835"/>
                </a:lnTo>
                <a:lnTo>
                  <a:pt x="1490" y="2834"/>
                </a:lnTo>
                <a:lnTo>
                  <a:pt x="1490" y="2840"/>
                </a:lnTo>
                <a:close/>
                <a:moveTo>
                  <a:pt x="1470" y="2840"/>
                </a:moveTo>
                <a:lnTo>
                  <a:pt x="1466" y="2840"/>
                </a:lnTo>
                <a:lnTo>
                  <a:pt x="1465" y="2835"/>
                </a:lnTo>
                <a:lnTo>
                  <a:pt x="1470" y="2835"/>
                </a:lnTo>
                <a:lnTo>
                  <a:pt x="1470" y="2840"/>
                </a:lnTo>
                <a:close/>
                <a:moveTo>
                  <a:pt x="1450" y="2841"/>
                </a:moveTo>
                <a:lnTo>
                  <a:pt x="1420" y="2841"/>
                </a:lnTo>
                <a:lnTo>
                  <a:pt x="1410" y="2841"/>
                </a:lnTo>
                <a:lnTo>
                  <a:pt x="1410" y="2836"/>
                </a:lnTo>
                <a:lnTo>
                  <a:pt x="1420" y="2836"/>
                </a:lnTo>
                <a:lnTo>
                  <a:pt x="1420" y="2836"/>
                </a:lnTo>
                <a:lnTo>
                  <a:pt x="1450" y="2836"/>
                </a:lnTo>
                <a:lnTo>
                  <a:pt x="1450" y="2841"/>
                </a:lnTo>
                <a:close/>
                <a:moveTo>
                  <a:pt x="1395" y="2841"/>
                </a:moveTo>
                <a:lnTo>
                  <a:pt x="1390" y="2841"/>
                </a:lnTo>
                <a:lnTo>
                  <a:pt x="1390" y="2836"/>
                </a:lnTo>
                <a:lnTo>
                  <a:pt x="1395" y="2836"/>
                </a:lnTo>
                <a:lnTo>
                  <a:pt x="1395" y="2841"/>
                </a:lnTo>
                <a:close/>
                <a:moveTo>
                  <a:pt x="1375" y="2840"/>
                </a:moveTo>
                <a:lnTo>
                  <a:pt x="1370" y="2840"/>
                </a:lnTo>
                <a:lnTo>
                  <a:pt x="1370" y="2835"/>
                </a:lnTo>
                <a:lnTo>
                  <a:pt x="1376" y="2836"/>
                </a:lnTo>
                <a:lnTo>
                  <a:pt x="1375" y="2840"/>
                </a:lnTo>
                <a:close/>
                <a:moveTo>
                  <a:pt x="1355" y="2840"/>
                </a:moveTo>
                <a:lnTo>
                  <a:pt x="1347" y="2840"/>
                </a:lnTo>
                <a:lnTo>
                  <a:pt x="1315" y="2837"/>
                </a:lnTo>
                <a:lnTo>
                  <a:pt x="1316" y="2832"/>
                </a:lnTo>
                <a:lnTo>
                  <a:pt x="1348" y="2834"/>
                </a:lnTo>
                <a:lnTo>
                  <a:pt x="1348" y="2834"/>
                </a:lnTo>
                <a:lnTo>
                  <a:pt x="1355" y="2835"/>
                </a:lnTo>
                <a:lnTo>
                  <a:pt x="1355" y="2840"/>
                </a:lnTo>
                <a:close/>
                <a:moveTo>
                  <a:pt x="1300" y="2836"/>
                </a:moveTo>
                <a:lnTo>
                  <a:pt x="1295" y="2836"/>
                </a:lnTo>
                <a:lnTo>
                  <a:pt x="1296" y="2831"/>
                </a:lnTo>
                <a:lnTo>
                  <a:pt x="1301" y="2831"/>
                </a:lnTo>
                <a:lnTo>
                  <a:pt x="1300" y="2836"/>
                </a:lnTo>
                <a:close/>
                <a:moveTo>
                  <a:pt x="1280" y="2834"/>
                </a:moveTo>
                <a:lnTo>
                  <a:pt x="1275" y="2834"/>
                </a:lnTo>
                <a:lnTo>
                  <a:pt x="1276" y="2829"/>
                </a:lnTo>
                <a:lnTo>
                  <a:pt x="1281" y="2829"/>
                </a:lnTo>
                <a:lnTo>
                  <a:pt x="1280" y="2834"/>
                </a:lnTo>
                <a:close/>
                <a:moveTo>
                  <a:pt x="1260" y="2832"/>
                </a:moveTo>
                <a:lnTo>
                  <a:pt x="1221" y="2827"/>
                </a:lnTo>
                <a:lnTo>
                  <a:pt x="1221" y="2822"/>
                </a:lnTo>
                <a:lnTo>
                  <a:pt x="1261" y="2827"/>
                </a:lnTo>
                <a:lnTo>
                  <a:pt x="1260" y="2832"/>
                </a:lnTo>
                <a:close/>
                <a:moveTo>
                  <a:pt x="1206" y="2825"/>
                </a:moveTo>
                <a:lnTo>
                  <a:pt x="1204" y="2825"/>
                </a:lnTo>
                <a:lnTo>
                  <a:pt x="1201" y="2824"/>
                </a:lnTo>
                <a:lnTo>
                  <a:pt x="1202" y="2819"/>
                </a:lnTo>
                <a:lnTo>
                  <a:pt x="1205" y="2820"/>
                </a:lnTo>
                <a:lnTo>
                  <a:pt x="1205" y="2820"/>
                </a:lnTo>
                <a:lnTo>
                  <a:pt x="1206" y="2820"/>
                </a:lnTo>
                <a:lnTo>
                  <a:pt x="1206" y="2825"/>
                </a:lnTo>
                <a:close/>
                <a:moveTo>
                  <a:pt x="1186" y="2822"/>
                </a:moveTo>
                <a:lnTo>
                  <a:pt x="1181" y="2821"/>
                </a:lnTo>
                <a:lnTo>
                  <a:pt x="1182" y="2816"/>
                </a:lnTo>
                <a:lnTo>
                  <a:pt x="1187" y="2817"/>
                </a:lnTo>
                <a:lnTo>
                  <a:pt x="1186" y="2822"/>
                </a:lnTo>
                <a:close/>
                <a:moveTo>
                  <a:pt x="1166" y="2818"/>
                </a:moveTo>
                <a:lnTo>
                  <a:pt x="1134" y="2813"/>
                </a:lnTo>
                <a:lnTo>
                  <a:pt x="1127" y="2811"/>
                </a:lnTo>
                <a:lnTo>
                  <a:pt x="1128" y="2806"/>
                </a:lnTo>
                <a:lnTo>
                  <a:pt x="1135" y="2807"/>
                </a:lnTo>
                <a:lnTo>
                  <a:pt x="1135" y="2807"/>
                </a:lnTo>
                <a:lnTo>
                  <a:pt x="1167" y="2813"/>
                </a:lnTo>
                <a:lnTo>
                  <a:pt x="1166" y="2818"/>
                </a:lnTo>
                <a:close/>
                <a:moveTo>
                  <a:pt x="1112" y="2807"/>
                </a:moveTo>
                <a:lnTo>
                  <a:pt x="1107" y="2806"/>
                </a:lnTo>
                <a:lnTo>
                  <a:pt x="1109" y="2801"/>
                </a:lnTo>
                <a:lnTo>
                  <a:pt x="1113" y="2803"/>
                </a:lnTo>
                <a:lnTo>
                  <a:pt x="1112" y="2807"/>
                </a:lnTo>
                <a:close/>
                <a:moveTo>
                  <a:pt x="1093" y="2803"/>
                </a:moveTo>
                <a:lnTo>
                  <a:pt x="1088" y="2802"/>
                </a:lnTo>
                <a:lnTo>
                  <a:pt x="1089" y="2797"/>
                </a:lnTo>
                <a:lnTo>
                  <a:pt x="1094" y="2798"/>
                </a:lnTo>
                <a:lnTo>
                  <a:pt x="1093" y="2803"/>
                </a:lnTo>
                <a:close/>
                <a:moveTo>
                  <a:pt x="1073" y="2798"/>
                </a:moveTo>
                <a:lnTo>
                  <a:pt x="1066" y="2797"/>
                </a:lnTo>
                <a:lnTo>
                  <a:pt x="1035" y="2788"/>
                </a:lnTo>
                <a:lnTo>
                  <a:pt x="1036" y="2783"/>
                </a:lnTo>
                <a:lnTo>
                  <a:pt x="1067" y="2792"/>
                </a:lnTo>
                <a:lnTo>
                  <a:pt x="1067" y="2792"/>
                </a:lnTo>
                <a:lnTo>
                  <a:pt x="1074" y="2794"/>
                </a:lnTo>
                <a:lnTo>
                  <a:pt x="1073" y="2798"/>
                </a:lnTo>
                <a:close/>
                <a:moveTo>
                  <a:pt x="1020" y="2784"/>
                </a:moveTo>
                <a:lnTo>
                  <a:pt x="1015" y="2782"/>
                </a:lnTo>
                <a:lnTo>
                  <a:pt x="1017" y="2777"/>
                </a:lnTo>
                <a:lnTo>
                  <a:pt x="1022" y="2779"/>
                </a:lnTo>
                <a:lnTo>
                  <a:pt x="1020" y="2784"/>
                </a:lnTo>
                <a:close/>
                <a:moveTo>
                  <a:pt x="1001" y="2778"/>
                </a:moveTo>
                <a:lnTo>
                  <a:pt x="998" y="2777"/>
                </a:lnTo>
                <a:lnTo>
                  <a:pt x="996" y="2777"/>
                </a:lnTo>
                <a:lnTo>
                  <a:pt x="998" y="2772"/>
                </a:lnTo>
                <a:lnTo>
                  <a:pt x="1000" y="2773"/>
                </a:lnTo>
                <a:lnTo>
                  <a:pt x="1000" y="2773"/>
                </a:lnTo>
                <a:lnTo>
                  <a:pt x="1002" y="2773"/>
                </a:lnTo>
                <a:lnTo>
                  <a:pt x="1001" y="2778"/>
                </a:lnTo>
                <a:close/>
                <a:moveTo>
                  <a:pt x="982" y="2772"/>
                </a:moveTo>
                <a:lnTo>
                  <a:pt x="944" y="2759"/>
                </a:lnTo>
                <a:lnTo>
                  <a:pt x="945" y="2754"/>
                </a:lnTo>
                <a:lnTo>
                  <a:pt x="984" y="2767"/>
                </a:lnTo>
                <a:lnTo>
                  <a:pt x="982" y="2772"/>
                </a:lnTo>
                <a:close/>
                <a:moveTo>
                  <a:pt x="930" y="2754"/>
                </a:moveTo>
                <a:lnTo>
                  <a:pt x="925" y="2752"/>
                </a:lnTo>
                <a:lnTo>
                  <a:pt x="927" y="2748"/>
                </a:lnTo>
                <a:lnTo>
                  <a:pt x="932" y="2749"/>
                </a:lnTo>
                <a:lnTo>
                  <a:pt x="930" y="2754"/>
                </a:lnTo>
                <a:close/>
                <a:moveTo>
                  <a:pt x="911" y="2747"/>
                </a:moveTo>
                <a:lnTo>
                  <a:pt x="906" y="2745"/>
                </a:lnTo>
                <a:lnTo>
                  <a:pt x="908" y="2740"/>
                </a:lnTo>
                <a:lnTo>
                  <a:pt x="913" y="2742"/>
                </a:lnTo>
                <a:lnTo>
                  <a:pt x="911" y="2747"/>
                </a:lnTo>
                <a:close/>
                <a:moveTo>
                  <a:pt x="893" y="2739"/>
                </a:moveTo>
                <a:lnTo>
                  <a:pt x="868" y="2730"/>
                </a:lnTo>
                <a:lnTo>
                  <a:pt x="855" y="2724"/>
                </a:lnTo>
                <a:lnTo>
                  <a:pt x="858" y="2719"/>
                </a:lnTo>
                <a:lnTo>
                  <a:pt x="870" y="2725"/>
                </a:lnTo>
                <a:lnTo>
                  <a:pt x="870" y="2725"/>
                </a:lnTo>
                <a:lnTo>
                  <a:pt x="894" y="2735"/>
                </a:lnTo>
                <a:lnTo>
                  <a:pt x="893" y="2739"/>
                </a:lnTo>
                <a:close/>
                <a:moveTo>
                  <a:pt x="842" y="2718"/>
                </a:moveTo>
                <a:lnTo>
                  <a:pt x="837" y="2716"/>
                </a:lnTo>
                <a:lnTo>
                  <a:pt x="839" y="2711"/>
                </a:lnTo>
                <a:lnTo>
                  <a:pt x="844" y="2713"/>
                </a:lnTo>
                <a:lnTo>
                  <a:pt x="842" y="2718"/>
                </a:lnTo>
                <a:close/>
                <a:moveTo>
                  <a:pt x="824" y="2710"/>
                </a:moveTo>
                <a:lnTo>
                  <a:pt x="819" y="2707"/>
                </a:lnTo>
                <a:lnTo>
                  <a:pt x="821" y="2703"/>
                </a:lnTo>
                <a:lnTo>
                  <a:pt x="826" y="2705"/>
                </a:lnTo>
                <a:lnTo>
                  <a:pt x="824" y="2710"/>
                </a:lnTo>
                <a:close/>
                <a:moveTo>
                  <a:pt x="805" y="2701"/>
                </a:moveTo>
                <a:lnTo>
                  <a:pt x="805" y="2701"/>
                </a:lnTo>
                <a:lnTo>
                  <a:pt x="770" y="2683"/>
                </a:lnTo>
                <a:lnTo>
                  <a:pt x="772" y="2679"/>
                </a:lnTo>
                <a:lnTo>
                  <a:pt x="807" y="2697"/>
                </a:lnTo>
                <a:lnTo>
                  <a:pt x="807" y="2697"/>
                </a:lnTo>
                <a:lnTo>
                  <a:pt x="807" y="2697"/>
                </a:lnTo>
                <a:lnTo>
                  <a:pt x="805" y="2701"/>
                </a:lnTo>
                <a:close/>
                <a:moveTo>
                  <a:pt x="756" y="2676"/>
                </a:moveTo>
                <a:lnTo>
                  <a:pt x="752" y="2674"/>
                </a:lnTo>
                <a:lnTo>
                  <a:pt x="754" y="2670"/>
                </a:lnTo>
                <a:lnTo>
                  <a:pt x="759" y="2672"/>
                </a:lnTo>
                <a:lnTo>
                  <a:pt x="756" y="2676"/>
                </a:lnTo>
                <a:close/>
                <a:moveTo>
                  <a:pt x="738" y="2667"/>
                </a:moveTo>
                <a:lnTo>
                  <a:pt x="734" y="2664"/>
                </a:lnTo>
                <a:lnTo>
                  <a:pt x="737" y="2660"/>
                </a:lnTo>
                <a:lnTo>
                  <a:pt x="741" y="2662"/>
                </a:lnTo>
                <a:lnTo>
                  <a:pt x="738" y="2667"/>
                </a:lnTo>
                <a:close/>
                <a:moveTo>
                  <a:pt x="721" y="2657"/>
                </a:moveTo>
                <a:lnTo>
                  <a:pt x="687" y="2637"/>
                </a:lnTo>
                <a:lnTo>
                  <a:pt x="689" y="2632"/>
                </a:lnTo>
                <a:lnTo>
                  <a:pt x="724" y="2653"/>
                </a:lnTo>
                <a:lnTo>
                  <a:pt x="721" y="2657"/>
                </a:lnTo>
                <a:close/>
                <a:moveTo>
                  <a:pt x="674" y="2629"/>
                </a:moveTo>
                <a:lnTo>
                  <a:pt x="669" y="2626"/>
                </a:lnTo>
                <a:lnTo>
                  <a:pt x="672" y="2622"/>
                </a:lnTo>
                <a:lnTo>
                  <a:pt x="676" y="2625"/>
                </a:lnTo>
                <a:lnTo>
                  <a:pt x="674" y="2629"/>
                </a:lnTo>
                <a:close/>
                <a:moveTo>
                  <a:pt x="657" y="2618"/>
                </a:moveTo>
                <a:lnTo>
                  <a:pt x="653" y="2615"/>
                </a:lnTo>
                <a:lnTo>
                  <a:pt x="655" y="2611"/>
                </a:lnTo>
                <a:lnTo>
                  <a:pt x="660" y="2614"/>
                </a:lnTo>
                <a:lnTo>
                  <a:pt x="657" y="2618"/>
                </a:lnTo>
                <a:close/>
                <a:moveTo>
                  <a:pt x="640" y="2607"/>
                </a:moveTo>
                <a:lnTo>
                  <a:pt x="627" y="2599"/>
                </a:lnTo>
                <a:lnTo>
                  <a:pt x="607" y="2585"/>
                </a:lnTo>
                <a:lnTo>
                  <a:pt x="610" y="2580"/>
                </a:lnTo>
                <a:lnTo>
                  <a:pt x="630" y="2595"/>
                </a:lnTo>
                <a:lnTo>
                  <a:pt x="629" y="2594"/>
                </a:lnTo>
                <a:lnTo>
                  <a:pt x="643" y="2603"/>
                </a:lnTo>
                <a:lnTo>
                  <a:pt x="640" y="2607"/>
                </a:lnTo>
                <a:close/>
                <a:moveTo>
                  <a:pt x="595" y="2576"/>
                </a:moveTo>
                <a:lnTo>
                  <a:pt x="591" y="2573"/>
                </a:lnTo>
                <a:lnTo>
                  <a:pt x="594" y="2569"/>
                </a:lnTo>
                <a:lnTo>
                  <a:pt x="598" y="2572"/>
                </a:lnTo>
                <a:lnTo>
                  <a:pt x="595" y="2576"/>
                </a:lnTo>
                <a:close/>
                <a:moveTo>
                  <a:pt x="578" y="2564"/>
                </a:moveTo>
                <a:lnTo>
                  <a:pt x="574" y="2561"/>
                </a:lnTo>
                <a:lnTo>
                  <a:pt x="577" y="2557"/>
                </a:lnTo>
                <a:lnTo>
                  <a:pt x="581" y="2560"/>
                </a:lnTo>
                <a:lnTo>
                  <a:pt x="578" y="2564"/>
                </a:lnTo>
                <a:close/>
                <a:moveTo>
                  <a:pt x="562" y="2552"/>
                </a:moveTo>
                <a:lnTo>
                  <a:pt x="531" y="2527"/>
                </a:lnTo>
                <a:lnTo>
                  <a:pt x="534" y="2523"/>
                </a:lnTo>
                <a:lnTo>
                  <a:pt x="565" y="2548"/>
                </a:lnTo>
                <a:lnTo>
                  <a:pt x="562" y="2552"/>
                </a:lnTo>
                <a:close/>
                <a:moveTo>
                  <a:pt x="519" y="2518"/>
                </a:moveTo>
                <a:lnTo>
                  <a:pt x="517" y="2517"/>
                </a:lnTo>
                <a:lnTo>
                  <a:pt x="515" y="2515"/>
                </a:lnTo>
                <a:lnTo>
                  <a:pt x="519" y="2511"/>
                </a:lnTo>
                <a:lnTo>
                  <a:pt x="521" y="2513"/>
                </a:lnTo>
                <a:lnTo>
                  <a:pt x="521" y="2513"/>
                </a:lnTo>
                <a:lnTo>
                  <a:pt x="522" y="2514"/>
                </a:lnTo>
                <a:lnTo>
                  <a:pt x="519" y="2518"/>
                </a:lnTo>
                <a:close/>
                <a:moveTo>
                  <a:pt x="504" y="2505"/>
                </a:moveTo>
                <a:lnTo>
                  <a:pt x="500" y="2502"/>
                </a:lnTo>
                <a:lnTo>
                  <a:pt x="503" y="2498"/>
                </a:lnTo>
                <a:lnTo>
                  <a:pt x="507" y="2501"/>
                </a:lnTo>
                <a:lnTo>
                  <a:pt x="504" y="2505"/>
                </a:lnTo>
                <a:close/>
                <a:moveTo>
                  <a:pt x="489" y="2492"/>
                </a:moveTo>
                <a:lnTo>
                  <a:pt x="466" y="2472"/>
                </a:lnTo>
                <a:lnTo>
                  <a:pt x="459" y="2465"/>
                </a:lnTo>
                <a:lnTo>
                  <a:pt x="462" y="2462"/>
                </a:lnTo>
                <a:lnTo>
                  <a:pt x="469" y="2469"/>
                </a:lnTo>
                <a:lnTo>
                  <a:pt x="469" y="2469"/>
                </a:lnTo>
                <a:lnTo>
                  <a:pt x="492" y="2488"/>
                </a:lnTo>
                <a:lnTo>
                  <a:pt x="489" y="2492"/>
                </a:lnTo>
                <a:close/>
                <a:moveTo>
                  <a:pt x="448" y="2455"/>
                </a:moveTo>
                <a:lnTo>
                  <a:pt x="444" y="2451"/>
                </a:lnTo>
                <a:lnTo>
                  <a:pt x="448" y="2448"/>
                </a:lnTo>
                <a:lnTo>
                  <a:pt x="451" y="2451"/>
                </a:lnTo>
                <a:lnTo>
                  <a:pt x="448" y="2455"/>
                </a:lnTo>
                <a:close/>
                <a:moveTo>
                  <a:pt x="433" y="2441"/>
                </a:moveTo>
                <a:lnTo>
                  <a:pt x="430" y="2438"/>
                </a:lnTo>
                <a:lnTo>
                  <a:pt x="433" y="2434"/>
                </a:lnTo>
                <a:lnTo>
                  <a:pt x="437" y="2438"/>
                </a:lnTo>
                <a:lnTo>
                  <a:pt x="433" y="2441"/>
                </a:lnTo>
                <a:close/>
                <a:moveTo>
                  <a:pt x="419" y="2427"/>
                </a:moveTo>
                <a:lnTo>
                  <a:pt x="417" y="2425"/>
                </a:lnTo>
                <a:lnTo>
                  <a:pt x="391" y="2398"/>
                </a:lnTo>
                <a:lnTo>
                  <a:pt x="395" y="2395"/>
                </a:lnTo>
                <a:lnTo>
                  <a:pt x="420" y="2422"/>
                </a:lnTo>
                <a:lnTo>
                  <a:pt x="420" y="2421"/>
                </a:lnTo>
                <a:lnTo>
                  <a:pt x="422" y="2424"/>
                </a:lnTo>
                <a:lnTo>
                  <a:pt x="419" y="2427"/>
                </a:lnTo>
                <a:close/>
                <a:moveTo>
                  <a:pt x="381" y="2387"/>
                </a:moveTo>
                <a:lnTo>
                  <a:pt x="377" y="2384"/>
                </a:lnTo>
                <a:lnTo>
                  <a:pt x="381" y="2381"/>
                </a:lnTo>
                <a:lnTo>
                  <a:pt x="385" y="2384"/>
                </a:lnTo>
                <a:lnTo>
                  <a:pt x="381" y="2387"/>
                </a:lnTo>
                <a:close/>
                <a:moveTo>
                  <a:pt x="367" y="2373"/>
                </a:moveTo>
                <a:lnTo>
                  <a:pt x="364" y="2369"/>
                </a:lnTo>
                <a:lnTo>
                  <a:pt x="367" y="2366"/>
                </a:lnTo>
                <a:lnTo>
                  <a:pt x="371" y="2369"/>
                </a:lnTo>
                <a:lnTo>
                  <a:pt x="367" y="2373"/>
                </a:lnTo>
                <a:close/>
                <a:moveTo>
                  <a:pt x="354" y="2358"/>
                </a:moveTo>
                <a:lnTo>
                  <a:pt x="328" y="2327"/>
                </a:lnTo>
                <a:lnTo>
                  <a:pt x="331" y="2324"/>
                </a:lnTo>
                <a:lnTo>
                  <a:pt x="358" y="2354"/>
                </a:lnTo>
                <a:lnTo>
                  <a:pt x="354" y="2358"/>
                </a:lnTo>
                <a:close/>
                <a:moveTo>
                  <a:pt x="318" y="2316"/>
                </a:moveTo>
                <a:lnTo>
                  <a:pt x="315" y="2312"/>
                </a:lnTo>
                <a:lnTo>
                  <a:pt x="319" y="2309"/>
                </a:lnTo>
                <a:lnTo>
                  <a:pt x="322" y="2313"/>
                </a:lnTo>
                <a:lnTo>
                  <a:pt x="318" y="2316"/>
                </a:lnTo>
                <a:close/>
                <a:moveTo>
                  <a:pt x="306" y="2300"/>
                </a:moveTo>
                <a:lnTo>
                  <a:pt x="303" y="2296"/>
                </a:lnTo>
                <a:lnTo>
                  <a:pt x="307" y="2293"/>
                </a:lnTo>
                <a:lnTo>
                  <a:pt x="310" y="2297"/>
                </a:lnTo>
                <a:lnTo>
                  <a:pt x="306" y="2300"/>
                </a:lnTo>
                <a:close/>
                <a:moveTo>
                  <a:pt x="294" y="2284"/>
                </a:moveTo>
                <a:lnTo>
                  <a:pt x="283" y="2270"/>
                </a:lnTo>
                <a:lnTo>
                  <a:pt x="270" y="2252"/>
                </a:lnTo>
                <a:lnTo>
                  <a:pt x="274" y="2249"/>
                </a:lnTo>
                <a:lnTo>
                  <a:pt x="287" y="2268"/>
                </a:lnTo>
                <a:lnTo>
                  <a:pt x="287" y="2267"/>
                </a:lnTo>
                <a:lnTo>
                  <a:pt x="298" y="2281"/>
                </a:lnTo>
                <a:lnTo>
                  <a:pt x="294" y="2284"/>
                </a:lnTo>
                <a:close/>
                <a:moveTo>
                  <a:pt x="261" y="2240"/>
                </a:moveTo>
                <a:lnTo>
                  <a:pt x="258" y="2236"/>
                </a:lnTo>
                <a:lnTo>
                  <a:pt x="262" y="2233"/>
                </a:lnTo>
                <a:lnTo>
                  <a:pt x="265" y="2237"/>
                </a:lnTo>
                <a:lnTo>
                  <a:pt x="261" y="2240"/>
                </a:lnTo>
                <a:close/>
                <a:moveTo>
                  <a:pt x="249" y="2224"/>
                </a:moveTo>
                <a:lnTo>
                  <a:pt x="247" y="2219"/>
                </a:lnTo>
                <a:lnTo>
                  <a:pt x="250" y="2217"/>
                </a:lnTo>
                <a:lnTo>
                  <a:pt x="253" y="2221"/>
                </a:lnTo>
                <a:lnTo>
                  <a:pt x="249" y="2224"/>
                </a:lnTo>
                <a:close/>
                <a:moveTo>
                  <a:pt x="238" y="2207"/>
                </a:moveTo>
                <a:lnTo>
                  <a:pt x="217" y="2173"/>
                </a:lnTo>
                <a:lnTo>
                  <a:pt x="221" y="2170"/>
                </a:lnTo>
                <a:lnTo>
                  <a:pt x="242" y="2204"/>
                </a:lnTo>
                <a:lnTo>
                  <a:pt x="238" y="2207"/>
                </a:lnTo>
                <a:close/>
                <a:moveTo>
                  <a:pt x="208" y="2161"/>
                </a:moveTo>
                <a:lnTo>
                  <a:pt x="206" y="2157"/>
                </a:lnTo>
                <a:lnTo>
                  <a:pt x="206" y="2156"/>
                </a:lnTo>
                <a:lnTo>
                  <a:pt x="210" y="2154"/>
                </a:lnTo>
                <a:lnTo>
                  <a:pt x="211" y="2155"/>
                </a:lnTo>
                <a:lnTo>
                  <a:pt x="211" y="2155"/>
                </a:lnTo>
                <a:lnTo>
                  <a:pt x="213" y="2158"/>
                </a:lnTo>
                <a:lnTo>
                  <a:pt x="208" y="2161"/>
                </a:lnTo>
                <a:close/>
                <a:moveTo>
                  <a:pt x="198" y="2143"/>
                </a:moveTo>
                <a:lnTo>
                  <a:pt x="196" y="2139"/>
                </a:lnTo>
                <a:lnTo>
                  <a:pt x="200" y="2136"/>
                </a:lnTo>
                <a:lnTo>
                  <a:pt x="202" y="2141"/>
                </a:lnTo>
                <a:lnTo>
                  <a:pt x="198" y="2143"/>
                </a:lnTo>
                <a:close/>
                <a:moveTo>
                  <a:pt x="188" y="2126"/>
                </a:moveTo>
                <a:lnTo>
                  <a:pt x="172" y="2098"/>
                </a:lnTo>
                <a:lnTo>
                  <a:pt x="169" y="2091"/>
                </a:lnTo>
                <a:lnTo>
                  <a:pt x="173" y="2089"/>
                </a:lnTo>
                <a:lnTo>
                  <a:pt x="176" y="2095"/>
                </a:lnTo>
                <a:lnTo>
                  <a:pt x="176" y="2095"/>
                </a:lnTo>
                <a:lnTo>
                  <a:pt x="193" y="2123"/>
                </a:lnTo>
                <a:lnTo>
                  <a:pt x="188" y="2126"/>
                </a:lnTo>
                <a:close/>
                <a:moveTo>
                  <a:pt x="162" y="2077"/>
                </a:moveTo>
                <a:lnTo>
                  <a:pt x="160" y="2073"/>
                </a:lnTo>
                <a:lnTo>
                  <a:pt x="164" y="2071"/>
                </a:lnTo>
                <a:lnTo>
                  <a:pt x="166" y="2075"/>
                </a:lnTo>
                <a:lnTo>
                  <a:pt x="162" y="2077"/>
                </a:lnTo>
                <a:close/>
                <a:moveTo>
                  <a:pt x="153" y="2060"/>
                </a:moveTo>
                <a:lnTo>
                  <a:pt x="150" y="2055"/>
                </a:lnTo>
                <a:lnTo>
                  <a:pt x="155" y="2053"/>
                </a:lnTo>
                <a:lnTo>
                  <a:pt x="157" y="2057"/>
                </a:lnTo>
                <a:lnTo>
                  <a:pt x="153" y="2060"/>
                </a:lnTo>
                <a:close/>
                <a:moveTo>
                  <a:pt x="143" y="2042"/>
                </a:moveTo>
                <a:lnTo>
                  <a:pt x="141" y="2036"/>
                </a:lnTo>
                <a:lnTo>
                  <a:pt x="127" y="2005"/>
                </a:lnTo>
                <a:lnTo>
                  <a:pt x="131" y="2003"/>
                </a:lnTo>
                <a:lnTo>
                  <a:pt x="145" y="2034"/>
                </a:lnTo>
                <a:lnTo>
                  <a:pt x="145" y="2034"/>
                </a:lnTo>
                <a:lnTo>
                  <a:pt x="148" y="2040"/>
                </a:lnTo>
                <a:lnTo>
                  <a:pt x="143" y="2042"/>
                </a:lnTo>
                <a:close/>
                <a:moveTo>
                  <a:pt x="121" y="1992"/>
                </a:moveTo>
                <a:lnTo>
                  <a:pt x="119" y="1987"/>
                </a:lnTo>
                <a:lnTo>
                  <a:pt x="123" y="1985"/>
                </a:lnTo>
                <a:lnTo>
                  <a:pt x="125" y="1990"/>
                </a:lnTo>
                <a:lnTo>
                  <a:pt x="121" y="1992"/>
                </a:lnTo>
                <a:close/>
                <a:moveTo>
                  <a:pt x="112" y="1973"/>
                </a:moveTo>
                <a:lnTo>
                  <a:pt x="110" y="1969"/>
                </a:lnTo>
                <a:lnTo>
                  <a:pt x="115" y="1967"/>
                </a:lnTo>
                <a:lnTo>
                  <a:pt x="117" y="1971"/>
                </a:lnTo>
                <a:lnTo>
                  <a:pt x="112" y="1973"/>
                </a:lnTo>
                <a:close/>
                <a:moveTo>
                  <a:pt x="105" y="1955"/>
                </a:moveTo>
                <a:lnTo>
                  <a:pt x="90" y="1917"/>
                </a:lnTo>
                <a:lnTo>
                  <a:pt x="95" y="1916"/>
                </a:lnTo>
                <a:lnTo>
                  <a:pt x="110" y="1953"/>
                </a:lnTo>
                <a:lnTo>
                  <a:pt x="105" y="1955"/>
                </a:lnTo>
                <a:close/>
                <a:moveTo>
                  <a:pt x="85" y="1903"/>
                </a:moveTo>
                <a:lnTo>
                  <a:pt x="83" y="1899"/>
                </a:lnTo>
                <a:lnTo>
                  <a:pt x="88" y="1897"/>
                </a:lnTo>
                <a:lnTo>
                  <a:pt x="90" y="1902"/>
                </a:lnTo>
                <a:lnTo>
                  <a:pt x="85" y="1903"/>
                </a:lnTo>
                <a:close/>
                <a:moveTo>
                  <a:pt x="79" y="1884"/>
                </a:moveTo>
                <a:lnTo>
                  <a:pt x="77" y="1880"/>
                </a:lnTo>
                <a:lnTo>
                  <a:pt x="82" y="1878"/>
                </a:lnTo>
                <a:lnTo>
                  <a:pt x="83" y="1883"/>
                </a:lnTo>
                <a:lnTo>
                  <a:pt x="79" y="1884"/>
                </a:lnTo>
                <a:close/>
                <a:moveTo>
                  <a:pt x="72" y="1866"/>
                </a:moveTo>
                <a:lnTo>
                  <a:pt x="65" y="1843"/>
                </a:lnTo>
                <a:lnTo>
                  <a:pt x="60" y="1827"/>
                </a:lnTo>
                <a:lnTo>
                  <a:pt x="65" y="1826"/>
                </a:lnTo>
                <a:lnTo>
                  <a:pt x="69" y="1842"/>
                </a:lnTo>
                <a:lnTo>
                  <a:pt x="69" y="1841"/>
                </a:lnTo>
                <a:lnTo>
                  <a:pt x="77" y="1864"/>
                </a:lnTo>
                <a:lnTo>
                  <a:pt x="72" y="1866"/>
                </a:lnTo>
                <a:close/>
                <a:moveTo>
                  <a:pt x="56" y="1813"/>
                </a:moveTo>
                <a:lnTo>
                  <a:pt x="55" y="1808"/>
                </a:lnTo>
                <a:lnTo>
                  <a:pt x="59" y="1807"/>
                </a:lnTo>
                <a:lnTo>
                  <a:pt x="61" y="1811"/>
                </a:lnTo>
                <a:lnTo>
                  <a:pt x="56" y="1813"/>
                </a:lnTo>
                <a:close/>
                <a:moveTo>
                  <a:pt x="50" y="1793"/>
                </a:moveTo>
                <a:lnTo>
                  <a:pt x="49" y="1789"/>
                </a:lnTo>
                <a:lnTo>
                  <a:pt x="54" y="1787"/>
                </a:lnTo>
                <a:lnTo>
                  <a:pt x="55" y="1792"/>
                </a:lnTo>
                <a:lnTo>
                  <a:pt x="50" y="1793"/>
                </a:lnTo>
                <a:close/>
                <a:moveTo>
                  <a:pt x="45" y="1774"/>
                </a:moveTo>
                <a:lnTo>
                  <a:pt x="36" y="1735"/>
                </a:lnTo>
                <a:lnTo>
                  <a:pt x="41" y="1734"/>
                </a:lnTo>
                <a:lnTo>
                  <a:pt x="50" y="1773"/>
                </a:lnTo>
                <a:lnTo>
                  <a:pt x="45" y="1774"/>
                </a:lnTo>
                <a:close/>
                <a:moveTo>
                  <a:pt x="33" y="1721"/>
                </a:moveTo>
                <a:lnTo>
                  <a:pt x="32" y="1716"/>
                </a:lnTo>
                <a:lnTo>
                  <a:pt x="36" y="1715"/>
                </a:lnTo>
                <a:lnTo>
                  <a:pt x="38" y="1719"/>
                </a:lnTo>
                <a:lnTo>
                  <a:pt x="33" y="1721"/>
                </a:lnTo>
                <a:close/>
                <a:moveTo>
                  <a:pt x="28" y="1701"/>
                </a:moveTo>
                <a:lnTo>
                  <a:pt x="27" y="1696"/>
                </a:lnTo>
                <a:lnTo>
                  <a:pt x="32" y="1695"/>
                </a:lnTo>
                <a:lnTo>
                  <a:pt x="33" y="1700"/>
                </a:lnTo>
                <a:lnTo>
                  <a:pt x="28" y="1701"/>
                </a:lnTo>
                <a:close/>
                <a:moveTo>
                  <a:pt x="25" y="1681"/>
                </a:moveTo>
                <a:lnTo>
                  <a:pt x="18" y="1642"/>
                </a:lnTo>
                <a:lnTo>
                  <a:pt x="23" y="1641"/>
                </a:lnTo>
                <a:lnTo>
                  <a:pt x="30" y="1680"/>
                </a:lnTo>
                <a:lnTo>
                  <a:pt x="25" y="1681"/>
                </a:lnTo>
                <a:close/>
                <a:moveTo>
                  <a:pt x="16" y="1627"/>
                </a:moveTo>
                <a:lnTo>
                  <a:pt x="15" y="1622"/>
                </a:lnTo>
                <a:lnTo>
                  <a:pt x="20" y="1621"/>
                </a:lnTo>
                <a:lnTo>
                  <a:pt x="20" y="1626"/>
                </a:lnTo>
                <a:lnTo>
                  <a:pt x="16" y="1627"/>
                </a:lnTo>
                <a:close/>
                <a:moveTo>
                  <a:pt x="13" y="1607"/>
                </a:moveTo>
                <a:lnTo>
                  <a:pt x="12" y="1602"/>
                </a:lnTo>
                <a:lnTo>
                  <a:pt x="17" y="1601"/>
                </a:lnTo>
                <a:lnTo>
                  <a:pt x="18" y="1606"/>
                </a:lnTo>
                <a:lnTo>
                  <a:pt x="13" y="1607"/>
                </a:lnTo>
                <a:close/>
                <a:moveTo>
                  <a:pt x="11" y="1587"/>
                </a:moveTo>
                <a:lnTo>
                  <a:pt x="8" y="1565"/>
                </a:lnTo>
                <a:lnTo>
                  <a:pt x="6" y="1547"/>
                </a:lnTo>
                <a:lnTo>
                  <a:pt x="11" y="1547"/>
                </a:lnTo>
                <a:lnTo>
                  <a:pt x="13" y="1565"/>
                </a:lnTo>
                <a:lnTo>
                  <a:pt x="13" y="1565"/>
                </a:lnTo>
                <a:lnTo>
                  <a:pt x="15" y="1586"/>
                </a:lnTo>
                <a:lnTo>
                  <a:pt x="11" y="1587"/>
                </a:lnTo>
                <a:close/>
                <a:moveTo>
                  <a:pt x="5" y="1532"/>
                </a:moveTo>
                <a:lnTo>
                  <a:pt x="5" y="1530"/>
                </a:lnTo>
                <a:lnTo>
                  <a:pt x="5" y="1527"/>
                </a:lnTo>
                <a:lnTo>
                  <a:pt x="9" y="1527"/>
                </a:lnTo>
                <a:lnTo>
                  <a:pt x="10" y="1529"/>
                </a:lnTo>
                <a:lnTo>
                  <a:pt x="10" y="1529"/>
                </a:lnTo>
                <a:lnTo>
                  <a:pt x="10" y="1532"/>
                </a:lnTo>
                <a:lnTo>
                  <a:pt x="5" y="1532"/>
                </a:lnTo>
                <a:close/>
                <a:moveTo>
                  <a:pt x="3" y="1512"/>
                </a:moveTo>
                <a:lnTo>
                  <a:pt x="3" y="1507"/>
                </a:lnTo>
                <a:lnTo>
                  <a:pt x="8" y="1507"/>
                </a:lnTo>
                <a:lnTo>
                  <a:pt x="8" y="1512"/>
                </a:lnTo>
                <a:lnTo>
                  <a:pt x="3" y="1512"/>
                </a:lnTo>
                <a:close/>
                <a:moveTo>
                  <a:pt x="2" y="1492"/>
                </a:moveTo>
                <a:lnTo>
                  <a:pt x="1" y="1457"/>
                </a:lnTo>
                <a:lnTo>
                  <a:pt x="1" y="1452"/>
                </a:lnTo>
                <a:lnTo>
                  <a:pt x="6" y="1452"/>
                </a:lnTo>
                <a:lnTo>
                  <a:pt x="6" y="1457"/>
                </a:lnTo>
                <a:lnTo>
                  <a:pt x="6" y="1457"/>
                </a:lnTo>
                <a:lnTo>
                  <a:pt x="7" y="1492"/>
                </a:lnTo>
                <a:lnTo>
                  <a:pt x="2" y="1492"/>
                </a:lnTo>
                <a:close/>
                <a:moveTo>
                  <a:pt x="1" y="1437"/>
                </a:moveTo>
                <a:lnTo>
                  <a:pt x="0" y="1432"/>
                </a:lnTo>
                <a:lnTo>
                  <a:pt x="5" y="1432"/>
                </a:lnTo>
                <a:lnTo>
                  <a:pt x="5" y="1437"/>
                </a:lnTo>
                <a:lnTo>
                  <a:pt x="1" y="1437"/>
                </a:lnTo>
                <a:close/>
              </a:path>
            </a:pathLst>
          </a:custGeom>
          <a:solidFill>
            <a:srgbClr val="2F528F"/>
          </a:solidFill>
          <a:ln w="0" cap="flat">
            <a:solidFill>
              <a:srgbClr val="2F528F"/>
            </a:solidFill>
            <a:prstDash val="solid"/>
            <a:round/>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3" name="Rectangle 14">
            <a:extLst>
              <a:ext uri="{FF2B5EF4-FFF2-40B4-BE49-F238E27FC236}">
                <a16:creationId xmlns:a16="http://schemas.microsoft.com/office/drawing/2014/main" id="{00000000-0008-0000-0300-000060000000}"/>
              </a:ext>
            </a:extLst>
          </p:cNvPr>
          <p:cNvSpPr>
            <a:spLocks noChangeArrowheads="1"/>
          </p:cNvSpPr>
          <p:nvPr/>
        </p:nvSpPr>
        <p:spPr bwMode="auto">
          <a:xfrm>
            <a:off x="6217228" y="5266373"/>
            <a:ext cx="8096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Experienciales</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Freeform 15">
            <a:extLst>
              <a:ext uri="{FF2B5EF4-FFF2-40B4-BE49-F238E27FC236}">
                <a16:creationId xmlns:a16="http://schemas.microsoft.com/office/drawing/2014/main" id="{00000000-0008-0000-0300-000061000000}"/>
              </a:ext>
            </a:extLst>
          </p:cNvPr>
          <p:cNvSpPr>
            <a:spLocks noEditPoints="1"/>
          </p:cNvSpPr>
          <p:nvPr/>
        </p:nvSpPr>
        <p:spPr bwMode="auto">
          <a:xfrm>
            <a:off x="5443798" y="3476308"/>
            <a:ext cx="2343150" cy="2345055"/>
          </a:xfrm>
          <a:custGeom>
            <a:avLst/>
            <a:gdLst>
              <a:gd name="T0" fmla="*/ 13 w 3690"/>
              <a:gd name="T1" fmla="*/ 1673 h 3693"/>
              <a:gd name="T2" fmla="*/ 47 w 3690"/>
              <a:gd name="T3" fmla="*/ 1431 h 3693"/>
              <a:gd name="T4" fmla="*/ 100 w 3690"/>
              <a:gd name="T5" fmla="*/ 1248 h 3693"/>
              <a:gd name="T6" fmla="*/ 153 w 3690"/>
              <a:gd name="T7" fmla="*/ 1124 h 3693"/>
              <a:gd name="T8" fmla="*/ 230 w 3690"/>
              <a:gd name="T9" fmla="*/ 955 h 3693"/>
              <a:gd name="T10" fmla="*/ 323 w 3690"/>
              <a:gd name="T11" fmla="*/ 813 h 3693"/>
              <a:gd name="T12" fmla="*/ 434 w 3690"/>
              <a:gd name="T13" fmla="*/ 659 h 3693"/>
              <a:gd name="T14" fmla="*/ 571 w 3690"/>
              <a:gd name="T15" fmla="*/ 520 h 3693"/>
              <a:gd name="T16" fmla="*/ 707 w 3690"/>
              <a:gd name="T17" fmla="*/ 394 h 3693"/>
              <a:gd name="T18" fmla="*/ 866 w 3690"/>
              <a:gd name="T19" fmla="*/ 282 h 3693"/>
              <a:gd name="T20" fmla="*/ 979 w 3690"/>
              <a:gd name="T21" fmla="*/ 216 h 3693"/>
              <a:gd name="T22" fmla="*/ 1188 w 3690"/>
              <a:gd name="T23" fmla="*/ 121 h 3693"/>
              <a:gd name="T24" fmla="*/ 1330 w 3690"/>
              <a:gd name="T25" fmla="*/ 73 h 3693"/>
              <a:gd name="T26" fmla="*/ 1496 w 3690"/>
              <a:gd name="T27" fmla="*/ 33 h 3693"/>
              <a:gd name="T28" fmla="*/ 1665 w 3690"/>
              <a:gd name="T29" fmla="*/ 14 h 3693"/>
              <a:gd name="T30" fmla="*/ 1879 w 3690"/>
              <a:gd name="T31" fmla="*/ 5 h 3693"/>
              <a:gd name="T32" fmla="*/ 2123 w 3690"/>
              <a:gd name="T33" fmla="*/ 21 h 3693"/>
              <a:gd name="T34" fmla="*/ 2306 w 3690"/>
              <a:gd name="T35" fmla="*/ 63 h 3693"/>
              <a:gd name="T36" fmla="*/ 2453 w 3690"/>
              <a:gd name="T37" fmla="*/ 103 h 3693"/>
              <a:gd name="T38" fmla="*/ 2609 w 3690"/>
              <a:gd name="T39" fmla="*/ 171 h 3693"/>
              <a:gd name="T40" fmla="*/ 2760 w 3690"/>
              <a:gd name="T41" fmla="*/ 249 h 3693"/>
              <a:gd name="T42" fmla="*/ 2926 w 3690"/>
              <a:gd name="T43" fmla="*/ 351 h 3693"/>
              <a:gd name="T44" fmla="*/ 3086 w 3690"/>
              <a:gd name="T45" fmla="*/ 479 h 3693"/>
              <a:gd name="T46" fmla="*/ 3223 w 3690"/>
              <a:gd name="T47" fmla="*/ 618 h 3693"/>
              <a:gd name="T48" fmla="*/ 3338 w 3690"/>
              <a:gd name="T49" fmla="*/ 770 h 3693"/>
              <a:gd name="T50" fmla="*/ 3438 w 3690"/>
              <a:gd name="T51" fmla="*/ 925 h 3693"/>
              <a:gd name="T52" fmla="*/ 3517 w 3690"/>
              <a:gd name="T53" fmla="*/ 1075 h 3693"/>
              <a:gd name="T54" fmla="*/ 3594 w 3690"/>
              <a:gd name="T55" fmla="*/ 1254 h 3693"/>
              <a:gd name="T56" fmla="*/ 3628 w 3690"/>
              <a:gd name="T57" fmla="*/ 1387 h 3693"/>
              <a:gd name="T58" fmla="*/ 3675 w 3690"/>
              <a:gd name="T59" fmla="*/ 1605 h 3693"/>
              <a:gd name="T60" fmla="*/ 3683 w 3690"/>
              <a:gd name="T61" fmla="*/ 1755 h 3693"/>
              <a:gd name="T62" fmla="*/ 3679 w 3690"/>
              <a:gd name="T63" fmla="*/ 2005 h 3693"/>
              <a:gd name="T64" fmla="*/ 3654 w 3690"/>
              <a:gd name="T65" fmla="*/ 2188 h 3693"/>
              <a:gd name="T66" fmla="*/ 3613 w 3690"/>
              <a:gd name="T67" fmla="*/ 2378 h 3693"/>
              <a:gd name="T68" fmla="*/ 3558 w 3690"/>
              <a:gd name="T69" fmla="*/ 2522 h 3693"/>
              <a:gd name="T70" fmla="*/ 3477 w 3690"/>
              <a:gd name="T71" fmla="*/ 2712 h 3693"/>
              <a:gd name="T72" fmla="*/ 3404 w 3690"/>
              <a:gd name="T73" fmla="*/ 2826 h 3693"/>
              <a:gd name="T74" fmla="*/ 3298 w 3690"/>
              <a:gd name="T75" fmla="*/ 2977 h 3693"/>
              <a:gd name="T76" fmla="*/ 3174 w 3690"/>
              <a:gd name="T77" fmla="*/ 3128 h 3693"/>
              <a:gd name="T78" fmla="*/ 3055 w 3690"/>
              <a:gd name="T79" fmla="*/ 3241 h 3693"/>
              <a:gd name="T80" fmla="*/ 2898 w 3690"/>
              <a:gd name="T81" fmla="*/ 3357 h 3693"/>
              <a:gd name="T82" fmla="*/ 2742 w 3690"/>
              <a:gd name="T83" fmla="*/ 3456 h 3693"/>
              <a:gd name="T84" fmla="*/ 2622 w 3690"/>
              <a:gd name="T85" fmla="*/ 3517 h 3693"/>
              <a:gd name="T86" fmla="*/ 2436 w 3690"/>
              <a:gd name="T87" fmla="*/ 3592 h 3693"/>
              <a:gd name="T88" fmla="*/ 2284 w 3690"/>
              <a:gd name="T89" fmla="*/ 3641 h 3693"/>
              <a:gd name="T90" fmla="*/ 2078 w 3690"/>
              <a:gd name="T91" fmla="*/ 3679 h 3693"/>
              <a:gd name="T92" fmla="*/ 1888 w 3690"/>
              <a:gd name="T93" fmla="*/ 3693 h 3693"/>
              <a:gd name="T94" fmla="*/ 1644 w 3690"/>
              <a:gd name="T95" fmla="*/ 3678 h 3693"/>
              <a:gd name="T96" fmla="*/ 1450 w 3690"/>
              <a:gd name="T97" fmla="*/ 3651 h 3693"/>
              <a:gd name="T98" fmla="*/ 1298 w 3690"/>
              <a:gd name="T99" fmla="*/ 3606 h 3693"/>
              <a:gd name="T100" fmla="*/ 1108 w 3690"/>
              <a:gd name="T101" fmla="*/ 3540 h 3693"/>
              <a:gd name="T102" fmla="*/ 989 w 3690"/>
              <a:gd name="T103" fmla="*/ 3477 h 3693"/>
              <a:gd name="T104" fmla="*/ 827 w 3690"/>
              <a:gd name="T105" fmla="*/ 3387 h 3693"/>
              <a:gd name="T106" fmla="*/ 675 w 3690"/>
              <a:gd name="T107" fmla="*/ 3268 h 3693"/>
              <a:gd name="T108" fmla="*/ 520 w 3690"/>
              <a:gd name="T109" fmla="*/ 3131 h 3693"/>
              <a:gd name="T110" fmla="*/ 370 w 3690"/>
              <a:gd name="T111" fmla="*/ 2957 h 3693"/>
              <a:gd name="T112" fmla="*/ 264 w 3690"/>
              <a:gd name="T113" fmla="*/ 2799 h 3693"/>
              <a:gd name="T114" fmla="*/ 203 w 3690"/>
              <a:gd name="T115" fmla="*/ 2678 h 3693"/>
              <a:gd name="T116" fmla="*/ 123 w 3690"/>
              <a:gd name="T117" fmla="*/ 2511 h 3693"/>
              <a:gd name="T118" fmla="*/ 69 w 3690"/>
              <a:gd name="T119" fmla="*/ 2350 h 3693"/>
              <a:gd name="T120" fmla="*/ 26 w 3690"/>
              <a:gd name="T121" fmla="*/ 2159 h 3693"/>
              <a:gd name="T122" fmla="*/ 3 w 3690"/>
              <a:gd name="T123" fmla="*/ 1955 h 3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90" h="3693">
                <a:moveTo>
                  <a:pt x="3" y="1844"/>
                </a:moveTo>
                <a:lnTo>
                  <a:pt x="4" y="1845"/>
                </a:lnTo>
                <a:lnTo>
                  <a:pt x="0" y="1847"/>
                </a:lnTo>
                <a:lnTo>
                  <a:pt x="1" y="1808"/>
                </a:lnTo>
                <a:lnTo>
                  <a:pt x="6" y="1808"/>
                </a:lnTo>
                <a:lnTo>
                  <a:pt x="5" y="1851"/>
                </a:lnTo>
                <a:lnTo>
                  <a:pt x="1" y="1849"/>
                </a:lnTo>
                <a:lnTo>
                  <a:pt x="3" y="1844"/>
                </a:lnTo>
                <a:close/>
                <a:moveTo>
                  <a:pt x="1" y="1793"/>
                </a:moveTo>
                <a:lnTo>
                  <a:pt x="1" y="1788"/>
                </a:lnTo>
                <a:lnTo>
                  <a:pt x="6" y="1788"/>
                </a:lnTo>
                <a:lnTo>
                  <a:pt x="6" y="1793"/>
                </a:lnTo>
                <a:lnTo>
                  <a:pt x="1" y="1793"/>
                </a:lnTo>
                <a:close/>
                <a:moveTo>
                  <a:pt x="2" y="1773"/>
                </a:moveTo>
                <a:lnTo>
                  <a:pt x="2" y="1768"/>
                </a:lnTo>
                <a:lnTo>
                  <a:pt x="7" y="1768"/>
                </a:lnTo>
                <a:lnTo>
                  <a:pt x="7" y="1773"/>
                </a:lnTo>
                <a:lnTo>
                  <a:pt x="2" y="1773"/>
                </a:lnTo>
                <a:close/>
                <a:moveTo>
                  <a:pt x="3" y="1753"/>
                </a:moveTo>
                <a:lnTo>
                  <a:pt x="3" y="1752"/>
                </a:lnTo>
                <a:lnTo>
                  <a:pt x="5" y="1713"/>
                </a:lnTo>
                <a:lnTo>
                  <a:pt x="10" y="1713"/>
                </a:lnTo>
                <a:lnTo>
                  <a:pt x="8" y="1752"/>
                </a:lnTo>
                <a:lnTo>
                  <a:pt x="8" y="1752"/>
                </a:lnTo>
                <a:lnTo>
                  <a:pt x="8" y="1753"/>
                </a:lnTo>
                <a:lnTo>
                  <a:pt x="3" y="1753"/>
                </a:lnTo>
                <a:close/>
                <a:moveTo>
                  <a:pt x="6" y="1698"/>
                </a:moveTo>
                <a:lnTo>
                  <a:pt x="7" y="1693"/>
                </a:lnTo>
                <a:lnTo>
                  <a:pt x="12" y="1693"/>
                </a:lnTo>
                <a:lnTo>
                  <a:pt x="11" y="1698"/>
                </a:lnTo>
                <a:lnTo>
                  <a:pt x="6" y="1698"/>
                </a:lnTo>
                <a:close/>
                <a:moveTo>
                  <a:pt x="8" y="1678"/>
                </a:moveTo>
                <a:lnTo>
                  <a:pt x="8" y="1673"/>
                </a:lnTo>
                <a:lnTo>
                  <a:pt x="13" y="1673"/>
                </a:lnTo>
                <a:lnTo>
                  <a:pt x="13" y="1678"/>
                </a:lnTo>
                <a:lnTo>
                  <a:pt x="8" y="1678"/>
                </a:lnTo>
                <a:close/>
                <a:moveTo>
                  <a:pt x="10" y="1658"/>
                </a:moveTo>
                <a:lnTo>
                  <a:pt x="14" y="1618"/>
                </a:lnTo>
                <a:lnTo>
                  <a:pt x="19" y="1618"/>
                </a:lnTo>
                <a:lnTo>
                  <a:pt x="15" y="1658"/>
                </a:lnTo>
                <a:lnTo>
                  <a:pt x="10" y="1658"/>
                </a:lnTo>
                <a:close/>
                <a:moveTo>
                  <a:pt x="16" y="1603"/>
                </a:moveTo>
                <a:lnTo>
                  <a:pt x="17" y="1598"/>
                </a:lnTo>
                <a:lnTo>
                  <a:pt x="22" y="1599"/>
                </a:lnTo>
                <a:lnTo>
                  <a:pt x="21" y="1604"/>
                </a:lnTo>
                <a:lnTo>
                  <a:pt x="16" y="1603"/>
                </a:lnTo>
                <a:close/>
                <a:moveTo>
                  <a:pt x="19" y="1583"/>
                </a:moveTo>
                <a:lnTo>
                  <a:pt x="20" y="1578"/>
                </a:lnTo>
                <a:lnTo>
                  <a:pt x="25" y="1579"/>
                </a:lnTo>
                <a:lnTo>
                  <a:pt x="24" y="1584"/>
                </a:lnTo>
                <a:lnTo>
                  <a:pt x="19" y="1583"/>
                </a:lnTo>
                <a:close/>
                <a:moveTo>
                  <a:pt x="22" y="1563"/>
                </a:moveTo>
                <a:lnTo>
                  <a:pt x="28" y="1524"/>
                </a:lnTo>
                <a:lnTo>
                  <a:pt x="33" y="1525"/>
                </a:lnTo>
                <a:lnTo>
                  <a:pt x="27" y="1564"/>
                </a:lnTo>
                <a:lnTo>
                  <a:pt x="22" y="1563"/>
                </a:lnTo>
                <a:close/>
                <a:moveTo>
                  <a:pt x="31" y="1509"/>
                </a:moveTo>
                <a:lnTo>
                  <a:pt x="32" y="1504"/>
                </a:lnTo>
                <a:lnTo>
                  <a:pt x="37" y="1505"/>
                </a:lnTo>
                <a:lnTo>
                  <a:pt x="36" y="1510"/>
                </a:lnTo>
                <a:lnTo>
                  <a:pt x="31" y="1509"/>
                </a:lnTo>
                <a:close/>
                <a:moveTo>
                  <a:pt x="35" y="1489"/>
                </a:moveTo>
                <a:lnTo>
                  <a:pt x="36" y="1485"/>
                </a:lnTo>
                <a:lnTo>
                  <a:pt x="41" y="1486"/>
                </a:lnTo>
                <a:lnTo>
                  <a:pt x="40" y="1490"/>
                </a:lnTo>
                <a:lnTo>
                  <a:pt x="35" y="1489"/>
                </a:lnTo>
                <a:close/>
                <a:moveTo>
                  <a:pt x="39" y="1470"/>
                </a:moveTo>
                <a:lnTo>
                  <a:pt x="47" y="1431"/>
                </a:lnTo>
                <a:lnTo>
                  <a:pt x="52" y="1432"/>
                </a:lnTo>
                <a:lnTo>
                  <a:pt x="44" y="1471"/>
                </a:lnTo>
                <a:lnTo>
                  <a:pt x="39" y="1470"/>
                </a:lnTo>
                <a:close/>
                <a:moveTo>
                  <a:pt x="51" y="1416"/>
                </a:moveTo>
                <a:lnTo>
                  <a:pt x="52" y="1411"/>
                </a:lnTo>
                <a:lnTo>
                  <a:pt x="57" y="1412"/>
                </a:lnTo>
                <a:lnTo>
                  <a:pt x="56" y="1417"/>
                </a:lnTo>
                <a:lnTo>
                  <a:pt x="51" y="1416"/>
                </a:lnTo>
                <a:close/>
                <a:moveTo>
                  <a:pt x="56" y="1397"/>
                </a:moveTo>
                <a:lnTo>
                  <a:pt x="57" y="1392"/>
                </a:lnTo>
                <a:lnTo>
                  <a:pt x="62" y="1393"/>
                </a:lnTo>
                <a:lnTo>
                  <a:pt x="60" y="1398"/>
                </a:lnTo>
                <a:lnTo>
                  <a:pt x="56" y="1397"/>
                </a:lnTo>
                <a:close/>
                <a:moveTo>
                  <a:pt x="60" y="1377"/>
                </a:moveTo>
                <a:lnTo>
                  <a:pt x="70" y="1341"/>
                </a:lnTo>
                <a:lnTo>
                  <a:pt x="71" y="1338"/>
                </a:lnTo>
                <a:lnTo>
                  <a:pt x="76" y="1340"/>
                </a:lnTo>
                <a:lnTo>
                  <a:pt x="75" y="1343"/>
                </a:lnTo>
                <a:lnTo>
                  <a:pt x="75" y="1343"/>
                </a:lnTo>
                <a:lnTo>
                  <a:pt x="66" y="1378"/>
                </a:lnTo>
                <a:lnTo>
                  <a:pt x="60" y="1377"/>
                </a:lnTo>
                <a:close/>
                <a:moveTo>
                  <a:pt x="75" y="1324"/>
                </a:moveTo>
                <a:lnTo>
                  <a:pt x="77" y="1319"/>
                </a:lnTo>
                <a:lnTo>
                  <a:pt x="81" y="1321"/>
                </a:lnTo>
                <a:lnTo>
                  <a:pt x="80" y="1326"/>
                </a:lnTo>
                <a:lnTo>
                  <a:pt x="75" y="1324"/>
                </a:lnTo>
                <a:close/>
                <a:moveTo>
                  <a:pt x="81" y="1305"/>
                </a:moveTo>
                <a:lnTo>
                  <a:pt x="82" y="1300"/>
                </a:lnTo>
                <a:lnTo>
                  <a:pt x="87" y="1302"/>
                </a:lnTo>
                <a:lnTo>
                  <a:pt x="86" y="1306"/>
                </a:lnTo>
                <a:lnTo>
                  <a:pt x="81" y="1305"/>
                </a:lnTo>
                <a:close/>
                <a:moveTo>
                  <a:pt x="87" y="1286"/>
                </a:moveTo>
                <a:lnTo>
                  <a:pt x="97" y="1255"/>
                </a:lnTo>
                <a:lnTo>
                  <a:pt x="100" y="1248"/>
                </a:lnTo>
                <a:lnTo>
                  <a:pt x="105" y="1249"/>
                </a:lnTo>
                <a:lnTo>
                  <a:pt x="102" y="1256"/>
                </a:lnTo>
                <a:lnTo>
                  <a:pt x="102" y="1256"/>
                </a:lnTo>
                <a:lnTo>
                  <a:pt x="92" y="1287"/>
                </a:lnTo>
                <a:lnTo>
                  <a:pt x="87" y="1286"/>
                </a:lnTo>
                <a:close/>
                <a:moveTo>
                  <a:pt x="105" y="1233"/>
                </a:moveTo>
                <a:lnTo>
                  <a:pt x="106" y="1229"/>
                </a:lnTo>
                <a:lnTo>
                  <a:pt x="111" y="1230"/>
                </a:lnTo>
                <a:lnTo>
                  <a:pt x="109" y="1235"/>
                </a:lnTo>
                <a:lnTo>
                  <a:pt x="105" y="1233"/>
                </a:lnTo>
                <a:close/>
                <a:moveTo>
                  <a:pt x="111" y="1215"/>
                </a:moveTo>
                <a:lnTo>
                  <a:pt x="112" y="1212"/>
                </a:lnTo>
                <a:lnTo>
                  <a:pt x="113" y="1210"/>
                </a:lnTo>
                <a:lnTo>
                  <a:pt x="118" y="1212"/>
                </a:lnTo>
                <a:lnTo>
                  <a:pt x="117" y="1214"/>
                </a:lnTo>
                <a:lnTo>
                  <a:pt x="117" y="1214"/>
                </a:lnTo>
                <a:lnTo>
                  <a:pt x="116" y="1216"/>
                </a:lnTo>
                <a:lnTo>
                  <a:pt x="111" y="1215"/>
                </a:lnTo>
                <a:close/>
                <a:moveTo>
                  <a:pt x="118" y="1196"/>
                </a:moveTo>
                <a:lnTo>
                  <a:pt x="128" y="1170"/>
                </a:lnTo>
                <a:lnTo>
                  <a:pt x="133" y="1158"/>
                </a:lnTo>
                <a:lnTo>
                  <a:pt x="138" y="1160"/>
                </a:lnTo>
                <a:lnTo>
                  <a:pt x="133" y="1172"/>
                </a:lnTo>
                <a:lnTo>
                  <a:pt x="133" y="1172"/>
                </a:lnTo>
                <a:lnTo>
                  <a:pt x="123" y="1198"/>
                </a:lnTo>
                <a:lnTo>
                  <a:pt x="118" y="1196"/>
                </a:lnTo>
                <a:close/>
                <a:moveTo>
                  <a:pt x="138" y="1145"/>
                </a:moveTo>
                <a:lnTo>
                  <a:pt x="141" y="1140"/>
                </a:lnTo>
                <a:lnTo>
                  <a:pt x="145" y="1142"/>
                </a:lnTo>
                <a:lnTo>
                  <a:pt x="143" y="1147"/>
                </a:lnTo>
                <a:lnTo>
                  <a:pt x="138" y="1145"/>
                </a:lnTo>
                <a:close/>
                <a:moveTo>
                  <a:pt x="146" y="1126"/>
                </a:moveTo>
                <a:lnTo>
                  <a:pt x="148" y="1121"/>
                </a:lnTo>
                <a:lnTo>
                  <a:pt x="153" y="1124"/>
                </a:lnTo>
                <a:lnTo>
                  <a:pt x="151" y="1128"/>
                </a:lnTo>
                <a:lnTo>
                  <a:pt x="146" y="1126"/>
                </a:lnTo>
                <a:close/>
                <a:moveTo>
                  <a:pt x="154" y="1108"/>
                </a:moveTo>
                <a:lnTo>
                  <a:pt x="163" y="1087"/>
                </a:lnTo>
                <a:lnTo>
                  <a:pt x="171" y="1071"/>
                </a:lnTo>
                <a:lnTo>
                  <a:pt x="175" y="1073"/>
                </a:lnTo>
                <a:lnTo>
                  <a:pt x="168" y="1089"/>
                </a:lnTo>
                <a:lnTo>
                  <a:pt x="168" y="1089"/>
                </a:lnTo>
                <a:lnTo>
                  <a:pt x="159" y="1110"/>
                </a:lnTo>
                <a:lnTo>
                  <a:pt x="154" y="1108"/>
                </a:lnTo>
                <a:close/>
                <a:moveTo>
                  <a:pt x="177" y="1057"/>
                </a:moveTo>
                <a:lnTo>
                  <a:pt x="179" y="1053"/>
                </a:lnTo>
                <a:lnTo>
                  <a:pt x="184" y="1055"/>
                </a:lnTo>
                <a:lnTo>
                  <a:pt x="182" y="1060"/>
                </a:lnTo>
                <a:lnTo>
                  <a:pt x="177" y="1057"/>
                </a:lnTo>
                <a:close/>
                <a:moveTo>
                  <a:pt x="186" y="1039"/>
                </a:moveTo>
                <a:lnTo>
                  <a:pt x="188" y="1035"/>
                </a:lnTo>
                <a:lnTo>
                  <a:pt x="192" y="1037"/>
                </a:lnTo>
                <a:lnTo>
                  <a:pt x="190" y="1042"/>
                </a:lnTo>
                <a:lnTo>
                  <a:pt x="186" y="1039"/>
                </a:lnTo>
                <a:close/>
                <a:moveTo>
                  <a:pt x="195" y="1021"/>
                </a:moveTo>
                <a:lnTo>
                  <a:pt x="202" y="1006"/>
                </a:lnTo>
                <a:lnTo>
                  <a:pt x="213" y="986"/>
                </a:lnTo>
                <a:lnTo>
                  <a:pt x="217" y="988"/>
                </a:lnTo>
                <a:lnTo>
                  <a:pt x="207" y="1009"/>
                </a:lnTo>
                <a:lnTo>
                  <a:pt x="207" y="1009"/>
                </a:lnTo>
                <a:lnTo>
                  <a:pt x="199" y="1024"/>
                </a:lnTo>
                <a:lnTo>
                  <a:pt x="195" y="1021"/>
                </a:lnTo>
                <a:close/>
                <a:moveTo>
                  <a:pt x="220" y="973"/>
                </a:moveTo>
                <a:lnTo>
                  <a:pt x="222" y="968"/>
                </a:lnTo>
                <a:lnTo>
                  <a:pt x="227" y="970"/>
                </a:lnTo>
                <a:lnTo>
                  <a:pt x="224" y="975"/>
                </a:lnTo>
                <a:lnTo>
                  <a:pt x="220" y="973"/>
                </a:lnTo>
                <a:close/>
                <a:moveTo>
                  <a:pt x="230" y="955"/>
                </a:moveTo>
                <a:lnTo>
                  <a:pt x="232" y="951"/>
                </a:lnTo>
                <a:lnTo>
                  <a:pt x="236" y="953"/>
                </a:lnTo>
                <a:lnTo>
                  <a:pt x="234" y="958"/>
                </a:lnTo>
                <a:lnTo>
                  <a:pt x="230" y="955"/>
                </a:lnTo>
                <a:close/>
                <a:moveTo>
                  <a:pt x="239" y="937"/>
                </a:moveTo>
                <a:lnTo>
                  <a:pt x="245" y="928"/>
                </a:lnTo>
                <a:lnTo>
                  <a:pt x="259" y="903"/>
                </a:lnTo>
                <a:lnTo>
                  <a:pt x="264" y="906"/>
                </a:lnTo>
                <a:lnTo>
                  <a:pt x="249" y="931"/>
                </a:lnTo>
                <a:lnTo>
                  <a:pt x="249" y="931"/>
                </a:lnTo>
                <a:lnTo>
                  <a:pt x="244" y="940"/>
                </a:lnTo>
                <a:lnTo>
                  <a:pt x="239" y="937"/>
                </a:lnTo>
                <a:close/>
                <a:moveTo>
                  <a:pt x="267" y="890"/>
                </a:moveTo>
                <a:lnTo>
                  <a:pt x="267" y="889"/>
                </a:lnTo>
                <a:lnTo>
                  <a:pt x="270" y="886"/>
                </a:lnTo>
                <a:lnTo>
                  <a:pt x="274" y="888"/>
                </a:lnTo>
                <a:lnTo>
                  <a:pt x="272" y="892"/>
                </a:lnTo>
                <a:lnTo>
                  <a:pt x="272" y="892"/>
                </a:lnTo>
                <a:lnTo>
                  <a:pt x="271" y="892"/>
                </a:lnTo>
                <a:lnTo>
                  <a:pt x="267" y="890"/>
                </a:lnTo>
                <a:close/>
                <a:moveTo>
                  <a:pt x="278" y="873"/>
                </a:moveTo>
                <a:lnTo>
                  <a:pt x="281" y="869"/>
                </a:lnTo>
                <a:lnTo>
                  <a:pt x="285" y="872"/>
                </a:lnTo>
                <a:lnTo>
                  <a:pt x="282" y="876"/>
                </a:lnTo>
                <a:lnTo>
                  <a:pt x="278" y="873"/>
                </a:lnTo>
                <a:close/>
                <a:moveTo>
                  <a:pt x="289" y="856"/>
                </a:moveTo>
                <a:lnTo>
                  <a:pt x="310" y="822"/>
                </a:lnTo>
                <a:lnTo>
                  <a:pt x="315" y="825"/>
                </a:lnTo>
                <a:lnTo>
                  <a:pt x="293" y="859"/>
                </a:lnTo>
                <a:lnTo>
                  <a:pt x="289" y="856"/>
                </a:lnTo>
                <a:close/>
                <a:moveTo>
                  <a:pt x="319" y="810"/>
                </a:moveTo>
                <a:lnTo>
                  <a:pt x="322" y="806"/>
                </a:lnTo>
                <a:lnTo>
                  <a:pt x="326" y="809"/>
                </a:lnTo>
                <a:lnTo>
                  <a:pt x="323" y="813"/>
                </a:lnTo>
                <a:lnTo>
                  <a:pt x="319" y="810"/>
                </a:lnTo>
                <a:close/>
                <a:moveTo>
                  <a:pt x="330" y="794"/>
                </a:moveTo>
                <a:lnTo>
                  <a:pt x="333" y="789"/>
                </a:lnTo>
                <a:lnTo>
                  <a:pt x="337" y="792"/>
                </a:lnTo>
                <a:lnTo>
                  <a:pt x="334" y="797"/>
                </a:lnTo>
                <a:lnTo>
                  <a:pt x="330" y="794"/>
                </a:lnTo>
                <a:close/>
                <a:moveTo>
                  <a:pt x="342" y="777"/>
                </a:moveTo>
                <a:lnTo>
                  <a:pt x="365" y="745"/>
                </a:lnTo>
                <a:lnTo>
                  <a:pt x="369" y="748"/>
                </a:lnTo>
                <a:lnTo>
                  <a:pt x="346" y="780"/>
                </a:lnTo>
                <a:lnTo>
                  <a:pt x="342" y="777"/>
                </a:lnTo>
                <a:close/>
                <a:moveTo>
                  <a:pt x="374" y="733"/>
                </a:moveTo>
                <a:lnTo>
                  <a:pt x="377" y="729"/>
                </a:lnTo>
                <a:lnTo>
                  <a:pt x="381" y="732"/>
                </a:lnTo>
                <a:lnTo>
                  <a:pt x="378" y="736"/>
                </a:lnTo>
                <a:lnTo>
                  <a:pt x="374" y="733"/>
                </a:lnTo>
                <a:close/>
                <a:moveTo>
                  <a:pt x="387" y="717"/>
                </a:moveTo>
                <a:lnTo>
                  <a:pt x="390" y="713"/>
                </a:lnTo>
                <a:lnTo>
                  <a:pt x="394" y="716"/>
                </a:lnTo>
                <a:lnTo>
                  <a:pt x="390" y="720"/>
                </a:lnTo>
                <a:lnTo>
                  <a:pt x="387" y="717"/>
                </a:lnTo>
                <a:close/>
                <a:moveTo>
                  <a:pt x="399" y="701"/>
                </a:moveTo>
                <a:lnTo>
                  <a:pt x="422" y="672"/>
                </a:lnTo>
                <a:lnTo>
                  <a:pt x="424" y="670"/>
                </a:lnTo>
                <a:lnTo>
                  <a:pt x="428" y="673"/>
                </a:lnTo>
                <a:lnTo>
                  <a:pt x="426" y="676"/>
                </a:lnTo>
                <a:lnTo>
                  <a:pt x="426" y="676"/>
                </a:lnTo>
                <a:lnTo>
                  <a:pt x="403" y="705"/>
                </a:lnTo>
                <a:lnTo>
                  <a:pt x="399" y="701"/>
                </a:lnTo>
                <a:close/>
                <a:moveTo>
                  <a:pt x="434" y="659"/>
                </a:moveTo>
                <a:lnTo>
                  <a:pt x="437" y="655"/>
                </a:lnTo>
                <a:lnTo>
                  <a:pt x="441" y="658"/>
                </a:lnTo>
                <a:lnTo>
                  <a:pt x="438" y="662"/>
                </a:lnTo>
                <a:lnTo>
                  <a:pt x="434" y="659"/>
                </a:lnTo>
                <a:close/>
                <a:moveTo>
                  <a:pt x="447" y="643"/>
                </a:moveTo>
                <a:lnTo>
                  <a:pt x="450" y="640"/>
                </a:lnTo>
                <a:lnTo>
                  <a:pt x="454" y="643"/>
                </a:lnTo>
                <a:lnTo>
                  <a:pt x="450" y="647"/>
                </a:lnTo>
                <a:lnTo>
                  <a:pt x="447" y="643"/>
                </a:lnTo>
                <a:close/>
                <a:moveTo>
                  <a:pt x="460" y="628"/>
                </a:moveTo>
                <a:lnTo>
                  <a:pt x="480" y="605"/>
                </a:lnTo>
                <a:lnTo>
                  <a:pt x="486" y="598"/>
                </a:lnTo>
                <a:lnTo>
                  <a:pt x="490" y="602"/>
                </a:lnTo>
                <a:lnTo>
                  <a:pt x="483" y="609"/>
                </a:lnTo>
                <a:lnTo>
                  <a:pt x="483" y="609"/>
                </a:lnTo>
                <a:lnTo>
                  <a:pt x="464" y="632"/>
                </a:lnTo>
                <a:lnTo>
                  <a:pt x="460" y="628"/>
                </a:lnTo>
                <a:close/>
                <a:moveTo>
                  <a:pt x="497" y="587"/>
                </a:moveTo>
                <a:lnTo>
                  <a:pt x="500" y="584"/>
                </a:lnTo>
                <a:lnTo>
                  <a:pt x="504" y="587"/>
                </a:lnTo>
                <a:lnTo>
                  <a:pt x="501" y="591"/>
                </a:lnTo>
                <a:lnTo>
                  <a:pt x="497" y="587"/>
                </a:lnTo>
                <a:close/>
                <a:moveTo>
                  <a:pt x="511" y="573"/>
                </a:moveTo>
                <a:lnTo>
                  <a:pt x="514" y="569"/>
                </a:lnTo>
                <a:lnTo>
                  <a:pt x="518" y="573"/>
                </a:lnTo>
                <a:lnTo>
                  <a:pt x="514" y="576"/>
                </a:lnTo>
                <a:lnTo>
                  <a:pt x="511" y="573"/>
                </a:lnTo>
                <a:close/>
                <a:moveTo>
                  <a:pt x="525" y="558"/>
                </a:moveTo>
                <a:lnTo>
                  <a:pt x="541" y="541"/>
                </a:lnTo>
                <a:lnTo>
                  <a:pt x="553" y="530"/>
                </a:lnTo>
                <a:lnTo>
                  <a:pt x="556" y="533"/>
                </a:lnTo>
                <a:lnTo>
                  <a:pt x="544" y="545"/>
                </a:lnTo>
                <a:lnTo>
                  <a:pt x="544" y="545"/>
                </a:lnTo>
                <a:lnTo>
                  <a:pt x="528" y="562"/>
                </a:lnTo>
                <a:lnTo>
                  <a:pt x="525" y="558"/>
                </a:lnTo>
                <a:close/>
                <a:moveTo>
                  <a:pt x="563" y="520"/>
                </a:moveTo>
                <a:lnTo>
                  <a:pt x="567" y="516"/>
                </a:lnTo>
                <a:lnTo>
                  <a:pt x="571" y="520"/>
                </a:lnTo>
                <a:lnTo>
                  <a:pt x="567" y="523"/>
                </a:lnTo>
                <a:lnTo>
                  <a:pt x="563" y="520"/>
                </a:lnTo>
                <a:close/>
                <a:moveTo>
                  <a:pt x="578" y="506"/>
                </a:moveTo>
                <a:lnTo>
                  <a:pt x="581" y="502"/>
                </a:lnTo>
                <a:lnTo>
                  <a:pt x="585" y="506"/>
                </a:lnTo>
                <a:lnTo>
                  <a:pt x="581" y="509"/>
                </a:lnTo>
                <a:lnTo>
                  <a:pt x="578" y="506"/>
                </a:lnTo>
                <a:close/>
                <a:moveTo>
                  <a:pt x="593" y="492"/>
                </a:moveTo>
                <a:lnTo>
                  <a:pt x="605" y="480"/>
                </a:lnTo>
                <a:lnTo>
                  <a:pt x="622" y="465"/>
                </a:lnTo>
                <a:lnTo>
                  <a:pt x="626" y="469"/>
                </a:lnTo>
                <a:lnTo>
                  <a:pt x="608" y="484"/>
                </a:lnTo>
                <a:lnTo>
                  <a:pt x="608" y="484"/>
                </a:lnTo>
                <a:lnTo>
                  <a:pt x="596" y="496"/>
                </a:lnTo>
                <a:lnTo>
                  <a:pt x="593" y="492"/>
                </a:lnTo>
                <a:close/>
                <a:moveTo>
                  <a:pt x="634" y="455"/>
                </a:moveTo>
                <a:lnTo>
                  <a:pt x="637" y="452"/>
                </a:lnTo>
                <a:lnTo>
                  <a:pt x="641" y="456"/>
                </a:lnTo>
                <a:lnTo>
                  <a:pt x="637" y="459"/>
                </a:lnTo>
                <a:lnTo>
                  <a:pt x="634" y="455"/>
                </a:lnTo>
                <a:close/>
                <a:moveTo>
                  <a:pt x="649" y="442"/>
                </a:moveTo>
                <a:lnTo>
                  <a:pt x="652" y="439"/>
                </a:lnTo>
                <a:lnTo>
                  <a:pt x="656" y="442"/>
                </a:lnTo>
                <a:lnTo>
                  <a:pt x="652" y="446"/>
                </a:lnTo>
                <a:lnTo>
                  <a:pt x="649" y="442"/>
                </a:lnTo>
                <a:close/>
                <a:moveTo>
                  <a:pt x="664" y="429"/>
                </a:moveTo>
                <a:lnTo>
                  <a:pt x="672" y="422"/>
                </a:lnTo>
                <a:lnTo>
                  <a:pt x="695" y="404"/>
                </a:lnTo>
                <a:lnTo>
                  <a:pt x="698" y="408"/>
                </a:lnTo>
                <a:lnTo>
                  <a:pt x="675" y="426"/>
                </a:lnTo>
                <a:lnTo>
                  <a:pt x="675" y="426"/>
                </a:lnTo>
                <a:lnTo>
                  <a:pt x="667" y="433"/>
                </a:lnTo>
                <a:lnTo>
                  <a:pt x="664" y="429"/>
                </a:lnTo>
                <a:close/>
                <a:moveTo>
                  <a:pt x="707" y="394"/>
                </a:moveTo>
                <a:lnTo>
                  <a:pt x="711" y="391"/>
                </a:lnTo>
                <a:lnTo>
                  <a:pt x="714" y="395"/>
                </a:lnTo>
                <a:lnTo>
                  <a:pt x="710" y="398"/>
                </a:lnTo>
                <a:lnTo>
                  <a:pt x="707" y="394"/>
                </a:lnTo>
                <a:close/>
                <a:moveTo>
                  <a:pt x="722" y="382"/>
                </a:moveTo>
                <a:lnTo>
                  <a:pt x="726" y="379"/>
                </a:lnTo>
                <a:lnTo>
                  <a:pt x="729" y="383"/>
                </a:lnTo>
                <a:lnTo>
                  <a:pt x="725" y="386"/>
                </a:lnTo>
                <a:lnTo>
                  <a:pt x="722" y="382"/>
                </a:lnTo>
                <a:close/>
                <a:moveTo>
                  <a:pt x="738" y="370"/>
                </a:moveTo>
                <a:lnTo>
                  <a:pt x="741" y="367"/>
                </a:lnTo>
                <a:lnTo>
                  <a:pt x="771" y="346"/>
                </a:lnTo>
                <a:lnTo>
                  <a:pt x="774" y="350"/>
                </a:lnTo>
                <a:lnTo>
                  <a:pt x="744" y="371"/>
                </a:lnTo>
                <a:lnTo>
                  <a:pt x="745" y="371"/>
                </a:lnTo>
                <a:lnTo>
                  <a:pt x="741" y="374"/>
                </a:lnTo>
                <a:lnTo>
                  <a:pt x="738" y="370"/>
                </a:lnTo>
                <a:close/>
                <a:moveTo>
                  <a:pt x="783" y="338"/>
                </a:moveTo>
                <a:lnTo>
                  <a:pt x="787" y="335"/>
                </a:lnTo>
                <a:lnTo>
                  <a:pt x="790" y="339"/>
                </a:lnTo>
                <a:lnTo>
                  <a:pt x="786" y="342"/>
                </a:lnTo>
                <a:lnTo>
                  <a:pt x="783" y="338"/>
                </a:lnTo>
                <a:close/>
                <a:moveTo>
                  <a:pt x="799" y="326"/>
                </a:moveTo>
                <a:lnTo>
                  <a:pt x="803" y="323"/>
                </a:lnTo>
                <a:lnTo>
                  <a:pt x="806" y="327"/>
                </a:lnTo>
                <a:lnTo>
                  <a:pt x="802" y="330"/>
                </a:lnTo>
                <a:lnTo>
                  <a:pt x="799" y="326"/>
                </a:lnTo>
                <a:close/>
                <a:moveTo>
                  <a:pt x="816" y="315"/>
                </a:moveTo>
                <a:lnTo>
                  <a:pt x="849" y="293"/>
                </a:lnTo>
                <a:lnTo>
                  <a:pt x="852" y="297"/>
                </a:lnTo>
                <a:lnTo>
                  <a:pt x="818" y="319"/>
                </a:lnTo>
                <a:lnTo>
                  <a:pt x="816" y="315"/>
                </a:lnTo>
                <a:close/>
                <a:moveTo>
                  <a:pt x="862" y="285"/>
                </a:moveTo>
                <a:lnTo>
                  <a:pt x="866" y="282"/>
                </a:lnTo>
                <a:lnTo>
                  <a:pt x="869" y="286"/>
                </a:lnTo>
                <a:lnTo>
                  <a:pt x="865" y="289"/>
                </a:lnTo>
                <a:lnTo>
                  <a:pt x="862" y="285"/>
                </a:lnTo>
                <a:close/>
                <a:moveTo>
                  <a:pt x="879" y="274"/>
                </a:moveTo>
                <a:lnTo>
                  <a:pt x="883" y="271"/>
                </a:lnTo>
                <a:lnTo>
                  <a:pt x="886" y="275"/>
                </a:lnTo>
                <a:lnTo>
                  <a:pt x="881" y="278"/>
                </a:lnTo>
                <a:lnTo>
                  <a:pt x="879" y="274"/>
                </a:lnTo>
                <a:close/>
                <a:moveTo>
                  <a:pt x="896" y="263"/>
                </a:moveTo>
                <a:lnTo>
                  <a:pt x="927" y="245"/>
                </a:lnTo>
                <a:lnTo>
                  <a:pt x="930" y="243"/>
                </a:lnTo>
                <a:lnTo>
                  <a:pt x="933" y="247"/>
                </a:lnTo>
                <a:lnTo>
                  <a:pt x="930" y="249"/>
                </a:lnTo>
                <a:lnTo>
                  <a:pt x="930" y="249"/>
                </a:lnTo>
                <a:lnTo>
                  <a:pt x="899" y="267"/>
                </a:lnTo>
                <a:lnTo>
                  <a:pt x="896" y="263"/>
                </a:lnTo>
                <a:close/>
                <a:moveTo>
                  <a:pt x="944" y="236"/>
                </a:moveTo>
                <a:lnTo>
                  <a:pt x="948" y="233"/>
                </a:lnTo>
                <a:lnTo>
                  <a:pt x="950" y="238"/>
                </a:lnTo>
                <a:lnTo>
                  <a:pt x="946" y="240"/>
                </a:lnTo>
                <a:lnTo>
                  <a:pt x="944" y="236"/>
                </a:lnTo>
                <a:close/>
                <a:moveTo>
                  <a:pt x="961" y="226"/>
                </a:moveTo>
                <a:lnTo>
                  <a:pt x="965" y="223"/>
                </a:lnTo>
                <a:lnTo>
                  <a:pt x="968" y="228"/>
                </a:lnTo>
                <a:lnTo>
                  <a:pt x="963" y="230"/>
                </a:lnTo>
                <a:lnTo>
                  <a:pt x="961" y="226"/>
                </a:lnTo>
                <a:close/>
                <a:moveTo>
                  <a:pt x="979" y="216"/>
                </a:moveTo>
                <a:lnTo>
                  <a:pt x="1006" y="202"/>
                </a:lnTo>
                <a:lnTo>
                  <a:pt x="1014" y="198"/>
                </a:lnTo>
                <a:lnTo>
                  <a:pt x="1016" y="202"/>
                </a:lnTo>
                <a:lnTo>
                  <a:pt x="1008" y="207"/>
                </a:lnTo>
                <a:lnTo>
                  <a:pt x="1008" y="207"/>
                </a:lnTo>
                <a:lnTo>
                  <a:pt x="981" y="221"/>
                </a:lnTo>
                <a:lnTo>
                  <a:pt x="979" y="216"/>
                </a:lnTo>
                <a:close/>
                <a:moveTo>
                  <a:pt x="1028" y="191"/>
                </a:moveTo>
                <a:lnTo>
                  <a:pt x="1032" y="189"/>
                </a:lnTo>
                <a:lnTo>
                  <a:pt x="1034" y="193"/>
                </a:lnTo>
                <a:lnTo>
                  <a:pt x="1030" y="196"/>
                </a:lnTo>
                <a:lnTo>
                  <a:pt x="1028" y="191"/>
                </a:lnTo>
                <a:close/>
                <a:moveTo>
                  <a:pt x="1046" y="182"/>
                </a:moveTo>
                <a:lnTo>
                  <a:pt x="1046" y="182"/>
                </a:lnTo>
                <a:lnTo>
                  <a:pt x="1050" y="180"/>
                </a:lnTo>
                <a:lnTo>
                  <a:pt x="1052" y="185"/>
                </a:lnTo>
                <a:lnTo>
                  <a:pt x="1048" y="187"/>
                </a:lnTo>
                <a:lnTo>
                  <a:pt x="1048" y="187"/>
                </a:lnTo>
                <a:lnTo>
                  <a:pt x="1048" y="187"/>
                </a:lnTo>
                <a:lnTo>
                  <a:pt x="1046" y="182"/>
                </a:lnTo>
                <a:close/>
                <a:moveTo>
                  <a:pt x="1064" y="174"/>
                </a:moveTo>
                <a:lnTo>
                  <a:pt x="1086" y="163"/>
                </a:lnTo>
                <a:lnTo>
                  <a:pt x="1100" y="157"/>
                </a:lnTo>
                <a:lnTo>
                  <a:pt x="1102" y="162"/>
                </a:lnTo>
                <a:lnTo>
                  <a:pt x="1088" y="168"/>
                </a:lnTo>
                <a:lnTo>
                  <a:pt x="1088" y="168"/>
                </a:lnTo>
                <a:lnTo>
                  <a:pt x="1066" y="178"/>
                </a:lnTo>
                <a:lnTo>
                  <a:pt x="1064" y="174"/>
                </a:lnTo>
                <a:close/>
                <a:moveTo>
                  <a:pt x="1114" y="151"/>
                </a:moveTo>
                <a:lnTo>
                  <a:pt x="1118" y="149"/>
                </a:lnTo>
                <a:lnTo>
                  <a:pt x="1120" y="154"/>
                </a:lnTo>
                <a:lnTo>
                  <a:pt x="1116" y="156"/>
                </a:lnTo>
                <a:lnTo>
                  <a:pt x="1114" y="151"/>
                </a:lnTo>
                <a:close/>
                <a:moveTo>
                  <a:pt x="1132" y="143"/>
                </a:moveTo>
                <a:lnTo>
                  <a:pt x="1137" y="141"/>
                </a:lnTo>
                <a:lnTo>
                  <a:pt x="1139" y="146"/>
                </a:lnTo>
                <a:lnTo>
                  <a:pt x="1134" y="148"/>
                </a:lnTo>
                <a:lnTo>
                  <a:pt x="1132" y="143"/>
                </a:lnTo>
                <a:close/>
                <a:moveTo>
                  <a:pt x="1151" y="136"/>
                </a:moveTo>
                <a:lnTo>
                  <a:pt x="1169" y="128"/>
                </a:lnTo>
                <a:lnTo>
                  <a:pt x="1188" y="121"/>
                </a:lnTo>
                <a:lnTo>
                  <a:pt x="1190" y="126"/>
                </a:lnTo>
                <a:lnTo>
                  <a:pt x="1171" y="133"/>
                </a:lnTo>
                <a:lnTo>
                  <a:pt x="1171" y="133"/>
                </a:lnTo>
                <a:lnTo>
                  <a:pt x="1153" y="140"/>
                </a:lnTo>
                <a:lnTo>
                  <a:pt x="1151" y="136"/>
                </a:lnTo>
                <a:close/>
                <a:moveTo>
                  <a:pt x="1202" y="116"/>
                </a:moveTo>
                <a:lnTo>
                  <a:pt x="1207" y="114"/>
                </a:lnTo>
                <a:lnTo>
                  <a:pt x="1208" y="118"/>
                </a:lnTo>
                <a:lnTo>
                  <a:pt x="1204" y="120"/>
                </a:lnTo>
                <a:lnTo>
                  <a:pt x="1202" y="116"/>
                </a:lnTo>
                <a:close/>
                <a:moveTo>
                  <a:pt x="1221" y="109"/>
                </a:moveTo>
                <a:lnTo>
                  <a:pt x="1225" y="107"/>
                </a:lnTo>
                <a:lnTo>
                  <a:pt x="1227" y="112"/>
                </a:lnTo>
                <a:lnTo>
                  <a:pt x="1222" y="113"/>
                </a:lnTo>
                <a:lnTo>
                  <a:pt x="1221" y="109"/>
                </a:lnTo>
                <a:close/>
                <a:moveTo>
                  <a:pt x="1240" y="102"/>
                </a:moveTo>
                <a:lnTo>
                  <a:pt x="1254" y="97"/>
                </a:lnTo>
                <a:lnTo>
                  <a:pt x="1278" y="89"/>
                </a:lnTo>
                <a:lnTo>
                  <a:pt x="1279" y="94"/>
                </a:lnTo>
                <a:lnTo>
                  <a:pt x="1255" y="102"/>
                </a:lnTo>
                <a:lnTo>
                  <a:pt x="1255" y="102"/>
                </a:lnTo>
                <a:lnTo>
                  <a:pt x="1241" y="107"/>
                </a:lnTo>
                <a:lnTo>
                  <a:pt x="1240" y="102"/>
                </a:lnTo>
                <a:close/>
                <a:moveTo>
                  <a:pt x="1292" y="85"/>
                </a:moveTo>
                <a:lnTo>
                  <a:pt x="1297" y="83"/>
                </a:lnTo>
                <a:lnTo>
                  <a:pt x="1298" y="88"/>
                </a:lnTo>
                <a:lnTo>
                  <a:pt x="1294" y="89"/>
                </a:lnTo>
                <a:lnTo>
                  <a:pt x="1292" y="85"/>
                </a:lnTo>
                <a:close/>
                <a:moveTo>
                  <a:pt x="1311" y="79"/>
                </a:moveTo>
                <a:lnTo>
                  <a:pt x="1316" y="77"/>
                </a:lnTo>
                <a:lnTo>
                  <a:pt x="1317" y="82"/>
                </a:lnTo>
                <a:lnTo>
                  <a:pt x="1312" y="83"/>
                </a:lnTo>
                <a:lnTo>
                  <a:pt x="1311" y="79"/>
                </a:lnTo>
                <a:close/>
                <a:moveTo>
                  <a:pt x="1330" y="73"/>
                </a:moveTo>
                <a:lnTo>
                  <a:pt x="1340" y="70"/>
                </a:lnTo>
                <a:lnTo>
                  <a:pt x="1369" y="62"/>
                </a:lnTo>
                <a:lnTo>
                  <a:pt x="1370" y="67"/>
                </a:lnTo>
                <a:lnTo>
                  <a:pt x="1342" y="75"/>
                </a:lnTo>
                <a:lnTo>
                  <a:pt x="1342" y="75"/>
                </a:lnTo>
                <a:lnTo>
                  <a:pt x="1332" y="78"/>
                </a:lnTo>
                <a:lnTo>
                  <a:pt x="1330" y="73"/>
                </a:lnTo>
                <a:close/>
                <a:moveTo>
                  <a:pt x="1383" y="58"/>
                </a:moveTo>
                <a:lnTo>
                  <a:pt x="1384" y="58"/>
                </a:lnTo>
                <a:lnTo>
                  <a:pt x="1388" y="57"/>
                </a:lnTo>
                <a:lnTo>
                  <a:pt x="1390" y="62"/>
                </a:lnTo>
                <a:lnTo>
                  <a:pt x="1386" y="63"/>
                </a:lnTo>
                <a:lnTo>
                  <a:pt x="1386" y="63"/>
                </a:lnTo>
                <a:lnTo>
                  <a:pt x="1385" y="63"/>
                </a:lnTo>
                <a:lnTo>
                  <a:pt x="1383" y="58"/>
                </a:lnTo>
                <a:close/>
                <a:moveTo>
                  <a:pt x="1403" y="53"/>
                </a:moveTo>
                <a:lnTo>
                  <a:pt x="1408" y="52"/>
                </a:lnTo>
                <a:lnTo>
                  <a:pt x="1409" y="57"/>
                </a:lnTo>
                <a:lnTo>
                  <a:pt x="1404" y="59"/>
                </a:lnTo>
                <a:lnTo>
                  <a:pt x="1403" y="53"/>
                </a:lnTo>
                <a:close/>
                <a:moveTo>
                  <a:pt x="1422" y="49"/>
                </a:moveTo>
                <a:lnTo>
                  <a:pt x="1429" y="47"/>
                </a:lnTo>
                <a:lnTo>
                  <a:pt x="1462" y="40"/>
                </a:lnTo>
                <a:lnTo>
                  <a:pt x="1462" y="45"/>
                </a:lnTo>
                <a:lnTo>
                  <a:pt x="1430" y="52"/>
                </a:lnTo>
                <a:lnTo>
                  <a:pt x="1430" y="52"/>
                </a:lnTo>
                <a:lnTo>
                  <a:pt x="1423" y="54"/>
                </a:lnTo>
                <a:lnTo>
                  <a:pt x="1422" y="49"/>
                </a:lnTo>
                <a:close/>
                <a:moveTo>
                  <a:pt x="1476" y="37"/>
                </a:moveTo>
                <a:lnTo>
                  <a:pt x="1481" y="36"/>
                </a:lnTo>
                <a:lnTo>
                  <a:pt x="1482" y="41"/>
                </a:lnTo>
                <a:lnTo>
                  <a:pt x="1477" y="42"/>
                </a:lnTo>
                <a:lnTo>
                  <a:pt x="1476" y="37"/>
                </a:lnTo>
                <a:close/>
                <a:moveTo>
                  <a:pt x="1496" y="33"/>
                </a:moveTo>
                <a:lnTo>
                  <a:pt x="1501" y="32"/>
                </a:lnTo>
                <a:lnTo>
                  <a:pt x="1502" y="37"/>
                </a:lnTo>
                <a:lnTo>
                  <a:pt x="1497" y="38"/>
                </a:lnTo>
                <a:lnTo>
                  <a:pt x="1496" y="33"/>
                </a:lnTo>
                <a:close/>
                <a:moveTo>
                  <a:pt x="1516" y="29"/>
                </a:moveTo>
                <a:lnTo>
                  <a:pt x="1519" y="29"/>
                </a:lnTo>
                <a:lnTo>
                  <a:pt x="1555" y="23"/>
                </a:lnTo>
                <a:lnTo>
                  <a:pt x="1556" y="28"/>
                </a:lnTo>
                <a:lnTo>
                  <a:pt x="1520" y="34"/>
                </a:lnTo>
                <a:lnTo>
                  <a:pt x="1520" y="34"/>
                </a:lnTo>
                <a:lnTo>
                  <a:pt x="1516" y="34"/>
                </a:lnTo>
                <a:lnTo>
                  <a:pt x="1516" y="29"/>
                </a:lnTo>
                <a:close/>
                <a:moveTo>
                  <a:pt x="1570" y="20"/>
                </a:moveTo>
                <a:lnTo>
                  <a:pt x="1575" y="20"/>
                </a:lnTo>
                <a:lnTo>
                  <a:pt x="1576" y="25"/>
                </a:lnTo>
                <a:lnTo>
                  <a:pt x="1570" y="25"/>
                </a:lnTo>
                <a:lnTo>
                  <a:pt x="1570" y="20"/>
                </a:lnTo>
                <a:close/>
                <a:moveTo>
                  <a:pt x="1590" y="18"/>
                </a:moveTo>
                <a:lnTo>
                  <a:pt x="1594" y="17"/>
                </a:lnTo>
                <a:lnTo>
                  <a:pt x="1595" y="22"/>
                </a:lnTo>
                <a:lnTo>
                  <a:pt x="1590" y="23"/>
                </a:lnTo>
                <a:lnTo>
                  <a:pt x="1590" y="18"/>
                </a:lnTo>
                <a:close/>
                <a:moveTo>
                  <a:pt x="1609" y="15"/>
                </a:moveTo>
                <a:lnTo>
                  <a:pt x="1611" y="15"/>
                </a:lnTo>
                <a:lnTo>
                  <a:pt x="1649" y="10"/>
                </a:lnTo>
                <a:lnTo>
                  <a:pt x="1650" y="15"/>
                </a:lnTo>
                <a:lnTo>
                  <a:pt x="1611" y="20"/>
                </a:lnTo>
                <a:lnTo>
                  <a:pt x="1611" y="20"/>
                </a:lnTo>
                <a:lnTo>
                  <a:pt x="1610" y="20"/>
                </a:lnTo>
                <a:lnTo>
                  <a:pt x="1609" y="15"/>
                </a:lnTo>
                <a:close/>
                <a:moveTo>
                  <a:pt x="1664" y="9"/>
                </a:moveTo>
                <a:lnTo>
                  <a:pt x="1669" y="8"/>
                </a:lnTo>
                <a:lnTo>
                  <a:pt x="1670" y="13"/>
                </a:lnTo>
                <a:lnTo>
                  <a:pt x="1665" y="14"/>
                </a:lnTo>
                <a:lnTo>
                  <a:pt x="1664" y="9"/>
                </a:lnTo>
                <a:close/>
                <a:moveTo>
                  <a:pt x="1684" y="7"/>
                </a:moveTo>
                <a:lnTo>
                  <a:pt x="1689" y="7"/>
                </a:lnTo>
                <a:lnTo>
                  <a:pt x="1689" y="11"/>
                </a:lnTo>
                <a:lnTo>
                  <a:pt x="1684" y="12"/>
                </a:lnTo>
                <a:lnTo>
                  <a:pt x="1684" y="7"/>
                </a:lnTo>
                <a:close/>
                <a:moveTo>
                  <a:pt x="1704" y="5"/>
                </a:moveTo>
                <a:lnTo>
                  <a:pt x="1744" y="3"/>
                </a:lnTo>
                <a:lnTo>
                  <a:pt x="1744" y="8"/>
                </a:lnTo>
                <a:lnTo>
                  <a:pt x="1704" y="10"/>
                </a:lnTo>
                <a:lnTo>
                  <a:pt x="1704" y="5"/>
                </a:lnTo>
                <a:close/>
                <a:moveTo>
                  <a:pt x="1759" y="2"/>
                </a:moveTo>
                <a:lnTo>
                  <a:pt x="1764" y="2"/>
                </a:lnTo>
                <a:lnTo>
                  <a:pt x="1764" y="7"/>
                </a:lnTo>
                <a:lnTo>
                  <a:pt x="1759" y="7"/>
                </a:lnTo>
                <a:lnTo>
                  <a:pt x="1759" y="2"/>
                </a:lnTo>
                <a:close/>
                <a:moveTo>
                  <a:pt x="1779" y="1"/>
                </a:moveTo>
                <a:lnTo>
                  <a:pt x="1784" y="1"/>
                </a:lnTo>
                <a:lnTo>
                  <a:pt x="1784" y="6"/>
                </a:lnTo>
                <a:lnTo>
                  <a:pt x="1779" y="6"/>
                </a:lnTo>
                <a:lnTo>
                  <a:pt x="1779" y="1"/>
                </a:lnTo>
                <a:close/>
                <a:moveTo>
                  <a:pt x="1799" y="0"/>
                </a:moveTo>
                <a:lnTo>
                  <a:pt x="1839" y="0"/>
                </a:lnTo>
                <a:lnTo>
                  <a:pt x="1839" y="5"/>
                </a:lnTo>
                <a:lnTo>
                  <a:pt x="1799" y="5"/>
                </a:lnTo>
                <a:lnTo>
                  <a:pt x="1799" y="0"/>
                </a:lnTo>
                <a:close/>
                <a:moveTo>
                  <a:pt x="1854" y="0"/>
                </a:moveTo>
                <a:lnTo>
                  <a:pt x="1859" y="0"/>
                </a:lnTo>
                <a:lnTo>
                  <a:pt x="1859" y="5"/>
                </a:lnTo>
                <a:lnTo>
                  <a:pt x="1854" y="5"/>
                </a:lnTo>
                <a:lnTo>
                  <a:pt x="1854" y="0"/>
                </a:lnTo>
                <a:close/>
                <a:moveTo>
                  <a:pt x="1874" y="0"/>
                </a:moveTo>
                <a:lnTo>
                  <a:pt x="1879" y="1"/>
                </a:lnTo>
                <a:lnTo>
                  <a:pt x="1879" y="5"/>
                </a:lnTo>
                <a:lnTo>
                  <a:pt x="1874" y="5"/>
                </a:lnTo>
                <a:lnTo>
                  <a:pt x="1874" y="0"/>
                </a:lnTo>
                <a:close/>
                <a:moveTo>
                  <a:pt x="1894" y="1"/>
                </a:moveTo>
                <a:lnTo>
                  <a:pt x="1934" y="2"/>
                </a:lnTo>
                <a:lnTo>
                  <a:pt x="1934" y="8"/>
                </a:lnTo>
                <a:lnTo>
                  <a:pt x="1894" y="6"/>
                </a:lnTo>
                <a:lnTo>
                  <a:pt x="1894" y="1"/>
                </a:lnTo>
                <a:close/>
                <a:moveTo>
                  <a:pt x="1949" y="3"/>
                </a:moveTo>
                <a:lnTo>
                  <a:pt x="1954" y="4"/>
                </a:lnTo>
                <a:lnTo>
                  <a:pt x="1954" y="9"/>
                </a:lnTo>
                <a:lnTo>
                  <a:pt x="1949" y="8"/>
                </a:lnTo>
                <a:lnTo>
                  <a:pt x="1949" y="3"/>
                </a:lnTo>
                <a:close/>
                <a:moveTo>
                  <a:pt x="1969" y="5"/>
                </a:moveTo>
                <a:lnTo>
                  <a:pt x="1974" y="5"/>
                </a:lnTo>
                <a:lnTo>
                  <a:pt x="1974" y="10"/>
                </a:lnTo>
                <a:lnTo>
                  <a:pt x="1969" y="10"/>
                </a:lnTo>
                <a:lnTo>
                  <a:pt x="1969" y="5"/>
                </a:lnTo>
                <a:close/>
                <a:moveTo>
                  <a:pt x="1989" y="6"/>
                </a:moveTo>
                <a:lnTo>
                  <a:pt x="2029" y="9"/>
                </a:lnTo>
                <a:lnTo>
                  <a:pt x="2028" y="14"/>
                </a:lnTo>
                <a:lnTo>
                  <a:pt x="1989" y="11"/>
                </a:lnTo>
                <a:lnTo>
                  <a:pt x="1989" y="6"/>
                </a:lnTo>
                <a:close/>
                <a:moveTo>
                  <a:pt x="2044" y="11"/>
                </a:moveTo>
                <a:lnTo>
                  <a:pt x="2049" y="11"/>
                </a:lnTo>
                <a:lnTo>
                  <a:pt x="2048" y="17"/>
                </a:lnTo>
                <a:lnTo>
                  <a:pt x="2043" y="16"/>
                </a:lnTo>
                <a:lnTo>
                  <a:pt x="2044" y="11"/>
                </a:lnTo>
                <a:close/>
                <a:moveTo>
                  <a:pt x="2064" y="13"/>
                </a:moveTo>
                <a:lnTo>
                  <a:pt x="2069" y="14"/>
                </a:lnTo>
                <a:lnTo>
                  <a:pt x="2068" y="19"/>
                </a:lnTo>
                <a:lnTo>
                  <a:pt x="2063" y="18"/>
                </a:lnTo>
                <a:lnTo>
                  <a:pt x="2064" y="13"/>
                </a:lnTo>
                <a:close/>
                <a:moveTo>
                  <a:pt x="2084" y="16"/>
                </a:moveTo>
                <a:lnTo>
                  <a:pt x="2123" y="21"/>
                </a:lnTo>
                <a:lnTo>
                  <a:pt x="2123" y="26"/>
                </a:lnTo>
                <a:lnTo>
                  <a:pt x="2083" y="21"/>
                </a:lnTo>
                <a:lnTo>
                  <a:pt x="2084" y="16"/>
                </a:lnTo>
                <a:close/>
                <a:moveTo>
                  <a:pt x="2138" y="24"/>
                </a:moveTo>
                <a:lnTo>
                  <a:pt x="2143" y="24"/>
                </a:lnTo>
                <a:lnTo>
                  <a:pt x="2142" y="29"/>
                </a:lnTo>
                <a:lnTo>
                  <a:pt x="2137" y="29"/>
                </a:lnTo>
                <a:lnTo>
                  <a:pt x="2138" y="24"/>
                </a:lnTo>
                <a:close/>
                <a:moveTo>
                  <a:pt x="2158" y="27"/>
                </a:moveTo>
                <a:lnTo>
                  <a:pt x="2163" y="28"/>
                </a:lnTo>
                <a:lnTo>
                  <a:pt x="2162" y="33"/>
                </a:lnTo>
                <a:lnTo>
                  <a:pt x="2157" y="32"/>
                </a:lnTo>
                <a:lnTo>
                  <a:pt x="2158" y="27"/>
                </a:lnTo>
                <a:close/>
                <a:moveTo>
                  <a:pt x="2177" y="30"/>
                </a:moveTo>
                <a:lnTo>
                  <a:pt x="2217" y="38"/>
                </a:lnTo>
                <a:lnTo>
                  <a:pt x="2216" y="43"/>
                </a:lnTo>
                <a:lnTo>
                  <a:pt x="2177" y="35"/>
                </a:lnTo>
                <a:lnTo>
                  <a:pt x="2177" y="30"/>
                </a:lnTo>
                <a:close/>
                <a:moveTo>
                  <a:pt x="2231" y="41"/>
                </a:moveTo>
                <a:lnTo>
                  <a:pt x="2237" y="42"/>
                </a:lnTo>
                <a:lnTo>
                  <a:pt x="2235" y="47"/>
                </a:lnTo>
                <a:lnTo>
                  <a:pt x="2231" y="46"/>
                </a:lnTo>
                <a:lnTo>
                  <a:pt x="2231" y="41"/>
                </a:lnTo>
                <a:close/>
                <a:moveTo>
                  <a:pt x="2251" y="45"/>
                </a:moveTo>
                <a:lnTo>
                  <a:pt x="2256" y="46"/>
                </a:lnTo>
                <a:lnTo>
                  <a:pt x="2255" y="51"/>
                </a:lnTo>
                <a:lnTo>
                  <a:pt x="2250" y="50"/>
                </a:lnTo>
                <a:lnTo>
                  <a:pt x="2251" y="45"/>
                </a:lnTo>
                <a:close/>
                <a:moveTo>
                  <a:pt x="2271" y="50"/>
                </a:moveTo>
                <a:lnTo>
                  <a:pt x="2307" y="59"/>
                </a:lnTo>
                <a:lnTo>
                  <a:pt x="2309" y="59"/>
                </a:lnTo>
                <a:lnTo>
                  <a:pt x="2308" y="64"/>
                </a:lnTo>
                <a:lnTo>
                  <a:pt x="2306" y="63"/>
                </a:lnTo>
                <a:lnTo>
                  <a:pt x="2306" y="63"/>
                </a:lnTo>
                <a:lnTo>
                  <a:pt x="2270" y="55"/>
                </a:lnTo>
                <a:lnTo>
                  <a:pt x="2271" y="50"/>
                </a:lnTo>
                <a:close/>
                <a:moveTo>
                  <a:pt x="2324" y="63"/>
                </a:moveTo>
                <a:lnTo>
                  <a:pt x="2329" y="65"/>
                </a:lnTo>
                <a:lnTo>
                  <a:pt x="2327" y="69"/>
                </a:lnTo>
                <a:lnTo>
                  <a:pt x="2323" y="68"/>
                </a:lnTo>
                <a:lnTo>
                  <a:pt x="2324" y="63"/>
                </a:lnTo>
                <a:close/>
                <a:moveTo>
                  <a:pt x="2343" y="68"/>
                </a:moveTo>
                <a:lnTo>
                  <a:pt x="2348" y="70"/>
                </a:lnTo>
                <a:lnTo>
                  <a:pt x="2347" y="74"/>
                </a:lnTo>
                <a:lnTo>
                  <a:pt x="2342" y="73"/>
                </a:lnTo>
                <a:lnTo>
                  <a:pt x="2343" y="68"/>
                </a:lnTo>
                <a:close/>
                <a:moveTo>
                  <a:pt x="2363" y="74"/>
                </a:moveTo>
                <a:lnTo>
                  <a:pt x="2394" y="83"/>
                </a:lnTo>
                <a:lnTo>
                  <a:pt x="2401" y="86"/>
                </a:lnTo>
                <a:lnTo>
                  <a:pt x="2399" y="90"/>
                </a:lnTo>
                <a:lnTo>
                  <a:pt x="2393" y="88"/>
                </a:lnTo>
                <a:lnTo>
                  <a:pt x="2393" y="88"/>
                </a:lnTo>
                <a:lnTo>
                  <a:pt x="2361" y="79"/>
                </a:lnTo>
                <a:lnTo>
                  <a:pt x="2363" y="74"/>
                </a:lnTo>
                <a:close/>
                <a:moveTo>
                  <a:pt x="2415" y="90"/>
                </a:moveTo>
                <a:lnTo>
                  <a:pt x="2420" y="92"/>
                </a:lnTo>
                <a:lnTo>
                  <a:pt x="2418" y="96"/>
                </a:lnTo>
                <a:lnTo>
                  <a:pt x="2414" y="95"/>
                </a:lnTo>
                <a:lnTo>
                  <a:pt x="2415" y="90"/>
                </a:lnTo>
                <a:close/>
                <a:moveTo>
                  <a:pt x="2434" y="96"/>
                </a:moveTo>
                <a:lnTo>
                  <a:pt x="2438" y="98"/>
                </a:lnTo>
                <a:lnTo>
                  <a:pt x="2439" y="98"/>
                </a:lnTo>
                <a:lnTo>
                  <a:pt x="2438" y="103"/>
                </a:lnTo>
                <a:lnTo>
                  <a:pt x="2436" y="102"/>
                </a:lnTo>
                <a:lnTo>
                  <a:pt x="2436" y="102"/>
                </a:lnTo>
                <a:lnTo>
                  <a:pt x="2433" y="101"/>
                </a:lnTo>
                <a:lnTo>
                  <a:pt x="2434" y="96"/>
                </a:lnTo>
                <a:close/>
                <a:moveTo>
                  <a:pt x="2453" y="103"/>
                </a:moveTo>
                <a:lnTo>
                  <a:pt x="2480" y="113"/>
                </a:lnTo>
                <a:lnTo>
                  <a:pt x="2491" y="116"/>
                </a:lnTo>
                <a:lnTo>
                  <a:pt x="2489" y="121"/>
                </a:lnTo>
                <a:lnTo>
                  <a:pt x="2478" y="117"/>
                </a:lnTo>
                <a:lnTo>
                  <a:pt x="2478" y="117"/>
                </a:lnTo>
                <a:lnTo>
                  <a:pt x="2452" y="108"/>
                </a:lnTo>
                <a:lnTo>
                  <a:pt x="2453" y="103"/>
                </a:lnTo>
                <a:close/>
                <a:moveTo>
                  <a:pt x="2505" y="122"/>
                </a:moveTo>
                <a:lnTo>
                  <a:pt x="2510" y="124"/>
                </a:lnTo>
                <a:lnTo>
                  <a:pt x="2508" y="128"/>
                </a:lnTo>
                <a:lnTo>
                  <a:pt x="2503" y="126"/>
                </a:lnTo>
                <a:lnTo>
                  <a:pt x="2505" y="122"/>
                </a:lnTo>
                <a:close/>
                <a:moveTo>
                  <a:pt x="2524" y="129"/>
                </a:moveTo>
                <a:lnTo>
                  <a:pt x="2528" y="131"/>
                </a:lnTo>
                <a:lnTo>
                  <a:pt x="2526" y="135"/>
                </a:lnTo>
                <a:lnTo>
                  <a:pt x="2522" y="134"/>
                </a:lnTo>
                <a:lnTo>
                  <a:pt x="2524" y="129"/>
                </a:lnTo>
                <a:close/>
                <a:moveTo>
                  <a:pt x="2542" y="137"/>
                </a:moveTo>
                <a:lnTo>
                  <a:pt x="2564" y="146"/>
                </a:lnTo>
                <a:lnTo>
                  <a:pt x="2579" y="152"/>
                </a:lnTo>
                <a:lnTo>
                  <a:pt x="2577" y="157"/>
                </a:lnTo>
                <a:lnTo>
                  <a:pt x="2562" y="150"/>
                </a:lnTo>
                <a:lnTo>
                  <a:pt x="2562" y="150"/>
                </a:lnTo>
                <a:lnTo>
                  <a:pt x="2540" y="141"/>
                </a:lnTo>
                <a:lnTo>
                  <a:pt x="2542" y="137"/>
                </a:lnTo>
                <a:close/>
                <a:moveTo>
                  <a:pt x="2593" y="158"/>
                </a:moveTo>
                <a:lnTo>
                  <a:pt x="2597" y="160"/>
                </a:lnTo>
                <a:lnTo>
                  <a:pt x="2595" y="165"/>
                </a:lnTo>
                <a:lnTo>
                  <a:pt x="2591" y="163"/>
                </a:lnTo>
                <a:lnTo>
                  <a:pt x="2593" y="158"/>
                </a:lnTo>
                <a:close/>
                <a:moveTo>
                  <a:pt x="2611" y="166"/>
                </a:moveTo>
                <a:lnTo>
                  <a:pt x="2616" y="168"/>
                </a:lnTo>
                <a:lnTo>
                  <a:pt x="2614" y="173"/>
                </a:lnTo>
                <a:lnTo>
                  <a:pt x="2609" y="171"/>
                </a:lnTo>
                <a:lnTo>
                  <a:pt x="2611" y="166"/>
                </a:lnTo>
                <a:close/>
                <a:moveTo>
                  <a:pt x="2629" y="175"/>
                </a:moveTo>
                <a:lnTo>
                  <a:pt x="2646" y="183"/>
                </a:lnTo>
                <a:lnTo>
                  <a:pt x="2665" y="192"/>
                </a:lnTo>
                <a:lnTo>
                  <a:pt x="2663" y="197"/>
                </a:lnTo>
                <a:lnTo>
                  <a:pt x="2644" y="187"/>
                </a:lnTo>
                <a:lnTo>
                  <a:pt x="2644" y="187"/>
                </a:lnTo>
                <a:lnTo>
                  <a:pt x="2627" y="180"/>
                </a:lnTo>
                <a:lnTo>
                  <a:pt x="2629" y="175"/>
                </a:lnTo>
                <a:close/>
                <a:moveTo>
                  <a:pt x="2679" y="199"/>
                </a:moveTo>
                <a:lnTo>
                  <a:pt x="2683" y="201"/>
                </a:lnTo>
                <a:lnTo>
                  <a:pt x="2681" y="206"/>
                </a:lnTo>
                <a:lnTo>
                  <a:pt x="2677" y="204"/>
                </a:lnTo>
                <a:lnTo>
                  <a:pt x="2679" y="199"/>
                </a:lnTo>
                <a:close/>
                <a:moveTo>
                  <a:pt x="2697" y="208"/>
                </a:moveTo>
                <a:lnTo>
                  <a:pt x="2701" y="210"/>
                </a:lnTo>
                <a:lnTo>
                  <a:pt x="2699" y="215"/>
                </a:lnTo>
                <a:lnTo>
                  <a:pt x="2694" y="213"/>
                </a:lnTo>
                <a:lnTo>
                  <a:pt x="2697" y="208"/>
                </a:lnTo>
                <a:close/>
                <a:moveTo>
                  <a:pt x="2714" y="217"/>
                </a:moveTo>
                <a:lnTo>
                  <a:pt x="2725" y="223"/>
                </a:lnTo>
                <a:lnTo>
                  <a:pt x="2749" y="237"/>
                </a:lnTo>
                <a:lnTo>
                  <a:pt x="2747" y="241"/>
                </a:lnTo>
                <a:lnTo>
                  <a:pt x="2723" y="228"/>
                </a:lnTo>
                <a:lnTo>
                  <a:pt x="2723" y="228"/>
                </a:lnTo>
                <a:lnTo>
                  <a:pt x="2712" y="222"/>
                </a:lnTo>
                <a:lnTo>
                  <a:pt x="2714" y="217"/>
                </a:lnTo>
                <a:close/>
                <a:moveTo>
                  <a:pt x="2762" y="244"/>
                </a:moveTo>
                <a:lnTo>
                  <a:pt x="2764" y="245"/>
                </a:lnTo>
                <a:lnTo>
                  <a:pt x="2767" y="246"/>
                </a:lnTo>
                <a:lnTo>
                  <a:pt x="2764" y="251"/>
                </a:lnTo>
                <a:lnTo>
                  <a:pt x="2762" y="249"/>
                </a:lnTo>
                <a:lnTo>
                  <a:pt x="2762" y="249"/>
                </a:lnTo>
                <a:lnTo>
                  <a:pt x="2760" y="249"/>
                </a:lnTo>
                <a:lnTo>
                  <a:pt x="2762" y="244"/>
                </a:lnTo>
                <a:close/>
                <a:moveTo>
                  <a:pt x="2780" y="254"/>
                </a:moveTo>
                <a:lnTo>
                  <a:pt x="2784" y="257"/>
                </a:lnTo>
                <a:lnTo>
                  <a:pt x="2782" y="261"/>
                </a:lnTo>
                <a:lnTo>
                  <a:pt x="2777" y="258"/>
                </a:lnTo>
                <a:lnTo>
                  <a:pt x="2780" y="254"/>
                </a:lnTo>
                <a:close/>
                <a:moveTo>
                  <a:pt x="2797" y="264"/>
                </a:moveTo>
                <a:lnTo>
                  <a:pt x="2803" y="268"/>
                </a:lnTo>
                <a:lnTo>
                  <a:pt x="2831" y="286"/>
                </a:lnTo>
                <a:lnTo>
                  <a:pt x="2828" y="290"/>
                </a:lnTo>
                <a:lnTo>
                  <a:pt x="2800" y="272"/>
                </a:lnTo>
                <a:lnTo>
                  <a:pt x="2800" y="272"/>
                </a:lnTo>
                <a:lnTo>
                  <a:pt x="2794" y="269"/>
                </a:lnTo>
                <a:lnTo>
                  <a:pt x="2797" y="264"/>
                </a:lnTo>
                <a:close/>
                <a:moveTo>
                  <a:pt x="2843" y="294"/>
                </a:moveTo>
                <a:lnTo>
                  <a:pt x="2848" y="297"/>
                </a:lnTo>
                <a:lnTo>
                  <a:pt x="2845" y="301"/>
                </a:lnTo>
                <a:lnTo>
                  <a:pt x="2841" y="298"/>
                </a:lnTo>
                <a:lnTo>
                  <a:pt x="2843" y="294"/>
                </a:lnTo>
                <a:close/>
                <a:moveTo>
                  <a:pt x="2860" y="305"/>
                </a:moveTo>
                <a:lnTo>
                  <a:pt x="2864" y="308"/>
                </a:lnTo>
                <a:lnTo>
                  <a:pt x="2862" y="312"/>
                </a:lnTo>
                <a:lnTo>
                  <a:pt x="2857" y="309"/>
                </a:lnTo>
                <a:lnTo>
                  <a:pt x="2860" y="305"/>
                </a:lnTo>
                <a:close/>
                <a:moveTo>
                  <a:pt x="2877" y="316"/>
                </a:moveTo>
                <a:lnTo>
                  <a:pt x="2877" y="316"/>
                </a:lnTo>
                <a:lnTo>
                  <a:pt x="2910" y="339"/>
                </a:lnTo>
                <a:lnTo>
                  <a:pt x="2907" y="343"/>
                </a:lnTo>
                <a:lnTo>
                  <a:pt x="2875" y="320"/>
                </a:lnTo>
                <a:lnTo>
                  <a:pt x="2875" y="320"/>
                </a:lnTo>
                <a:lnTo>
                  <a:pt x="2874" y="320"/>
                </a:lnTo>
                <a:lnTo>
                  <a:pt x="2877" y="316"/>
                </a:lnTo>
                <a:close/>
                <a:moveTo>
                  <a:pt x="2922" y="348"/>
                </a:moveTo>
                <a:lnTo>
                  <a:pt x="2926" y="351"/>
                </a:lnTo>
                <a:lnTo>
                  <a:pt x="2923" y="355"/>
                </a:lnTo>
                <a:lnTo>
                  <a:pt x="2919" y="352"/>
                </a:lnTo>
                <a:lnTo>
                  <a:pt x="2922" y="348"/>
                </a:lnTo>
                <a:close/>
                <a:moveTo>
                  <a:pt x="2938" y="359"/>
                </a:moveTo>
                <a:lnTo>
                  <a:pt x="2942" y="362"/>
                </a:lnTo>
                <a:lnTo>
                  <a:pt x="2940" y="366"/>
                </a:lnTo>
                <a:lnTo>
                  <a:pt x="2935" y="363"/>
                </a:lnTo>
                <a:lnTo>
                  <a:pt x="2938" y="359"/>
                </a:lnTo>
                <a:close/>
                <a:moveTo>
                  <a:pt x="2955" y="371"/>
                </a:moveTo>
                <a:lnTo>
                  <a:pt x="2986" y="396"/>
                </a:lnTo>
                <a:lnTo>
                  <a:pt x="2983" y="400"/>
                </a:lnTo>
                <a:lnTo>
                  <a:pt x="2951" y="375"/>
                </a:lnTo>
                <a:lnTo>
                  <a:pt x="2955" y="371"/>
                </a:lnTo>
                <a:close/>
                <a:moveTo>
                  <a:pt x="2998" y="405"/>
                </a:moveTo>
                <a:lnTo>
                  <a:pt x="3002" y="408"/>
                </a:lnTo>
                <a:lnTo>
                  <a:pt x="2999" y="412"/>
                </a:lnTo>
                <a:lnTo>
                  <a:pt x="2995" y="409"/>
                </a:lnTo>
                <a:lnTo>
                  <a:pt x="2998" y="405"/>
                </a:lnTo>
                <a:close/>
                <a:moveTo>
                  <a:pt x="3013" y="418"/>
                </a:moveTo>
                <a:lnTo>
                  <a:pt x="3017" y="421"/>
                </a:lnTo>
                <a:lnTo>
                  <a:pt x="3014" y="424"/>
                </a:lnTo>
                <a:lnTo>
                  <a:pt x="3010" y="421"/>
                </a:lnTo>
                <a:lnTo>
                  <a:pt x="3013" y="418"/>
                </a:lnTo>
                <a:close/>
                <a:moveTo>
                  <a:pt x="3029" y="430"/>
                </a:moveTo>
                <a:lnTo>
                  <a:pt x="3059" y="457"/>
                </a:lnTo>
                <a:lnTo>
                  <a:pt x="3056" y="460"/>
                </a:lnTo>
                <a:lnTo>
                  <a:pt x="3026" y="434"/>
                </a:lnTo>
                <a:lnTo>
                  <a:pt x="3029" y="430"/>
                </a:lnTo>
                <a:close/>
                <a:moveTo>
                  <a:pt x="3070" y="466"/>
                </a:moveTo>
                <a:lnTo>
                  <a:pt x="3074" y="470"/>
                </a:lnTo>
                <a:lnTo>
                  <a:pt x="3071" y="473"/>
                </a:lnTo>
                <a:lnTo>
                  <a:pt x="3067" y="470"/>
                </a:lnTo>
                <a:lnTo>
                  <a:pt x="3070" y="466"/>
                </a:lnTo>
                <a:close/>
                <a:moveTo>
                  <a:pt x="3086" y="479"/>
                </a:moveTo>
                <a:lnTo>
                  <a:pt x="3086" y="480"/>
                </a:lnTo>
                <a:lnTo>
                  <a:pt x="3089" y="483"/>
                </a:lnTo>
                <a:lnTo>
                  <a:pt x="3086" y="487"/>
                </a:lnTo>
                <a:lnTo>
                  <a:pt x="3083" y="484"/>
                </a:lnTo>
                <a:lnTo>
                  <a:pt x="3083" y="484"/>
                </a:lnTo>
                <a:lnTo>
                  <a:pt x="3082" y="483"/>
                </a:lnTo>
                <a:lnTo>
                  <a:pt x="3086" y="479"/>
                </a:lnTo>
                <a:close/>
                <a:moveTo>
                  <a:pt x="3100" y="493"/>
                </a:moveTo>
                <a:lnTo>
                  <a:pt x="3129" y="521"/>
                </a:lnTo>
                <a:lnTo>
                  <a:pt x="3126" y="524"/>
                </a:lnTo>
                <a:lnTo>
                  <a:pt x="3097" y="497"/>
                </a:lnTo>
                <a:lnTo>
                  <a:pt x="3100" y="493"/>
                </a:lnTo>
                <a:close/>
                <a:moveTo>
                  <a:pt x="3140" y="531"/>
                </a:moveTo>
                <a:lnTo>
                  <a:pt x="3144" y="535"/>
                </a:lnTo>
                <a:lnTo>
                  <a:pt x="3140" y="538"/>
                </a:lnTo>
                <a:lnTo>
                  <a:pt x="3137" y="535"/>
                </a:lnTo>
                <a:lnTo>
                  <a:pt x="3140" y="531"/>
                </a:lnTo>
                <a:close/>
                <a:moveTo>
                  <a:pt x="3154" y="545"/>
                </a:moveTo>
                <a:lnTo>
                  <a:pt x="3158" y="549"/>
                </a:lnTo>
                <a:lnTo>
                  <a:pt x="3154" y="552"/>
                </a:lnTo>
                <a:lnTo>
                  <a:pt x="3151" y="549"/>
                </a:lnTo>
                <a:lnTo>
                  <a:pt x="3154" y="545"/>
                </a:lnTo>
                <a:close/>
                <a:moveTo>
                  <a:pt x="3168" y="560"/>
                </a:moveTo>
                <a:lnTo>
                  <a:pt x="3196" y="589"/>
                </a:lnTo>
                <a:lnTo>
                  <a:pt x="3192" y="592"/>
                </a:lnTo>
                <a:lnTo>
                  <a:pt x="3165" y="563"/>
                </a:lnTo>
                <a:lnTo>
                  <a:pt x="3168" y="560"/>
                </a:lnTo>
                <a:close/>
                <a:moveTo>
                  <a:pt x="3206" y="600"/>
                </a:moveTo>
                <a:lnTo>
                  <a:pt x="3210" y="603"/>
                </a:lnTo>
                <a:lnTo>
                  <a:pt x="3206" y="607"/>
                </a:lnTo>
                <a:lnTo>
                  <a:pt x="3202" y="603"/>
                </a:lnTo>
                <a:lnTo>
                  <a:pt x="3206" y="600"/>
                </a:lnTo>
                <a:close/>
                <a:moveTo>
                  <a:pt x="3219" y="615"/>
                </a:moveTo>
                <a:lnTo>
                  <a:pt x="3223" y="618"/>
                </a:lnTo>
                <a:lnTo>
                  <a:pt x="3219" y="622"/>
                </a:lnTo>
                <a:lnTo>
                  <a:pt x="3216" y="618"/>
                </a:lnTo>
                <a:lnTo>
                  <a:pt x="3219" y="615"/>
                </a:lnTo>
                <a:close/>
                <a:moveTo>
                  <a:pt x="3233" y="630"/>
                </a:moveTo>
                <a:lnTo>
                  <a:pt x="3259" y="660"/>
                </a:lnTo>
                <a:lnTo>
                  <a:pt x="3255" y="663"/>
                </a:lnTo>
                <a:lnTo>
                  <a:pt x="3229" y="633"/>
                </a:lnTo>
                <a:lnTo>
                  <a:pt x="3233" y="630"/>
                </a:lnTo>
                <a:close/>
                <a:moveTo>
                  <a:pt x="3269" y="671"/>
                </a:moveTo>
                <a:lnTo>
                  <a:pt x="3270" y="672"/>
                </a:lnTo>
                <a:lnTo>
                  <a:pt x="3272" y="675"/>
                </a:lnTo>
                <a:lnTo>
                  <a:pt x="3268" y="678"/>
                </a:lnTo>
                <a:lnTo>
                  <a:pt x="3266" y="676"/>
                </a:lnTo>
                <a:lnTo>
                  <a:pt x="3266" y="676"/>
                </a:lnTo>
                <a:lnTo>
                  <a:pt x="3265" y="675"/>
                </a:lnTo>
                <a:lnTo>
                  <a:pt x="3269" y="671"/>
                </a:lnTo>
                <a:close/>
                <a:moveTo>
                  <a:pt x="3281" y="687"/>
                </a:moveTo>
                <a:lnTo>
                  <a:pt x="3284" y="691"/>
                </a:lnTo>
                <a:lnTo>
                  <a:pt x="3280" y="694"/>
                </a:lnTo>
                <a:lnTo>
                  <a:pt x="3277" y="690"/>
                </a:lnTo>
                <a:lnTo>
                  <a:pt x="3281" y="687"/>
                </a:lnTo>
                <a:close/>
                <a:moveTo>
                  <a:pt x="3294" y="703"/>
                </a:moveTo>
                <a:lnTo>
                  <a:pt x="3318" y="735"/>
                </a:lnTo>
                <a:lnTo>
                  <a:pt x="3314" y="738"/>
                </a:lnTo>
                <a:lnTo>
                  <a:pt x="3289" y="706"/>
                </a:lnTo>
                <a:lnTo>
                  <a:pt x="3294" y="703"/>
                </a:lnTo>
                <a:close/>
                <a:moveTo>
                  <a:pt x="3327" y="747"/>
                </a:moveTo>
                <a:lnTo>
                  <a:pt x="3330" y="750"/>
                </a:lnTo>
                <a:lnTo>
                  <a:pt x="3326" y="753"/>
                </a:lnTo>
                <a:lnTo>
                  <a:pt x="3323" y="749"/>
                </a:lnTo>
                <a:lnTo>
                  <a:pt x="3327" y="747"/>
                </a:lnTo>
                <a:close/>
                <a:moveTo>
                  <a:pt x="3339" y="763"/>
                </a:moveTo>
                <a:lnTo>
                  <a:pt x="3342" y="767"/>
                </a:lnTo>
                <a:lnTo>
                  <a:pt x="3338" y="770"/>
                </a:lnTo>
                <a:lnTo>
                  <a:pt x="3335" y="766"/>
                </a:lnTo>
                <a:lnTo>
                  <a:pt x="3339" y="763"/>
                </a:lnTo>
                <a:close/>
                <a:moveTo>
                  <a:pt x="3351" y="779"/>
                </a:moveTo>
                <a:lnTo>
                  <a:pt x="3374" y="812"/>
                </a:lnTo>
                <a:lnTo>
                  <a:pt x="3369" y="815"/>
                </a:lnTo>
                <a:lnTo>
                  <a:pt x="3346" y="782"/>
                </a:lnTo>
                <a:lnTo>
                  <a:pt x="3351" y="779"/>
                </a:lnTo>
                <a:close/>
                <a:moveTo>
                  <a:pt x="3382" y="824"/>
                </a:moveTo>
                <a:lnTo>
                  <a:pt x="3385" y="828"/>
                </a:lnTo>
                <a:lnTo>
                  <a:pt x="3381" y="831"/>
                </a:lnTo>
                <a:lnTo>
                  <a:pt x="3378" y="827"/>
                </a:lnTo>
                <a:lnTo>
                  <a:pt x="3382" y="824"/>
                </a:lnTo>
                <a:close/>
                <a:moveTo>
                  <a:pt x="3393" y="841"/>
                </a:moveTo>
                <a:lnTo>
                  <a:pt x="3396" y="845"/>
                </a:lnTo>
                <a:lnTo>
                  <a:pt x="3391" y="848"/>
                </a:lnTo>
                <a:lnTo>
                  <a:pt x="3389" y="844"/>
                </a:lnTo>
                <a:lnTo>
                  <a:pt x="3393" y="841"/>
                </a:lnTo>
                <a:close/>
                <a:moveTo>
                  <a:pt x="3404" y="858"/>
                </a:moveTo>
                <a:lnTo>
                  <a:pt x="3424" y="889"/>
                </a:lnTo>
                <a:lnTo>
                  <a:pt x="3425" y="892"/>
                </a:lnTo>
                <a:lnTo>
                  <a:pt x="3421" y="895"/>
                </a:lnTo>
                <a:lnTo>
                  <a:pt x="3419" y="892"/>
                </a:lnTo>
                <a:lnTo>
                  <a:pt x="3419" y="892"/>
                </a:lnTo>
                <a:lnTo>
                  <a:pt x="3399" y="861"/>
                </a:lnTo>
                <a:lnTo>
                  <a:pt x="3404" y="858"/>
                </a:lnTo>
                <a:close/>
                <a:moveTo>
                  <a:pt x="3433" y="905"/>
                </a:moveTo>
                <a:lnTo>
                  <a:pt x="3435" y="909"/>
                </a:lnTo>
                <a:lnTo>
                  <a:pt x="3431" y="912"/>
                </a:lnTo>
                <a:lnTo>
                  <a:pt x="3428" y="907"/>
                </a:lnTo>
                <a:lnTo>
                  <a:pt x="3433" y="905"/>
                </a:lnTo>
                <a:close/>
                <a:moveTo>
                  <a:pt x="3443" y="922"/>
                </a:moveTo>
                <a:lnTo>
                  <a:pt x="3445" y="926"/>
                </a:lnTo>
                <a:lnTo>
                  <a:pt x="3441" y="929"/>
                </a:lnTo>
                <a:lnTo>
                  <a:pt x="3438" y="925"/>
                </a:lnTo>
                <a:lnTo>
                  <a:pt x="3443" y="922"/>
                </a:lnTo>
                <a:close/>
                <a:moveTo>
                  <a:pt x="3453" y="940"/>
                </a:moveTo>
                <a:lnTo>
                  <a:pt x="3468" y="967"/>
                </a:lnTo>
                <a:lnTo>
                  <a:pt x="3472" y="975"/>
                </a:lnTo>
                <a:lnTo>
                  <a:pt x="3468" y="977"/>
                </a:lnTo>
                <a:lnTo>
                  <a:pt x="3464" y="969"/>
                </a:lnTo>
                <a:lnTo>
                  <a:pt x="3464" y="969"/>
                </a:lnTo>
                <a:lnTo>
                  <a:pt x="3448" y="942"/>
                </a:lnTo>
                <a:lnTo>
                  <a:pt x="3453" y="940"/>
                </a:lnTo>
                <a:close/>
                <a:moveTo>
                  <a:pt x="3479" y="988"/>
                </a:moveTo>
                <a:lnTo>
                  <a:pt x="3481" y="992"/>
                </a:lnTo>
                <a:lnTo>
                  <a:pt x="3477" y="994"/>
                </a:lnTo>
                <a:lnTo>
                  <a:pt x="3475" y="990"/>
                </a:lnTo>
                <a:lnTo>
                  <a:pt x="3479" y="988"/>
                </a:lnTo>
                <a:close/>
                <a:moveTo>
                  <a:pt x="3489" y="1006"/>
                </a:moveTo>
                <a:lnTo>
                  <a:pt x="3489" y="1006"/>
                </a:lnTo>
                <a:lnTo>
                  <a:pt x="3491" y="1010"/>
                </a:lnTo>
                <a:lnTo>
                  <a:pt x="3486" y="1012"/>
                </a:lnTo>
                <a:lnTo>
                  <a:pt x="3484" y="1009"/>
                </a:lnTo>
                <a:lnTo>
                  <a:pt x="3485" y="1009"/>
                </a:lnTo>
                <a:lnTo>
                  <a:pt x="3484" y="1008"/>
                </a:lnTo>
                <a:lnTo>
                  <a:pt x="3489" y="1006"/>
                </a:lnTo>
                <a:close/>
                <a:moveTo>
                  <a:pt x="3498" y="1024"/>
                </a:moveTo>
                <a:lnTo>
                  <a:pt x="3509" y="1046"/>
                </a:lnTo>
                <a:lnTo>
                  <a:pt x="3515" y="1060"/>
                </a:lnTo>
                <a:lnTo>
                  <a:pt x="3510" y="1062"/>
                </a:lnTo>
                <a:lnTo>
                  <a:pt x="3504" y="1048"/>
                </a:lnTo>
                <a:lnTo>
                  <a:pt x="3504" y="1049"/>
                </a:lnTo>
                <a:lnTo>
                  <a:pt x="3493" y="1026"/>
                </a:lnTo>
                <a:lnTo>
                  <a:pt x="3498" y="1024"/>
                </a:lnTo>
                <a:close/>
                <a:moveTo>
                  <a:pt x="3521" y="1073"/>
                </a:moveTo>
                <a:lnTo>
                  <a:pt x="3523" y="1078"/>
                </a:lnTo>
                <a:lnTo>
                  <a:pt x="3519" y="1080"/>
                </a:lnTo>
                <a:lnTo>
                  <a:pt x="3517" y="1075"/>
                </a:lnTo>
                <a:lnTo>
                  <a:pt x="3521" y="1073"/>
                </a:lnTo>
                <a:close/>
                <a:moveTo>
                  <a:pt x="3530" y="1091"/>
                </a:moveTo>
                <a:lnTo>
                  <a:pt x="3532" y="1096"/>
                </a:lnTo>
                <a:lnTo>
                  <a:pt x="3527" y="1098"/>
                </a:lnTo>
                <a:lnTo>
                  <a:pt x="3525" y="1094"/>
                </a:lnTo>
                <a:lnTo>
                  <a:pt x="3530" y="1091"/>
                </a:lnTo>
                <a:close/>
                <a:moveTo>
                  <a:pt x="3538" y="1110"/>
                </a:moveTo>
                <a:lnTo>
                  <a:pt x="3546" y="1128"/>
                </a:lnTo>
                <a:lnTo>
                  <a:pt x="3553" y="1147"/>
                </a:lnTo>
                <a:lnTo>
                  <a:pt x="3549" y="1148"/>
                </a:lnTo>
                <a:lnTo>
                  <a:pt x="3541" y="1130"/>
                </a:lnTo>
                <a:lnTo>
                  <a:pt x="3541" y="1130"/>
                </a:lnTo>
                <a:lnTo>
                  <a:pt x="3533" y="1112"/>
                </a:lnTo>
                <a:lnTo>
                  <a:pt x="3538" y="1110"/>
                </a:lnTo>
                <a:close/>
                <a:moveTo>
                  <a:pt x="3559" y="1160"/>
                </a:moveTo>
                <a:lnTo>
                  <a:pt x="3561" y="1165"/>
                </a:lnTo>
                <a:lnTo>
                  <a:pt x="3556" y="1167"/>
                </a:lnTo>
                <a:lnTo>
                  <a:pt x="3554" y="1163"/>
                </a:lnTo>
                <a:lnTo>
                  <a:pt x="3559" y="1160"/>
                </a:lnTo>
                <a:close/>
                <a:moveTo>
                  <a:pt x="3566" y="1179"/>
                </a:moveTo>
                <a:lnTo>
                  <a:pt x="3568" y="1184"/>
                </a:lnTo>
                <a:lnTo>
                  <a:pt x="3563" y="1186"/>
                </a:lnTo>
                <a:lnTo>
                  <a:pt x="3561" y="1181"/>
                </a:lnTo>
                <a:lnTo>
                  <a:pt x="3566" y="1179"/>
                </a:lnTo>
                <a:close/>
                <a:moveTo>
                  <a:pt x="3573" y="1198"/>
                </a:moveTo>
                <a:lnTo>
                  <a:pt x="3579" y="1212"/>
                </a:lnTo>
                <a:lnTo>
                  <a:pt x="3587" y="1235"/>
                </a:lnTo>
                <a:lnTo>
                  <a:pt x="3582" y="1237"/>
                </a:lnTo>
                <a:lnTo>
                  <a:pt x="3574" y="1214"/>
                </a:lnTo>
                <a:lnTo>
                  <a:pt x="3574" y="1214"/>
                </a:lnTo>
                <a:lnTo>
                  <a:pt x="3569" y="1200"/>
                </a:lnTo>
                <a:lnTo>
                  <a:pt x="3573" y="1198"/>
                </a:lnTo>
                <a:close/>
                <a:moveTo>
                  <a:pt x="3592" y="1250"/>
                </a:moveTo>
                <a:lnTo>
                  <a:pt x="3594" y="1254"/>
                </a:lnTo>
                <a:lnTo>
                  <a:pt x="3589" y="1256"/>
                </a:lnTo>
                <a:lnTo>
                  <a:pt x="3587" y="1251"/>
                </a:lnTo>
                <a:lnTo>
                  <a:pt x="3592" y="1250"/>
                </a:lnTo>
                <a:close/>
                <a:moveTo>
                  <a:pt x="3598" y="1269"/>
                </a:moveTo>
                <a:lnTo>
                  <a:pt x="3600" y="1274"/>
                </a:lnTo>
                <a:lnTo>
                  <a:pt x="3595" y="1275"/>
                </a:lnTo>
                <a:lnTo>
                  <a:pt x="3594" y="1270"/>
                </a:lnTo>
                <a:lnTo>
                  <a:pt x="3598" y="1269"/>
                </a:lnTo>
                <a:close/>
                <a:moveTo>
                  <a:pt x="3605" y="1288"/>
                </a:moveTo>
                <a:lnTo>
                  <a:pt x="3608" y="1298"/>
                </a:lnTo>
                <a:lnTo>
                  <a:pt x="3616" y="1326"/>
                </a:lnTo>
                <a:lnTo>
                  <a:pt x="3611" y="1328"/>
                </a:lnTo>
                <a:lnTo>
                  <a:pt x="3603" y="1299"/>
                </a:lnTo>
                <a:lnTo>
                  <a:pt x="3603" y="1299"/>
                </a:lnTo>
                <a:lnTo>
                  <a:pt x="3600" y="1289"/>
                </a:lnTo>
                <a:lnTo>
                  <a:pt x="3605" y="1288"/>
                </a:lnTo>
                <a:close/>
                <a:moveTo>
                  <a:pt x="3621" y="1341"/>
                </a:moveTo>
                <a:lnTo>
                  <a:pt x="3621" y="1341"/>
                </a:lnTo>
                <a:lnTo>
                  <a:pt x="3622" y="1345"/>
                </a:lnTo>
                <a:lnTo>
                  <a:pt x="3617" y="1347"/>
                </a:lnTo>
                <a:lnTo>
                  <a:pt x="3616" y="1343"/>
                </a:lnTo>
                <a:lnTo>
                  <a:pt x="3616" y="1343"/>
                </a:lnTo>
                <a:lnTo>
                  <a:pt x="3616" y="1342"/>
                </a:lnTo>
                <a:lnTo>
                  <a:pt x="3621" y="1341"/>
                </a:lnTo>
                <a:close/>
                <a:moveTo>
                  <a:pt x="3626" y="1360"/>
                </a:moveTo>
                <a:lnTo>
                  <a:pt x="3627" y="1365"/>
                </a:lnTo>
                <a:lnTo>
                  <a:pt x="3622" y="1366"/>
                </a:lnTo>
                <a:lnTo>
                  <a:pt x="3621" y="1361"/>
                </a:lnTo>
                <a:lnTo>
                  <a:pt x="3626" y="1360"/>
                </a:lnTo>
                <a:close/>
                <a:moveTo>
                  <a:pt x="3631" y="1379"/>
                </a:moveTo>
                <a:lnTo>
                  <a:pt x="3633" y="1386"/>
                </a:lnTo>
                <a:lnTo>
                  <a:pt x="3640" y="1418"/>
                </a:lnTo>
                <a:lnTo>
                  <a:pt x="3636" y="1419"/>
                </a:lnTo>
                <a:lnTo>
                  <a:pt x="3628" y="1387"/>
                </a:lnTo>
                <a:lnTo>
                  <a:pt x="3628" y="1387"/>
                </a:lnTo>
                <a:lnTo>
                  <a:pt x="3626" y="1380"/>
                </a:lnTo>
                <a:lnTo>
                  <a:pt x="3631" y="1379"/>
                </a:lnTo>
                <a:close/>
                <a:moveTo>
                  <a:pt x="3644" y="1433"/>
                </a:moveTo>
                <a:lnTo>
                  <a:pt x="3645" y="1438"/>
                </a:lnTo>
                <a:lnTo>
                  <a:pt x="3640" y="1439"/>
                </a:lnTo>
                <a:lnTo>
                  <a:pt x="3639" y="1434"/>
                </a:lnTo>
                <a:lnTo>
                  <a:pt x="3644" y="1433"/>
                </a:lnTo>
                <a:close/>
                <a:moveTo>
                  <a:pt x="3648" y="1452"/>
                </a:moveTo>
                <a:lnTo>
                  <a:pt x="3649" y="1457"/>
                </a:lnTo>
                <a:lnTo>
                  <a:pt x="3645" y="1458"/>
                </a:lnTo>
                <a:lnTo>
                  <a:pt x="3643" y="1453"/>
                </a:lnTo>
                <a:lnTo>
                  <a:pt x="3648" y="1452"/>
                </a:lnTo>
                <a:close/>
                <a:moveTo>
                  <a:pt x="3653" y="1472"/>
                </a:moveTo>
                <a:lnTo>
                  <a:pt x="3653" y="1475"/>
                </a:lnTo>
                <a:lnTo>
                  <a:pt x="3660" y="1511"/>
                </a:lnTo>
                <a:lnTo>
                  <a:pt x="3655" y="1512"/>
                </a:lnTo>
                <a:lnTo>
                  <a:pt x="3648" y="1476"/>
                </a:lnTo>
                <a:lnTo>
                  <a:pt x="3648" y="1476"/>
                </a:lnTo>
                <a:lnTo>
                  <a:pt x="3648" y="1473"/>
                </a:lnTo>
                <a:lnTo>
                  <a:pt x="3653" y="1472"/>
                </a:lnTo>
                <a:close/>
                <a:moveTo>
                  <a:pt x="3663" y="1526"/>
                </a:moveTo>
                <a:lnTo>
                  <a:pt x="3664" y="1531"/>
                </a:lnTo>
                <a:lnTo>
                  <a:pt x="3659" y="1532"/>
                </a:lnTo>
                <a:lnTo>
                  <a:pt x="3658" y="1527"/>
                </a:lnTo>
                <a:lnTo>
                  <a:pt x="3663" y="1526"/>
                </a:lnTo>
                <a:close/>
                <a:moveTo>
                  <a:pt x="3666" y="1546"/>
                </a:moveTo>
                <a:lnTo>
                  <a:pt x="3667" y="1551"/>
                </a:lnTo>
                <a:lnTo>
                  <a:pt x="3662" y="1552"/>
                </a:lnTo>
                <a:lnTo>
                  <a:pt x="3661" y="1547"/>
                </a:lnTo>
                <a:lnTo>
                  <a:pt x="3666" y="1546"/>
                </a:lnTo>
                <a:close/>
                <a:moveTo>
                  <a:pt x="3669" y="1566"/>
                </a:moveTo>
                <a:lnTo>
                  <a:pt x="3669" y="1566"/>
                </a:lnTo>
                <a:lnTo>
                  <a:pt x="3675" y="1605"/>
                </a:lnTo>
                <a:lnTo>
                  <a:pt x="3670" y="1606"/>
                </a:lnTo>
                <a:lnTo>
                  <a:pt x="3664" y="1567"/>
                </a:lnTo>
                <a:lnTo>
                  <a:pt x="3664" y="1567"/>
                </a:lnTo>
                <a:lnTo>
                  <a:pt x="3664" y="1566"/>
                </a:lnTo>
                <a:lnTo>
                  <a:pt x="3669" y="1566"/>
                </a:lnTo>
                <a:close/>
                <a:moveTo>
                  <a:pt x="3677" y="1620"/>
                </a:moveTo>
                <a:lnTo>
                  <a:pt x="3677" y="1625"/>
                </a:lnTo>
                <a:lnTo>
                  <a:pt x="3672" y="1626"/>
                </a:lnTo>
                <a:lnTo>
                  <a:pt x="3671" y="1621"/>
                </a:lnTo>
                <a:lnTo>
                  <a:pt x="3677" y="1620"/>
                </a:lnTo>
                <a:close/>
                <a:moveTo>
                  <a:pt x="3679" y="1640"/>
                </a:moveTo>
                <a:lnTo>
                  <a:pt x="3680" y="1645"/>
                </a:lnTo>
                <a:lnTo>
                  <a:pt x="3674" y="1645"/>
                </a:lnTo>
                <a:lnTo>
                  <a:pt x="3674" y="1641"/>
                </a:lnTo>
                <a:lnTo>
                  <a:pt x="3679" y="1640"/>
                </a:lnTo>
                <a:close/>
                <a:moveTo>
                  <a:pt x="3681" y="1660"/>
                </a:moveTo>
                <a:lnTo>
                  <a:pt x="3685" y="1700"/>
                </a:lnTo>
                <a:lnTo>
                  <a:pt x="3680" y="1700"/>
                </a:lnTo>
                <a:lnTo>
                  <a:pt x="3676" y="1660"/>
                </a:lnTo>
                <a:lnTo>
                  <a:pt x="3681" y="1660"/>
                </a:lnTo>
                <a:close/>
                <a:moveTo>
                  <a:pt x="3686" y="1715"/>
                </a:moveTo>
                <a:lnTo>
                  <a:pt x="3686" y="1720"/>
                </a:lnTo>
                <a:lnTo>
                  <a:pt x="3681" y="1720"/>
                </a:lnTo>
                <a:lnTo>
                  <a:pt x="3681" y="1715"/>
                </a:lnTo>
                <a:lnTo>
                  <a:pt x="3686" y="1715"/>
                </a:lnTo>
                <a:close/>
                <a:moveTo>
                  <a:pt x="3687" y="1735"/>
                </a:moveTo>
                <a:lnTo>
                  <a:pt x="3687" y="1740"/>
                </a:lnTo>
                <a:lnTo>
                  <a:pt x="3682" y="1740"/>
                </a:lnTo>
                <a:lnTo>
                  <a:pt x="3682" y="1735"/>
                </a:lnTo>
                <a:lnTo>
                  <a:pt x="3687" y="1735"/>
                </a:lnTo>
                <a:close/>
                <a:moveTo>
                  <a:pt x="3688" y="1755"/>
                </a:moveTo>
                <a:lnTo>
                  <a:pt x="3689" y="1795"/>
                </a:lnTo>
                <a:lnTo>
                  <a:pt x="3685" y="1795"/>
                </a:lnTo>
                <a:lnTo>
                  <a:pt x="3683" y="1755"/>
                </a:lnTo>
                <a:lnTo>
                  <a:pt x="3688" y="1755"/>
                </a:lnTo>
                <a:close/>
                <a:moveTo>
                  <a:pt x="3690" y="1810"/>
                </a:moveTo>
                <a:lnTo>
                  <a:pt x="3690" y="1815"/>
                </a:lnTo>
                <a:lnTo>
                  <a:pt x="3685" y="1815"/>
                </a:lnTo>
                <a:lnTo>
                  <a:pt x="3685" y="1810"/>
                </a:lnTo>
                <a:lnTo>
                  <a:pt x="3690" y="1810"/>
                </a:lnTo>
                <a:close/>
                <a:moveTo>
                  <a:pt x="3690" y="1830"/>
                </a:moveTo>
                <a:lnTo>
                  <a:pt x="3690" y="1835"/>
                </a:lnTo>
                <a:lnTo>
                  <a:pt x="3685" y="1835"/>
                </a:lnTo>
                <a:lnTo>
                  <a:pt x="3685" y="1830"/>
                </a:lnTo>
                <a:lnTo>
                  <a:pt x="3690" y="1830"/>
                </a:lnTo>
                <a:close/>
                <a:moveTo>
                  <a:pt x="3690" y="1850"/>
                </a:moveTo>
                <a:lnTo>
                  <a:pt x="3690" y="1890"/>
                </a:lnTo>
                <a:lnTo>
                  <a:pt x="3685" y="1890"/>
                </a:lnTo>
                <a:lnTo>
                  <a:pt x="3685" y="1850"/>
                </a:lnTo>
                <a:lnTo>
                  <a:pt x="3690" y="1850"/>
                </a:lnTo>
                <a:close/>
                <a:moveTo>
                  <a:pt x="3690" y="1905"/>
                </a:moveTo>
                <a:lnTo>
                  <a:pt x="3690" y="1910"/>
                </a:lnTo>
                <a:lnTo>
                  <a:pt x="3685" y="1910"/>
                </a:lnTo>
                <a:lnTo>
                  <a:pt x="3685" y="1905"/>
                </a:lnTo>
                <a:lnTo>
                  <a:pt x="3690" y="1905"/>
                </a:lnTo>
                <a:close/>
                <a:moveTo>
                  <a:pt x="3689" y="1925"/>
                </a:moveTo>
                <a:lnTo>
                  <a:pt x="3689" y="1930"/>
                </a:lnTo>
                <a:lnTo>
                  <a:pt x="3684" y="1930"/>
                </a:lnTo>
                <a:lnTo>
                  <a:pt x="3684" y="1925"/>
                </a:lnTo>
                <a:lnTo>
                  <a:pt x="3689" y="1925"/>
                </a:lnTo>
                <a:close/>
                <a:moveTo>
                  <a:pt x="3688" y="1945"/>
                </a:moveTo>
                <a:lnTo>
                  <a:pt x="3686" y="1985"/>
                </a:lnTo>
                <a:lnTo>
                  <a:pt x="3681" y="1985"/>
                </a:lnTo>
                <a:lnTo>
                  <a:pt x="3683" y="1945"/>
                </a:lnTo>
                <a:lnTo>
                  <a:pt x="3688" y="1945"/>
                </a:lnTo>
                <a:close/>
                <a:moveTo>
                  <a:pt x="3685" y="2000"/>
                </a:moveTo>
                <a:lnTo>
                  <a:pt x="3684" y="2005"/>
                </a:lnTo>
                <a:lnTo>
                  <a:pt x="3679" y="2005"/>
                </a:lnTo>
                <a:lnTo>
                  <a:pt x="3680" y="2000"/>
                </a:lnTo>
                <a:lnTo>
                  <a:pt x="3685" y="2000"/>
                </a:lnTo>
                <a:close/>
                <a:moveTo>
                  <a:pt x="3683" y="2020"/>
                </a:moveTo>
                <a:lnTo>
                  <a:pt x="3682" y="2025"/>
                </a:lnTo>
                <a:lnTo>
                  <a:pt x="3677" y="2025"/>
                </a:lnTo>
                <a:lnTo>
                  <a:pt x="3678" y="2020"/>
                </a:lnTo>
                <a:lnTo>
                  <a:pt x="3683" y="2020"/>
                </a:lnTo>
                <a:close/>
                <a:moveTo>
                  <a:pt x="3681" y="2040"/>
                </a:moveTo>
                <a:lnTo>
                  <a:pt x="3676" y="2080"/>
                </a:lnTo>
                <a:lnTo>
                  <a:pt x="3671" y="2079"/>
                </a:lnTo>
                <a:lnTo>
                  <a:pt x="3676" y="2040"/>
                </a:lnTo>
                <a:lnTo>
                  <a:pt x="3681" y="2040"/>
                </a:lnTo>
                <a:close/>
                <a:moveTo>
                  <a:pt x="3674" y="2095"/>
                </a:moveTo>
                <a:lnTo>
                  <a:pt x="3674" y="2100"/>
                </a:lnTo>
                <a:lnTo>
                  <a:pt x="3669" y="2099"/>
                </a:lnTo>
                <a:lnTo>
                  <a:pt x="3669" y="2094"/>
                </a:lnTo>
                <a:lnTo>
                  <a:pt x="3674" y="2095"/>
                </a:lnTo>
                <a:close/>
                <a:moveTo>
                  <a:pt x="3671" y="2115"/>
                </a:moveTo>
                <a:lnTo>
                  <a:pt x="3671" y="2119"/>
                </a:lnTo>
                <a:lnTo>
                  <a:pt x="3666" y="2119"/>
                </a:lnTo>
                <a:lnTo>
                  <a:pt x="3667" y="2114"/>
                </a:lnTo>
                <a:lnTo>
                  <a:pt x="3671" y="2115"/>
                </a:lnTo>
                <a:close/>
                <a:moveTo>
                  <a:pt x="3668" y="2134"/>
                </a:moveTo>
                <a:lnTo>
                  <a:pt x="3662" y="2174"/>
                </a:lnTo>
                <a:lnTo>
                  <a:pt x="3662" y="2174"/>
                </a:lnTo>
                <a:lnTo>
                  <a:pt x="3657" y="2173"/>
                </a:lnTo>
                <a:lnTo>
                  <a:pt x="3657" y="2173"/>
                </a:lnTo>
                <a:lnTo>
                  <a:pt x="3657" y="2173"/>
                </a:lnTo>
                <a:lnTo>
                  <a:pt x="3664" y="2134"/>
                </a:lnTo>
                <a:lnTo>
                  <a:pt x="3668" y="2134"/>
                </a:lnTo>
                <a:close/>
                <a:moveTo>
                  <a:pt x="3659" y="2189"/>
                </a:moveTo>
                <a:lnTo>
                  <a:pt x="3658" y="2194"/>
                </a:lnTo>
                <a:lnTo>
                  <a:pt x="3654" y="2193"/>
                </a:lnTo>
                <a:lnTo>
                  <a:pt x="3654" y="2188"/>
                </a:lnTo>
                <a:lnTo>
                  <a:pt x="3659" y="2189"/>
                </a:lnTo>
                <a:close/>
                <a:moveTo>
                  <a:pt x="3656" y="2208"/>
                </a:moveTo>
                <a:lnTo>
                  <a:pt x="3654" y="2213"/>
                </a:lnTo>
                <a:lnTo>
                  <a:pt x="3650" y="2212"/>
                </a:lnTo>
                <a:lnTo>
                  <a:pt x="3651" y="2207"/>
                </a:lnTo>
                <a:lnTo>
                  <a:pt x="3656" y="2208"/>
                </a:lnTo>
                <a:close/>
                <a:moveTo>
                  <a:pt x="3651" y="2228"/>
                </a:moveTo>
                <a:lnTo>
                  <a:pt x="3644" y="2264"/>
                </a:lnTo>
                <a:lnTo>
                  <a:pt x="3643" y="2267"/>
                </a:lnTo>
                <a:lnTo>
                  <a:pt x="3638" y="2266"/>
                </a:lnTo>
                <a:lnTo>
                  <a:pt x="3639" y="2263"/>
                </a:lnTo>
                <a:lnTo>
                  <a:pt x="3639" y="2263"/>
                </a:lnTo>
                <a:lnTo>
                  <a:pt x="3647" y="2227"/>
                </a:lnTo>
                <a:lnTo>
                  <a:pt x="3651" y="2228"/>
                </a:lnTo>
                <a:close/>
                <a:moveTo>
                  <a:pt x="3639" y="2282"/>
                </a:moveTo>
                <a:lnTo>
                  <a:pt x="3638" y="2287"/>
                </a:lnTo>
                <a:lnTo>
                  <a:pt x="3633" y="2285"/>
                </a:lnTo>
                <a:lnTo>
                  <a:pt x="3635" y="2281"/>
                </a:lnTo>
                <a:lnTo>
                  <a:pt x="3639" y="2282"/>
                </a:lnTo>
                <a:close/>
                <a:moveTo>
                  <a:pt x="3635" y="2301"/>
                </a:moveTo>
                <a:lnTo>
                  <a:pt x="3633" y="2306"/>
                </a:lnTo>
                <a:lnTo>
                  <a:pt x="3629" y="2305"/>
                </a:lnTo>
                <a:lnTo>
                  <a:pt x="3630" y="2300"/>
                </a:lnTo>
                <a:lnTo>
                  <a:pt x="3635" y="2301"/>
                </a:lnTo>
                <a:close/>
                <a:moveTo>
                  <a:pt x="3630" y="2321"/>
                </a:moveTo>
                <a:lnTo>
                  <a:pt x="3621" y="2353"/>
                </a:lnTo>
                <a:lnTo>
                  <a:pt x="3619" y="2359"/>
                </a:lnTo>
                <a:lnTo>
                  <a:pt x="3614" y="2358"/>
                </a:lnTo>
                <a:lnTo>
                  <a:pt x="3616" y="2351"/>
                </a:lnTo>
                <a:lnTo>
                  <a:pt x="3616" y="2351"/>
                </a:lnTo>
                <a:lnTo>
                  <a:pt x="3625" y="2319"/>
                </a:lnTo>
                <a:lnTo>
                  <a:pt x="3630" y="2321"/>
                </a:lnTo>
                <a:close/>
                <a:moveTo>
                  <a:pt x="3615" y="2374"/>
                </a:moveTo>
                <a:lnTo>
                  <a:pt x="3613" y="2378"/>
                </a:lnTo>
                <a:lnTo>
                  <a:pt x="3609" y="2377"/>
                </a:lnTo>
                <a:lnTo>
                  <a:pt x="3610" y="2372"/>
                </a:lnTo>
                <a:lnTo>
                  <a:pt x="3615" y="2374"/>
                </a:lnTo>
                <a:close/>
                <a:moveTo>
                  <a:pt x="3609" y="2393"/>
                </a:moveTo>
                <a:lnTo>
                  <a:pt x="3608" y="2396"/>
                </a:lnTo>
                <a:lnTo>
                  <a:pt x="3608" y="2398"/>
                </a:lnTo>
                <a:lnTo>
                  <a:pt x="3603" y="2396"/>
                </a:lnTo>
                <a:lnTo>
                  <a:pt x="3603" y="2395"/>
                </a:lnTo>
                <a:lnTo>
                  <a:pt x="3603" y="2395"/>
                </a:lnTo>
                <a:lnTo>
                  <a:pt x="3604" y="2391"/>
                </a:lnTo>
                <a:lnTo>
                  <a:pt x="3609" y="2393"/>
                </a:lnTo>
                <a:close/>
                <a:moveTo>
                  <a:pt x="3603" y="2412"/>
                </a:moveTo>
                <a:lnTo>
                  <a:pt x="3594" y="2439"/>
                </a:lnTo>
                <a:lnTo>
                  <a:pt x="3590" y="2450"/>
                </a:lnTo>
                <a:lnTo>
                  <a:pt x="3585" y="2448"/>
                </a:lnTo>
                <a:lnTo>
                  <a:pt x="3589" y="2438"/>
                </a:lnTo>
                <a:lnTo>
                  <a:pt x="3589" y="2438"/>
                </a:lnTo>
                <a:lnTo>
                  <a:pt x="3598" y="2411"/>
                </a:lnTo>
                <a:lnTo>
                  <a:pt x="3603" y="2412"/>
                </a:lnTo>
                <a:close/>
                <a:moveTo>
                  <a:pt x="3585" y="2464"/>
                </a:moveTo>
                <a:lnTo>
                  <a:pt x="3584" y="2469"/>
                </a:lnTo>
                <a:lnTo>
                  <a:pt x="3579" y="2467"/>
                </a:lnTo>
                <a:lnTo>
                  <a:pt x="3580" y="2463"/>
                </a:lnTo>
                <a:lnTo>
                  <a:pt x="3585" y="2464"/>
                </a:lnTo>
                <a:close/>
                <a:moveTo>
                  <a:pt x="3579" y="2483"/>
                </a:moveTo>
                <a:lnTo>
                  <a:pt x="3577" y="2488"/>
                </a:lnTo>
                <a:lnTo>
                  <a:pt x="3572" y="2486"/>
                </a:lnTo>
                <a:lnTo>
                  <a:pt x="3574" y="2481"/>
                </a:lnTo>
                <a:lnTo>
                  <a:pt x="3579" y="2483"/>
                </a:lnTo>
                <a:close/>
                <a:moveTo>
                  <a:pt x="3571" y="2502"/>
                </a:moveTo>
                <a:lnTo>
                  <a:pt x="3563" y="2524"/>
                </a:lnTo>
                <a:lnTo>
                  <a:pt x="3557" y="2539"/>
                </a:lnTo>
                <a:lnTo>
                  <a:pt x="3552" y="2537"/>
                </a:lnTo>
                <a:lnTo>
                  <a:pt x="3558" y="2522"/>
                </a:lnTo>
                <a:lnTo>
                  <a:pt x="3558" y="2523"/>
                </a:lnTo>
                <a:lnTo>
                  <a:pt x="3567" y="2500"/>
                </a:lnTo>
                <a:lnTo>
                  <a:pt x="3571" y="2502"/>
                </a:lnTo>
                <a:close/>
                <a:moveTo>
                  <a:pt x="3551" y="2553"/>
                </a:moveTo>
                <a:lnTo>
                  <a:pt x="3549" y="2558"/>
                </a:lnTo>
                <a:lnTo>
                  <a:pt x="3545" y="2556"/>
                </a:lnTo>
                <a:lnTo>
                  <a:pt x="3546" y="2551"/>
                </a:lnTo>
                <a:lnTo>
                  <a:pt x="3551" y="2553"/>
                </a:lnTo>
                <a:close/>
                <a:moveTo>
                  <a:pt x="3543" y="2571"/>
                </a:moveTo>
                <a:lnTo>
                  <a:pt x="3541" y="2576"/>
                </a:lnTo>
                <a:lnTo>
                  <a:pt x="3537" y="2574"/>
                </a:lnTo>
                <a:lnTo>
                  <a:pt x="3539" y="2570"/>
                </a:lnTo>
                <a:lnTo>
                  <a:pt x="3543" y="2571"/>
                </a:lnTo>
                <a:close/>
                <a:moveTo>
                  <a:pt x="3535" y="2590"/>
                </a:moveTo>
                <a:lnTo>
                  <a:pt x="3528" y="2607"/>
                </a:lnTo>
                <a:lnTo>
                  <a:pt x="3519" y="2626"/>
                </a:lnTo>
                <a:lnTo>
                  <a:pt x="3514" y="2624"/>
                </a:lnTo>
                <a:lnTo>
                  <a:pt x="3523" y="2605"/>
                </a:lnTo>
                <a:lnTo>
                  <a:pt x="3523" y="2605"/>
                </a:lnTo>
                <a:lnTo>
                  <a:pt x="3531" y="2588"/>
                </a:lnTo>
                <a:lnTo>
                  <a:pt x="3535" y="2590"/>
                </a:lnTo>
                <a:close/>
                <a:moveTo>
                  <a:pt x="3513" y="2640"/>
                </a:moveTo>
                <a:lnTo>
                  <a:pt x="3510" y="2644"/>
                </a:lnTo>
                <a:lnTo>
                  <a:pt x="3506" y="2642"/>
                </a:lnTo>
                <a:lnTo>
                  <a:pt x="3508" y="2638"/>
                </a:lnTo>
                <a:lnTo>
                  <a:pt x="3513" y="2640"/>
                </a:lnTo>
                <a:close/>
                <a:moveTo>
                  <a:pt x="3504" y="2658"/>
                </a:moveTo>
                <a:lnTo>
                  <a:pt x="3501" y="2662"/>
                </a:lnTo>
                <a:lnTo>
                  <a:pt x="3497" y="2660"/>
                </a:lnTo>
                <a:lnTo>
                  <a:pt x="3499" y="2656"/>
                </a:lnTo>
                <a:lnTo>
                  <a:pt x="3504" y="2658"/>
                </a:lnTo>
                <a:close/>
                <a:moveTo>
                  <a:pt x="3495" y="2676"/>
                </a:moveTo>
                <a:lnTo>
                  <a:pt x="3489" y="2688"/>
                </a:lnTo>
                <a:lnTo>
                  <a:pt x="3477" y="2712"/>
                </a:lnTo>
                <a:lnTo>
                  <a:pt x="3472" y="2709"/>
                </a:lnTo>
                <a:lnTo>
                  <a:pt x="3485" y="2686"/>
                </a:lnTo>
                <a:lnTo>
                  <a:pt x="3485" y="2686"/>
                </a:lnTo>
                <a:lnTo>
                  <a:pt x="3490" y="2674"/>
                </a:lnTo>
                <a:lnTo>
                  <a:pt x="3495" y="2676"/>
                </a:lnTo>
                <a:close/>
                <a:moveTo>
                  <a:pt x="3470" y="2725"/>
                </a:moveTo>
                <a:lnTo>
                  <a:pt x="3468" y="2727"/>
                </a:lnTo>
                <a:lnTo>
                  <a:pt x="3467" y="2729"/>
                </a:lnTo>
                <a:lnTo>
                  <a:pt x="3463" y="2727"/>
                </a:lnTo>
                <a:lnTo>
                  <a:pt x="3464" y="2725"/>
                </a:lnTo>
                <a:lnTo>
                  <a:pt x="3464" y="2725"/>
                </a:lnTo>
                <a:lnTo>
                  <a:pt x="3465" y="2722"/>
                </a:lnTo>
                <a:lnTo>
                  <a:pt x="3470" y="2725"/>
                </a:lnTo>
                <a:close/>
                <a:moveTo>
                  <a:pt x="3460" y="2742"/>
                </a:moveTo>
                <a:lnTo>
                  <a:pt x="3457" y="2747"/>
                </a:lnTo>
                <a:lnTo>
                  <a:pt x="3453" y="2744"/>
                </a:lnTo>
                <a:lnTo>
                  <a:pt x="3456" y="2740"/>
                </a:lnTo>
                <a:lnTo>
                  <a:pt x="3460" y="2742"/>
                </a:lnTo>
                <a:close/>
                <a:moveTo>
                  <a:pt x="3450" y="2760"/>
                </a:moveTo>
                <a:lnTo>
                  <a:pt x="3447" y="2766"/>
                </a:lnTo>
                <a:lnTo>
                  <a:pt x="3430" y="2794"/>
                </a:lnTo>
                <a:lnTo>
                  <a:pt x="3426" y="2792"/>
                </a:lnTo>
                <a:lnTo>
                  <a:pt x="3442" y="2764"/>
                </a:lnTo>
                <a:lnTo>
                  <a:pt x="3442" y="2764"/>
                </a:lnTo>
                <a:lnTo>
                  <a:pt x="3446" y="2758"/>
                </a:lnTo>
                <a:lnTo>
                  <a:pt x="3450" y="2760"/>
                </a:lnTo>
                <a:close/>
                <a:moveTo>
                  <a:pt x="3422" y="2807"/>
                </a:moveTo>
                <a:lnTo>
                  <a:pt x="3419" y="2812"/>
                </a:lnTo>
                <a:lnTo>
                  <a:pt x="3415" y="2809"/>
                </a:lnTo>
                <a:lnTo>
                  <a:pt x="3418" y="2805"/>
                </a:lnTo>
                <a:lnTo>
                  <a:pt x="3422" y="2807"/>
                </a:lnTo>
                <a:close/>
                <a:moveTo>
                  <a:pt x="3411" y="2824"/>
                </a:moveTo>
                <a:lnTo>
                  <a:pt x="3408" y="2828"/>
                </a:lnTo>
                <a:lnTo>
                  <a:pt x="3404" y="2826"/>
                </a:lnTo>
                <a:lnTo>
                  <a:pt x="3407" y="2821"/>
                </a:lnTo>
                <a:lnTo>
                  <a:pt x="3411" y="2824"/>
                </a:lnTo>
                <a:close/>
                <a:moveTo>
                  <a:pt x="3400" y="2841"/>
                </a:moveTo>
                <a:lnTo>
                  <a:pt x="3379" y="2875"/>
                </a:lnTo>
                <a:lnTo>
                  <a:pt x="3375" y="2872"/>
                </a:lnTo>
                <a:lnTo>
                  <a:pt x="3396" y="2838"/>
                </a:lnTo>
                <a:lnTo>
                  <a:pt x="3400" y="2841"/>
                </a:lnTo>
                <a:close/>
                <a:moveTo>
                  <a:pt x="3370" y="2887"/>
                </a:moveTo>
                <a:lnTo>
                  <a:pt x="3367" y="2891"/>
                </a:lnTo>
                <a:lnTo>
                  <a:pt x="3363" y="2888"/>
                </a:lnTo>
                <a:lnTo>
                  <a:pt x="3366" y="2884"/>
                </a:lnTo>
                <a:lnTo>
                  <a:pt x="3370" y="2887"/>
                </a:lnTo>
                <a:close/>
                <a:moveTo>
                  <a:pt x="3359" y="2903"/>
                </a:moveTo>
                <a:lnTo>
                  <a:pt x="3356" y="2908"/>
                </a:lnTo>
                <a:lnTo>
                  <a:pt x="3352" y="2905"/>
                </a:lnTo>
                <a:lnTo>
                  <a:pt x="3354" y="2901"/>
                </a:lnTo>
                <a:lnTo>
                  <a:pt x="3359" y="2903"/>
                </a:lnTo>
                <a:close/>
                <a:moveTo>
                  <a:pt x="3347" y="2920"/>
                </a:moveTo>
                <a:lnTo>
                  <a:pt x="3324" y="2952"/>
                </a:lnTo>
                <a:lnTo>
                  <a:pt x="3324" y="2953"/>
                </a:lnTo>
                <a:lnTo>
                  <a:pt x="3320" y="2949"/>
                </a:lnTo>
                <a:lnTo>
                  <a:pt x="3320" y="2949"/>
                </a:lnTo>
                <a:lnTo>
                  <a:pt x="3320" y="2949"/>
                </a:lnTo>
                <a:lnTo>
                  <a:pt x="3343" y="2917"/>
                </a:lnTo>
                <a:lnTo>
                  <a:pt x="3347" y="2920"/>
                </a:lnTo>
                <a:close/>
                <a:moveTo>
                  <a:pt x="3315" y="2964"/>
                </a:moveTo>
                <a:lnTo>
                  <a:pt x="3312" y="2968"/>
                </a:lnTo>
                <a:lnTo>
                  <a:pt x="3308" y="2965"/>
                </a:lnTo>
                <a:lnTo>
                  <a:pt x="3311" y="2961"/>
                </a:lnTo>
                <a:lnTo>
                  <a:pt x="3315" y="2964"/>
                </a:lnTo>
                <a:close/>
                <a:moveTo>
                  <a:pt x="3302" y="2980"/>
                </a:moveTo>
                <a:lnTo>
                  <a:pt x="3299" y="2984"/>
                </a:lnTo>
                <a:lnTo>
                  <a:pt x="3295" y="2981"/>
                </a:lnTo>
                <a:lnTo>
                  <a:pt x="3298" y="2977"/>
                </a:lnTo>
                <a:lnTo>
                  <a:pt x="3302" y="2980"/>
                </a:lnTo>
                <a:close/>
                <a:moveTo>
                  <a:pt x="3290" y="2996"/>
                </a:moveTo>
                <a:lnTo>
                  <a:pt x="3270" y="3022"/>
                </a:lnTo>
                <a:lnTo>
                  <a:pt x="3265" y="3027"/>
                </a:lnTo>
                <a:lnTo>
                  <a:pt x="3261" y="3024"/>
                </a:lnTo>
                <a:lnTo>
                  <a:pt x="3266" y="3018"/>
                </a:lnTo>
                <a:lnTo>
                  <a:pt x="3266" y="3018"/>
                </a:lnTo>
                <a:lnTo>
                  <a:pt x="3286" y="2993"/>
                </a:lnTo>
                <a:lnTo>
                  <a:pt x="3290" y="2996"/>
                </a:lnTo>
                <a:close/>
                <a:moveTo>
                  <a:pt x="3255" y="3039"/>
                </a:moveTo>
                <a:lnTo>
                  <a:pt x="3252" y="3042"/>
                </a:lnTo>
                <a:lnTo>
                  <a:pt x="3248" y="3039"/>
                </a:lnTo>
                <a:lnTo>
                  <a:pt x="3251" y="3035"/>
                </a:lnTo>
                <a:lnTo>
                  <a:pt x="3255" y="3039"/>
                </a:lnTo>
                <a:close/>
                <a:moveTo>
                  <a:pt x="3242" y="3054"/>
                </a:moveTo>
                <a:lnTo>
                  <a:pt x="3239" y="3057"/>
                </a:lnTo>
                <a:lnTo>
                  <a:pt x="3235" y="3054"/>
                </a:lnTo>
                <a:lnTo>
                  <a:pt x="3238" y="3050"/>
                </a:lnTo>
                <a:lnTo>
                  <a:pt x="3242" y="3054"/>
                </a:lnTo>
                <a:close/>
                <a:moveTo>
                  <a:pt x="3229" y="3069"/>
                </a:moveTo>
                <a:lnTo>
                  <a:pt x="3212" y="3089"/>
                </a:lnTo>
                <a:lnTo>
                  <a:pt x="3202" y="3099"/>
                </a:lnTo>
                <a:lnTo>
                  <a:pt x="3198" y="3095"/>
                </a:lnTo>
                <a:lnTo>
                  <a:pt x="3208" y="3085"/>
                </a:lnTo>
                <a:lnTo>
                  <a:pt x="3208" y="3085"/>
                </a:lnTo>
                <a:lnTo>
                  <a:pt x="3225" y="3066"/>
                </a:lnTo>
                <a:lnTo>
                  <a:pt x="3229" y="3069"/>
                </a:lnTo>
                <a:close/>
                <a:moveTo>
                  <a:pt x="3192" y="3110"/>
                </a:moveTo>
                <a:lnTo>
                  <a:pt x="3188" y="3113"/>
                </a:lnTo>
                <a:lnTo>
                  <a:pt x="3185" y="3110"/>
                </a:lnTo>
                <a:lnTo>
                  <a:pt x="3188" y="3106"/>
                </a:lnTo>
                <a:lnTo>
                  <a:pt x="3192" y="3110"/>
                </a:lnTo>
                <a:close/>
                <a:moveTo>
                  <a:pt x="3178" y="3124"/>
                </a:moveTo>
                <a:lnTo>
                  <a:pt x="3174" y="3128"/>
                </a:lnTo>
                <a:lnTo>
                  <a:pt x="3171" y="3124"/>
                </a:lnTo>
                <a:lnTo>
                  <a:pt x="3174" y="3120"/>
                </a:lnTo>
                <a:lnTo>
                  <a:pt x="3178" y="3124"/>
                </a:lnTo>
                <a:close/>
                <a:moveTo>
                  <a:pt x="3164" y="3138"/>
                </a:moveTo>
                <a:lnTo>
                  <a:pt x="3150" y="3153"/>
                </a:lnTo>
                <a:lnTo>
                  <a:pt x="3136" y="3167"/>
                </a:lnTo>
                <a:lnTo>
                  <a:pt x="3132" y="3163"/>
                </a:lnTo>
                <a:lnTo>
                  <a:pt x="3147" y="3149"/>
                </a:lnTo>
                <a:lnTo>
                  <a:pt x="3147" y="3149"/>
                </a:lnTo>
                <a:lnTo>
                  <a:pt x="3160" y="3135"/>
                </a:lnTo>
                <a:lnTo>
                  <a:pt x="3164" y="3138"/>
                </a:lnTo>
                <a:close/>
                <a:moveTo>
                  <a:pt x="3125" y="3177"/>
                </a:moveTo>
                <a:lnTo>
                  <a:pt x="3121" y="3180"/>
                </a:lnTo>
                <a:lnTo>
                  <a:pt x="3118" y="3177"/>
                </a:lnTo>
                <a:lnTo>
                  <a:pt x="3121" y="3174"/>
                </a:lnTo>
                <a:lnTo>
                  <a:pt x="3125" y="3177"/>
                </a:lnTo>
                <a:close/>
                <a:moveTo>
                  <a:pt x="3110" y="3191"/>
                </a:moveTo>
                <a:lnTo>
                  <a:pt x="3107" y="3194"/>
                </a:lnTo>
                <a:lnTo>
                  <a:pt x="3103" y="3191"/>
                </a:lnTo>
                <a:lnTo>
                  <a:pt x="3107" y="3187"/>
                </a:lnTo>
                <a:lnTo>
                  <a:pt x="3110" y="3191"/>
                </a:lnTo>
                <a:close/>
                <a:moveTo>
                  <a:pt x="3096" y="3205"/>
                </a:moveTo>
                <a:lnTo>
                  <a:pt x="3086" y="3214"/>
                </a:lnTo>
                <a:lnTo>
                  <a:pt x="3066" y="3232"/>
                </a:lnTo>
                <a:lnTo>
                  <a:pt x="3063" y="3228"/>
                </a:lnTo>
                <a:lnTo>
                  <a:pt x="3083" y="3210"/>
                </a:lnTo>
                <a:lnTo>
                  <a:pt x="3083" y="3210"/>
                </a:lnTo>
                <a:lnTo>
                  <a:pt x="3092" y="3201"/>
                </a:lnTo>
                <a:lnTo>
                  <a:pt x="3096" y="3205"/>
                </a:lnTo>
                <a:close/>
                <a:moveTo>
                  <a:pt x="3055" y="3241"/>
                </a:moveTo>
                <a:lnTo>
                  <a:pt x="3051" y="3245"/>
                </a:lnTo>
                <a:lnTo>
                  <a:pt x="3048" y="3241"/>
                </a:lnTo>
                <a:lnTo>
                  <a:pt x="3052" y="3238"/>
                </a:lnTo>
                <a:lnTo>
                  <a:pt x="3055" y="3241"/>
                </a:lnTo>
                <a:close/>
                <a:moveTo>
                  <a:pt x="3040" y="3254"/>
                </a:moveTo>
                <a:lnTo>
                  <a:pt x="3036" y="3258"/>
                </a:lnTo>
                <a:lnTo>
                  <a:pt x="3033" y="3254"/>
                </a:lnTo>
                <a:lnTo>
                  <a:pt x="3036" y="3251"/>
                </a:lnTo>
                <a:lnTo>
                  <a:pt x="3040" y="3254"/>
                </a:lnTo>
                <a:close/>
                <a:moveTo>
                  <a:pt x="3025" y="3268"/>
                </a:moveTo>
                <a:lnTo>
                  <a:pt x="3019" y="3272"/>
                </a:lnTo>
                <a:lnTo>
                  <a:pt x="2993" y="3293"/>
                </a:lnTo>
                <a:lnTo>
                  <a:pt x="2990" y="3289"/>
                </a:lnTo>
                <a:lnTo>
                  <a:pt x="3016" y="3268"/>
                </a:lnTo>
                <a:lnTo>
                  <a:pt x="3016" y="3268"/>
                </a:lnTo>
                <a:lnTo>
                  <a:pt x="3021" y="3264"/>
                </a:lnTo>
                <a:lnTo>
                  <a:pt x="3025" y="3268"/>
                </a:lnTo>
                <a:close/>
                <a:moveTo>
                  <a:pt x="2981" y="3302"/>
                </a:moveTo>
                <a:lnTo>
                  <a:pt x="2977" y="3305"/>
                </a:lnTo>
                <a:lnTo>
                  <a:pt x="2974" y="3301"/>
                </a:lnTo>
                <a:lnTo>
                  <a:pt x="2978" y="3298"/>
                </a:lnTo>
                <a:lnTo>
                  <a:pt x="2981" y="3302"/>
                </a:lnTo>
                <a:close/>
                <a:moveTo>
                  <a:pt x="2965" y="3314"/>
                </a:moveTo>
                <a:lnTo>
                  <a:pt x="2962" y="3317"/>
                </a:lnTo>
                <a:lnTo>
                  <a:pt x="2959" y="3313"/>
                </a:lnTo>
                <a:lnTo>
                  <a:pt x="2962" y="3310"/>
                </a:lnTo>
                <a:lnTo>
                  <a:pt x="2965" y="3314"/>
                </a:lnTo>
                <a:close/>
                <a:moveTo>
                  <a:pt x="2950" y="3327"/>
                </a:moveTo>
                <a:lnTo>
                  <a:pt x="2950" y="3327"/>
                </a:lnTo>
                <a:lnTo>
                  <a:pt x="2917" y="3350"/>
                </a:lnTo>
                <a:lnTo>
                  <a:pt x="2914" y="3346"/>
                </a:lnTo>
                <a:lnTo>
                  <a:pt x="2947" y="3323"/>
                </a:lnTo>
                <a:lnTo>
                  <a:pt x="2947" y="3323"/>
                </a:lnTo>
                <a:lnTo>
                  <a:pt x="2947" y="3323"/>
                </a:lnTo>
                <a:lnTo>
                  <a:pt x="2950" y="3327"/>
                </a:lnTo>
                <a:close/>
                <a:moveTo>
                  <a:pt x="2905" y="3358"/>
                </a:moveTo>
                <a:lnTo>
                  <a:pt x="2901" y="3361"/>
                </a:lnTo>
                <a:lnTo>
                  <a:pt x="2898" y="3357"/>
                </a:lnTo>
                <a:lnTo>
                  <a:pt x="2902" y="3355"/>
                </a:lnTo>
                <a:lnTo>
                  <a:pt x="2905" y="3358"/>
                </a:lnTo>
                <a:close/>
                <a:moveTo>
                  <a:pt x="2889" y="3370"/>
                </a:moveTo>
                <a:lnTo>
                  <a:pt x="2884" y="3373"/>
                </a:lnTo>
                <a:lnTo>
                  <a:pt x="2882" y="3369"/>
                </a:lnTo>
                <a:lnTo>
                  <a:pt x="2886" y="3366"/>
                </a:lnTo>
                <a:lnTo>
                  <a:pt x="2889" y="3370"/>
                </a:lnTo>
                <a:close/>
                <a:moveTo>
                  <a:pt x="2872" y="3382"/>
                </a:moveTo>
                <a:lnTo>
                  <a:pt x="2839" y="3403"/>
                </a:lnTo>
                <a:lnTo>
                  <a:pt x="2836" y="3399"/>
                </a:lnTo>
                <a:lnTo>
                  <a:pt x="2869" y="3377"/>
                </a:lnTo>
                <a:lnTo>
                  <a:pt x="2872" y="3382"/>
                </a:lnTo>
                <a:close/>
                <a:moveTo>
                  <a:pt x="2826" y="3411"/>
                </a:moveTo>
                <a:lnTo>
                  <a:pt x="2821" y="3414"/>
                </a:lnTo>
                <a:lnTo>
                  <a:pt x="2819" y="3410"/>
                </a:lnTo>
                <a:lnTo>
                  <a:pt x="2823" y="3407"/>
                </a:lnTo>
                <a:lnTo>
                  <a:pt x="2826" y="3411"/>
                </a:lnTo>
                <a:close/>
                <a:moveTo>
                  <a:pt x="2809" y="3422"/>
                </a:moveTo>
                <a:lnTo>
                  <a:pt x="2805" y="3425"/>
                </a:lnTo>
                <a:lnTo>
                  <a:pt x="2802" y="3421"/>
                </a:lnTo>
                <a:lnTo>
                  <a:pt x="2806" y="3418"/>
                </a:lnTo>
                <a:lnTo>
                  <a:pt x="2809" y="3422"/>
                </a:lnTo>
                <a:close/>
                <a:moveTo>
                  <a:pt x="2792" y="3433"/>
                </a:moveTo>
                <a:lnTo>
                  <a:pt x="2764" y="3449"/>
                </a:lnTo>
                <a:lnTo>
                  <a:pt x="2757" y="3453"/>
                </a:lnTo>
                <a:lnTo>
                  <a:pt x="2755" y="3448"/>
                </a:lnTo>
                <a:lnTo>
                  <a:pt x="2761" y="3445"/>
                </a:lnTo>
                <a:lnTo>
                  <a:pt x="2761" y="3445"/>
                </a:lnTo>
                <a:lnTo>
                  <a:pt x="2789" y="3428"/>
                </a:lnTo>
                <a:lnTo>
                  <a:pt x="2792" y="3433"/>
                </a:lnTo>
                <a:close/>
                <a:moveTo>
                  <a:pt x="2744" y="3460"/>
                </a:moveTo>
                <a:lnTo>
                  <a:pt x="2740" y="3463"/>
                </a:lnTo>
                <a:lnTo>
                  <a:pt x="2737" y="3458"/>
                </a:lnTo>
                <a:lnTo>
                  <a:pt x="2742" y="3456"/>
                </a:lnTo>
                <a:lnTo>
                  <a:pt x="2744" y="3460"/>
                </a:lnTo>
                <a:close/>
                <a:moveTo>
                  <a:pt x="2727" y="3470"/>
                </a:moveTo>
                <a:lnTo>
                  <a:pt x="2725" y="3471"/>
                </a:lnTo>
                <a:lnTo>
                  <a:pt x="2722" y="3472"/>
                </a:lnTo>
                <a:lnTo>
                  <a:pt x="2720" y="3468"/>
                </a:lnTo>
                <a:lnTo>
                  <a:pt x="2723" y="3466"/>
                </a:lnTo>
                <a:lnTo>
                  <a:pt x="2723" y="3466"/>
                </a:lnTo>
                <a:lnTo>
                  <a:pt x="2724" y="3465"/>
                </a:lnTo>
                <a:lnTo>
                  <a:pt x="2727" y="3470"/>
                </a:lnTo>
                <a:close/>
                <a:moveTo>
                  <a:pt x="2709" y="3479"/>
                </a:moveTo>
                <a:lnTo>
                  <a:pt x="2686" y="3491"/>
                </a:lnTo>
                <a:lnTo>
                  <a:pt x="2673" y="3498"/>
                </a:lnTo>
                <a:lnTo>
                  <a:pt x="2671" y="3493"/>
                </a:lnTo>
                <a:lnTo>
                  <a:pt x="2683" y="3487"/>
                </a:lnTo>
                <a:lnTo>
                  <a:pt x="2683" y="3487"/>
                </a:lnTo>
                <a:lnTo>
                  <a:pt x="2707" y="3475"/>
                </a:lnTo>
                <a:lnTo>
                  <a:pt x="2709" y="3479"/>
                </a:lnTo>
                <a:close/>
                <a:moveTo>
                  <a:pt x="2660" y="3504"/>
                </a:moveTo>
                <a:lnTo>
                  <a:pt x="2656" y="3506"/>
                </a:lnTo>
                <a:lnTo>
                  <a:pt x="2653" y="3502"/>
                </a:lnTo>
                <a:lnTo>
                  <a:pt x="2658" y="3500"/>
                </a:lnTo>
                <a:lnTo>
                  <a:pt x="2660" y="3504"/>
                </a:lnTo>
                <a:close/>
                <a:moveTo>
                  <a:pt x="2642" y="3513"/>
                </a:moveTo>
                <a:lnTo>
                  <a:pt x="2637" y="3515"/>
                </a:lnTo>
                <a:lnTo>
                  <a:pt x="2635" y="3511"/>
                </a:lnTo>
                <a:lnTo>
                  <a:pt x="2640" y="3509"/>
                </a:lnTo>
                <a:lnTo>
                  <a:pt x="2642" y="3513"/>
                </a:lnTo>
                <a:close/>
                <a:moveTo>
                  <a:pt x="2624" y="3521"/>
                </a:moveTo>
                <a:lnTo>
                  <a:pt x="2605" y="3530"/>
                </a:lnTo>
                <a:lnTo>
                  <a:pt x="2587" y="3538"/>
                </a:lnTo>
                <a:lnTo>
                  <a:pt x="2585" y="3533"/>
                </a:lnTo>
                <a:lnTo>
                  <a:pt x="2603" y="3526"/>
                </a:lnTo>
                <a:lnTo>
                  <a:pt x="2603" y="3526"/>
                </a:lnTo>
                <a:lnTo>
                  <a:pt x="2622" y="3517"/>
                </a:lnTo>
                <a:lnTo>
                  <a:pt x="2624" y="3521"/>
                </a:lnTo>
                <a:close/>
                <a:moveTo>
                  <a:pt x="2574" y="3544"/>
                </a:moveTo>
                <a:lnTo>
                  <a:pt x="2569" y="3546"/>
                </a:lnTo>
                <a:lnTo>
                  <a:pt x="2567" y="3542"/>
                </a:lnTo>
                <a:lnTo>
                  <a:pt x="2572" y="3539"/>
                </a:lnTo>
                <a:lnTo>
                  <a:pt x="2574" y="3544"/>
                </a:lnTo>
                <a:close/>
                <a:moveTo>
                  <a:pt x="2555" y="3552"/>
                </a:moveTo>
                <a:lnTo>
                  <a:pt x="2551" y="3554"/>
                </a:lnTo>
                <a:lnTo>
                  <a:pt x="2549" y="3549"/>
                </a:lnTo>
                <a:lnTo>
                  <a:pt x="2553" y="3547"/>
                </a:lnTo>
                <a:lnTo>
                  <a:pt x="2555" y="3552"/>
                </a:lnTo>
                <a:close/>
                <a:moveTo>
                  <a:pt x="2537" y="3560"/>
                </a:moveTo>
                <a:lnTo>
                  <a:pt x="2522" y="3565"/>
                </a:lnTo>
                <a:lnTo>
                  <a:pt x="2499" y="3574"/>
                </a:lnTo>
                <a:lnTo>
                  <a:pt x="2498" y="3569"/>
                </a:lnTo>
                <a:lnTo>
                  <a:pt x="2520" y="3561"/>
                </a:lnTo>
                <a:lnTo>
                  <a:pt x="2520" y="3561"/>
                </a:lnTo>
                <a:lnTo>
                  <a:pt x="2535" y="3555"/>
                </a:lnTo>
                <a:lnTo>
                  <a:pt x="2537" y="3560"/>
                </a:lnTo>
                <a:close/>
                <a:moveTo>
                  <a:pt x="2485" y="3579"/>
                </a:moveTo>
                <a:lnTo>
                  <a:pt x="2481" y="3581"/>
                </a:lnTo>
                <a:lnTo>
                  <a:pt x="2479" y="3576"/>
                </a:lnTo>
                <a:lnTo>
                  <a:pt x="2483" y="3575"/>
                </a:lnTo>
                <a:lnTo>
                  <a:pt x="2485" y="3579"/>
                </a:lnTo>
                <a:close/>
                <a:moveTo>
                  <a:pt x="2466" y="3586"/>
                </a:moveTo>
                <a:lnTo>
                  <a:pt x="2462" y="3588"/>
                </a:lnTo>
                <a:lnTo>
                  <a:pt x="2460" y="3583"/>
                </a:lnTo>
                <a:lnTo>
                  <a:pt x="2465" y="3581"/>
                </a:lnTo>
                <a:lnTo>
                  <a:pt x="2466" y="3586"/>
                </a:lnTo>
                <a:close/>
                <a:moveTo>
                  <a:pt x="2447" y="3593"/>
                </a:moveTo>
                <a:lnTo>
                  <a:pt x="2437" y="3596"/>
                </a:lnTo>
                <a:lnTo>
                  <a:pt x="2410" y="3606"/>
                </a:lnTo>
                <a:lnTo>
                  <a:pt x="2408" y="3601"/>
                </a:lnTo>
                <a:lnTo>
                  <a:pt x="2436" y="3592"/>
                </a:lnTo>
                <a:lnTo>
                  <a:pt x="2436" y="3592"/>
                </a:lnTo>
                <a:lnTo>
                  <a:pt x="2446" y="3588"/>
                </a:lnTo>
                <a:lnTo>
                  <a:pt x="2447" y="3593"/>
                </a:lnTo>
                <a:close/>
                <a:moveTo>
                  <a:pt x="2395" y="3610"/>
                </a:moveTo>
                <a:lnTo>
                  <a:pt x="2394" y="3610"/>
                </a:lnTo>
                <a:lnTo>
                  <a:pt x="2390" y="3612"/>
                </a:lnTo>
                <a:lnTo>
                  <a:pt x="2389" y="3607"/>
                </a:lnTo>
                <a:lnTo>
                  <a:pt x="2393" y="3606"/>
                </a:lnTo>
                <a:lnTo>
                  <a:pt x="2393" y="3606"/>
                </a:lnTo>
                <a:lnTo>
                  <a:pt x="2394" y="3605"/>
                </a:lnTo>
                <a:lnTo>
                  <a:pt x="2395" y="3610"/>
                </a:lnTo>
                <a:close/>
                <a:moveTo>
                  <a:pt x="2376" y="3616"/>
                </a:moveTo>
                <a:lnTo>
                  <a:pt x="2371" y="3617"/>
                </a:lnTo>
                <a:lnTo>
                  <a:pt x="2370" y="3612"/>
                </a:lnTo>
                <a:lnTo>
                  <a:pt x="2375" y="3611"/>
                </a:lnTo>
                <a:lnTo>
                  <a:pt x="2376" y="3616"/>
                </a:lnTo>
                <a:close/>
                <a:moveTo>
                  <a:pt x="2357" y="3621"/>
                </a:moveTo>
                <a:lnTo>
                  <a:pt x="2351" y="3623"/>
                </a:lnTo>
                <a:lnTo>
                  <a:pt x="2318" y="3632"/>
                </a:lnTo>
                <a:lnTo>
                  <a:pt x="2317" y="3627"/>
                </a:lnTo>
                <a:lnTo>
                  <a:pt x="2349" y="3618"/>
                </a:lnTo>
                <a:lnTo>
                  <a:pt x="2349" y="3618"/>
                </a:lnTo>
                <a:lnTo>
                  <a:pt x="2355" y="3617"/>
                </a:lnTo>
                <a:lnTo>
                  <a:pt x="2357" y="3621"/>
                </a:lnTo>
                <a:close/>
                <a:moveTo>
                  <a:pt x="2304" y="3636"/>
                </a:moveTo>
                <a:lnTo>
                  <a:pt x="2299" y="3637"/>
                </a:lnTo>
                <a:lnTo>
                  <a:pt x="2298" y="3632"/>
                </a:lnTo>
                <a:lnTo>
                  <a:pt x="2303" y="3631"/>
                </a:lnTo>
                <a:lnTo>
                  <a:pt x="2304" y="3636"/>
                </a:lnTo>
                <a:close/>
                <a:moveTo>
                  <a:pt x="2284" y="3641"/>
                </a:moveTo>
                <a:lnTo>
                  <a:pt x="2279" y="3642"/>
                </a:lnTo>
                <a:lnTo>
                  <a:pt x="2278" y="3637"/>
                </a:lnTo>
                <a:lnTo>
                  <a:pt x="2283" y="3636"/>
                </a:lnTo>
                <a:lnTo>
                  <a:pt x="2284" y="3641"/>
                </a:lnTo>
                <a:close/>
                <a:moveTo>
                  <a:pt x="2265" y="3645"/>
                </a:moveTo>
                <a:lnTo>
                  <a:pt x="2262" y="3646"/>
                </a:lnTo>
                <a:lnTo>
                  <a:pt x="2226" y="3654"/>
                </a:lnTo>
                <a:lnTo>
                  <a:pt x="2225" y="3649"/>
                </a:lnTo>
                <a:lnTo>
                  <a:pt x="2261" y="3641"/>
                </a:lnTo>
                <a:lnTo>
                  <a:pt x="2261" y="3641"/>
                </a:lnTo>
                <a:lnTo>
                  <a:pt x="2264" y="3641"/>
                </a:lnTo>
                <a:lnTo>
                  <a:pt x="2265" y="3645"/>
                </a:lnTo>
                <a:close/>
                <a:moveTo>
                  <a:pt x="2211" y="3657"/>
                </a:moveTo>
                <a:lnTo>
                  <a:pt x="2206" y="3658"/>
                </a:lnTo>
                <a:lnTo>
                  <a:pt x="2205" y="3653"/>
                </a:lnTo>
                <a:lnTo>
                  <a:pt x="2210" y="3652"/>
                </a:lnTo>
                <a:lnTo>
                  <a:pt x="2211" y="3657"/>
                </a:lnTo>
                <a:close/>
                <a:moveTo>
                  <a:pt x="2191" y="3661"/>
                </a:moveTo>
                <a:lnTo>
                  <a:pt x="2186" y="3662"/>
                </a:lnTo>
                <a:lnTo>
                  <a:pt x="2186" y="3657"/>
                </a:lnTo>
                <a:lnTo>
                  <a:pt x="2190" y="3656"/>
                </a:lnTo>
                <a:lnTo>
                  <a:pt x="2191" y="3661"/>
                </a:lnTo>
                <a:close/>
                <a:moveTo>
                  <a:pt x="2171" y="3665"/>
                </a:moveTo>
                <a:lnTo>
                  <a:pt x="2132" y="3671"/>
                </a:lnTo>
                <a:lnTo>
                  <a:pt x="2131" y="3666"/>
                </a:lnTo>
                <a:lnTo>
                  <a:pt x="2171" y="3660"/>
                </a:lnTo>
                <a:lnTo>
                  <a:pt x="2171" y="3665"/>
                </a:lnTo>
                <a:close/>
                <a:moveTo>
                  <a:pt x="2117" y="3673"/>
                </a:moveTo>
                <a:lnTo>
                  <a:pt x="2112" y="3674"/>
                </a:lnTo>
                <a:lnTo>
                  <a:pt x="2111" y="3669"/>
                </a:lnTo>
                <a:lnTo>
                  <a:pt x="2117" y="3668"/>
                </a:lnTo>
                <a:lnTo>
                  <a:pt x="2117" y="3673"/>
                </a:lnTo>
                <a:close/>
                <a:moveTo>
                  <a:pt x="2097" y="3676"/>
                </a:moveTo>
                <a:lnTo>
                  <a:pt x="2093" y="3677"/>
                </a:lnTo>
                <a:lnTo>
                  <a:pt x="2092" y="3672"/>
                </a:lnTo>
                <a:lnTo>
                  <a:pt x="2097" y="3671"/>
                </a:lnTo>
                <a:lnTo>
                  <a:pt x="2097" y="3676"/>
                </a:lnTo>
                <a:close/>
                <a:moveTo>
                  <a:pt x="2078" y="3679"/>
                </a:moveTo>
                <a:lnTo>
                  <a:pt x="2038" y="3683"/>
                </a:lnTo>
                <a:lnTo>
                  <a:pt x="2037" y="3678"/>
                </a:lnTo>
                <a:lnTo>
                  <a:pt x="2077" y="3674"/>
                </a:lnTo>
                <a:lnTo>
                  <a:pt x="2078" y="3679"/>
                </a:lnTo>
                <a:close/>
                <a:moveTo>
                  <a:pt x="2023" y="3685"/>
                </a:moveTo>
                <a:lnTo>
                  <a:pt x="2018" y="3685"/>
                </a:lnTo>
                <a:lnTo>
                  <a:pt x="2017" y="3680"/>
                </a:lnTo>
                <a:lnTo>
                  <a:pt x="2022" y="3680"/>
                </a:lnTo>
                <a:lnTo>
                  <a:pt x="2023" y="3685"/>
                </a:lnTo>
                <a:close/>
                <a:moveTo>
                  <a:pt x="2003" y="3687"/>
                </a:moveTo>
                <a:lnTo>
                  <a:pt x="1998" y="3687"/>
                </a:lnTo>
                <a:lnTo>
                  <a:pt x="1998" y="3682"/>
                </a:lnTo>
                <a:lnTo>
                  <a:pt x="2003" y="3681"/>
                </a:lnTo>
                <a:lnTo>
                  <a:pt x="2003" y="3687"/>
                </a:lnTo>
                <a:close/>
                <a:moveTo>
                  <a:pt x="1983" y="3688"/>
                </a:moveTo>
                <a:lnTo>
                  <a:pt x="1943" y="3691"/>
                </a:lnTo>
                <a:lnTo>
                  <a:pt x="1943" y="3686"/>
                </a:lnTo>
                <a:lnTo>
                  <a:pt x="1983" y="3683"/>
                </a:lnTo>
                <a:lnTo>
                  <a:pt x="1983" y="3688"/>
                </a:lnTo>
                <a:close/>
                <a:moveTo>
                  <a:pt x="1928" y="3691"/>
                </a:moveTo>
                <a:lnTo>
                  <a:pt x="1923" y="3691"/>
                </a:lnTo>
                <a:lnTo>
                  <a:pt x="1923" y="3687"/>
                </a:lnTo>
                <a:lnTo>
                  <a:pt x="1928" y="3686"/>
                </a:lnTo>
                <a:lnTo>
                  <a:pt x="1928" y="3691"/>
                </a:lnTo>
                <a:close/>
                <a:moveTo>
                  <a:pt x="1908" y="3692"/>
                </a:moveTo>
                <a:lnTo>
                  <a:pt x="1903" y="3692"/>
                </a:lnTo>
                <a:lnTo>
                  <a:pt x="1903" y="3687"/>
                </a:lnTo>
                <a:lnTo>
                  <a:pt x="1908" y="3687"/>
                </a:lnTo>
                <a:lnTo>
                  <a:pt x="1908" y="3692"/>
                </a:lnTo>
                <a:close/>
                <a:moveTo>
                  <a:pt x="1888" y="3693"/>
                </a:moveTo>
                <a:lnTo>
                  <a:pt x="1848" y="3693"/>
                </a:lnTo>
                <a:lnTo>
                  <a:pt x="1848" y="3688"/>
                </a:lnTo>
                <a:lnTo>
                  <a:pt x="1888" y="3687"/>
                </a:lnTo>
                <a:lnTo>
                  <a:pt x="1888" y="3693"/>
                </a:lnTo>
                <a:close/>
                <a:moveTo>
                  <a:pt x="1833" y="3693"/>
                </a:moveTo>
                <a:lnTo>
                  <a:pt x="1828" y="3693"/>
                </a:lnTo>
                <a:lnTo>
                  <a:pt x="1828" y="3688"/>
                </a:lnTo>
                <a:lnTo>
                  <a:pt x="1833" y="3688"/>
                </a:lnTo>
                <a:lnTo>
                  <a:pt x="1833" y="3693"/>
                </a:lnTo>
                <a:close/>
                <a:moveTo>
                  <a:pt x="1813" y="3693"/>
                </a:moveTo>
                <a:lnTo>
                  <a:pt x="1808" y="3693"/>
                </a:lnTo>
                <a:lnTo>
                  <a:pt x="1808" y="3688"/>
                </a:lnTo>
                <a:lnTo>
                  <a:pt x="1813" y="3688"/>
                </a:lnTo>
                <a:lnTo>
                  <a:pt x="1813" y="3693"/>
                </a:lnTo>
                <a:close/>
                <a:moveTo>
                  <a:pt x="1793" y="3693"/>
                </a:moveTo>
                <a:lnTo>
                  <a:pt x="1753" y="3691"/>
                </a:lnTo>
                <a:lnTo>
                  <a:pt x="1753" y="3686"/>
                </a:lnTo>
                <a:lnTo>
                  <a:pt x="1793" y="3688"/>
                </a:lnTo>
                <a:lnTo>
                  <a:pt x="1793" y="3693"/>
                </a:lnTo>
                <a:close/>
                <a:moveTo>
                  <a:pt x="1738" y="3690"/>
                </a:moveTo>
                <a:lnTo>
                  <a:pt x="1733" y="3690"/>
                </a:lnTo>
                <a:lnTo>
                  <a:pt x="1733" y="3685"/>
                </a:lnTo>
                <a:lnTo>
                  <a:pt x="1738" y="3685"/>
                </a:lnTo>
                <a:lnTo>
                  <a:pt x="1738" y="3690"/>
                </a:lnTo>
                <a:close/>
                <a:moveTo>
                  <a:pt x="1718" y="3689"/>
                </a:moveTo>
                <a:lnTo>
                  <a:pt x="1713" y="3689"/>
                </a:lnTo>
                <a:lnTo>
                  <a:pt x="1713" y="3684"/>
                </a:lnTo>
                <a:lnTo>
                  <a:pt x="1718" y="3684"/>
                </a:lnTo>
                <a:lnTo>
                  <a:pt x="1718" y="3689"/>
                </a:lnTo>
                <a:close/>
                <a:moveTo>
                  <a:pt x="1698" y="3688"/>
                </a:moveTo>
                <a:lnTo>
                  <a:pt x="1658" y="3684"/>
                </a:lnTo>
                <a:lnTo>
                  <a:pt x="1659" y="3679"/>
                </a:lnTo>
                <a:lnTo>
                  <a:pt x="1698" y="3683"/>
                </a:lnTo>
                <a:lnTo>
                  <a:pt x="1698" y="3688"/>
                </a:lnTo>
                <a:close/>
                <a:moveTo>
                  <a:pt x="1643" y="3683"/>
                </a:moveTo>
                <a:lnTo>
                  <a:pt x="1638" y="3682"/>
                </a:lnTo>
                <a:lnTo>
                  <a:pt x="1639" y="3677"/>
                </a:lnTo>
                <a:lnTo>
                  <a:pt x="1644" y="3678"/>
                </a:lnTo>
                <a:lnTo>
                  <a:pt x="1643" y="3683"/>
                </a:lnTo>
                <a:close/>
                <a:moveTo>
                  <a:pt x="1623" y="3680"/>
                </a:moveTo>
                <a:lnTo>
                  <a:pt x="1618" y="3680"/>
                </a:lnTo>
                <a:lnTo>
                  <a:pt x="1619" y="3675"/>
                </a:lnTo>
                <a:lnTo>
                  <a:pt x="1624" y="3675"/>
                </a:lnTo>
                <a:lnTo>
                  <a:pt x="1623" y="3680"/>
                </a:lnTo>
                <a:close/>
                <a:moveTo>
                  <a:pt x="1603" y="3678"/>
                </a:moveTo>
                <a:lnTo>
                  <a:pt x="1565" y="3672"/>
                </a:lnTo>
                <a:lnTo>
                  <a:pt x="1564" y="3672"/>
                </a:lnTo>
                <a:lnTo>
                  <a:pt x="1564" y="3667"/>
                </a:lnTo>
                <a:lnTo>
                  <a:pt x="1565" y="3667"/>
                </a:lnTo>
                <a:lnTo>
                  <a:pt x="1565" y="3667"/>
                </a:lnTo>
                <a:lnTo>
                  <a:pt x="1604" y="3673"/>
                </a:lnTo>
                <a:lnTo>
                  <a:pt x="1603" y="3678"/>
                </a:lnTo>
                <a:close/>
                <a:moveTo>
                  <a:pt x="1549" y="3670"/>
                </a:moveTo>
                <a:lnTo>
                  <a:pt x="1544" y="3669"/>
                </a:lnTo>
                <a:lnTo>
                  <a:pt x="1545" y="3664"/>
                </a:lnTo>
                <a:lnTo>
                  <a:pt x="1550" y="3665"/>
                </a:lnTo>
                <a:lnTo>
                  <a:pt x="1549" y="3670"/>
                </a:lnTo>
                <a:close/>
                <a:moveTo>
                  <a:pt x="1529" y="3666"/>
                </a:moveTo>
                <a:lnTo>
                  <a:pt x="1524" y="3666"/>
                </a:lnTo>
                <a:lnTo>
                  <a:pt x="1525" y="3661"/>
                </a:lnTo>
                <a:lnTo>
                  <a:pt x="1530" y="3662"/>
                </a:lnTo>
                <a:lnTo>
                  <a:pt x="1529" y="3666"/>
                </a:lnTo>
                <a:close/>
                <a:moveTo>
                  <a:pt x="1510" y="3663"/>
                </a:moveTo>
                <a:lnTo>
                  <a:pt x="1474" y="3656"/>
                </a:lnTo>
                <a:lnTo>
                  <a:pt x="1470" y="3655"/>
                </a:lnTo>
                <a:lnTo>
                  <a:pt x="1471" y="3651"/>
                </a:lnTo>
                <a:lnTo>
                  <a:pt x="1475" y="3651"/>
                </a:lnTo>
                <a:lnTo>
                  <a:pt x="1475" y="3651"/>
                </a:lnTo>
                <a:lnTo>
                  <a:pt x="1510" y="3658"/>
                </a:lnTo>
                <a:lnTo>
                  <a:pt x="1510" y="3663"/>
                </a:lnTo>
                <a:close/>
                <a:moveTo>
                  <a:pt x="1456" y="3652"/>
                </a:moveTo>
                <a:lnTo>
                  <a:pt x="1450" y="3651"/>
                </a:lnTo>
                <a:lnTo>
                  <a:pt x="1452" y="3646"/>
                </a:lnTo>
                <a:lnTo>
                  <a:pt x="1456" y="3647"/>
                </a:lnTo>
                <a:lnTo>
                  <a:pt x="1456" y="3652"/>
                </a:lnTo>
                <a:close/>
                <a:moveTo>
                  <a:pt x="1436" y="3648"/>
                </a:moveTo>
                <a:lnTo>
                  <a:pt x="1431" y="3647"/>
                </a:lnTo>
                <a:lnTo>
                  <a:pt x="1432" y="3642"/>
                </a:lnTo>
                <a:lnTo>
                  <a:pt x="1437" y="3643"/>
                </a:lnTo>
                <a:lnTo>
                  <a:pt x="1436" y="3648"/>
                </a:lnTo>
                <a:close/>
                <a:moveTo>
                  <a:pt x="1416" y="3643"/>
                </a:moveTo>
                <a:lnTo>
                  <a:pt x="1384" y="3636"/>
                </a:lnTo>
                <a:lnTo>
                  <a:pt x="1378" y="3634"/>
                </a:lnTo>
                <a:lnTo>
                  <a:pt x="1379" y="3629"/>
                </a:lnTo>
                <a:lnTo>
                  <a:pt x="1386" y="3631"/>
                </a:lnTo>
                <a:lnTo>
                  <a:pt x="1386" y="3631"/>
                </a:lnTo>
                <a:lnTo>
                  <a:pt x="1417" y="3639"/>
                </a:lnTo>
                <a:lnTo>
                  <a:pt x="1416" y="3643"/>
                </a:lnTo>
                <a:close/>
                <a:moveTo>
                  <a:pt x="1363" y="3630"/>
                </a:moveTo>
                <a:lnTo>
                  <a:pt x="1358" y="3628"/>
                </a:lnTo>
                <a:lnTo>
                  <a:pt x="1360" y="3624"/>
                </a:lnTo>
                <a:lnTo>
                  <a:pt x="1364" y="3625"/>
                </a:lnTo>
                <a:lnTo>
                  <a:pt x="1363" y="3630"/>
                </a:lnTo>
                <a:close/>
                <a:moveTo>
                  <a:pt x="1344" y="3624"/>
                </a:moveTo>
                <a:lnTo>
                  <a:pt x="1340" y="3624"/>
                </a:lnTo>
                <a:lnTo>
                  <a:pt x="1339" y="3623"/>
                </a:lnTo>
                <a:lnTo>
                  <a:pt x="1340" y="3618"/>
                </a:lnTo>
                <a:lnTo>
                  <a:pt x="1342" y="3619"/>
                </a:lnTo>
                <a:lnTo>
                  <a:pt x="1342" y="3619"/>
                </a:lnTo>
                <a:lnTo>
                  <a:pt x="1345" y="3620"/>
                </a:lnTo>
                <a:lnTo>
                  <a:pt x="1344" y="3624"/>
                </a:lnTo>
                <a:close/>
                <a:moveTo>
                  <a:pt x="1324" y="3619"/>
                </a:moveTo>
                <a:lnTo>
                  <a:pt x="1297" y="3611"/>
                </a:lnTo>
                <a:lnTo>
                  <a:pt x="1286" y="3607"/>
                </a:lnTo>
                <a:lnTo>
                  <a:pt x="1288" y="3602"/>
                </a:lnTo>
                <a:lnTo>
                  <a:pt x="1298" y="3606"/>
                </a:lnTo>
                <a:lnTo>
                  <a:pt x="1298" y="3606"/>
                </a:lnTo>
                <a:lnTo>
                  <a:pt x="1326" y="3614"/>
                </a:lnTo>
                <a:lnTo>
                  <a:pt x="1324" y="3619"/>
                </a:lnTo>
                <a:close/>
                <a:moveTo>
                  <a:pt x="1272" y="3602"/>
                </a:moveTo>
                <a:lnTo>
                  <a:pt x="1267" y="3601"/>
                </a:lnTo>
                <a:lnTo>
                  <a:pt x="1269" y="3596"/>
                </a:lnTo>
                <a:lnTo>
                  <a:pt x="1273" y="3598"/>
                </a:lnTo>
                <a:lnTo>
                  <a:pt x="1272" y="3602"/>
                </a:lnTo>
                <a:close/>
                <a:moveTo>
                  <a:pt x="1253" y="3596"/>
                </a:moveTo>
                <a:lnTo>
                  <a:pt x="1248" y="3595"/>
                </a:lnTo>
                <a:lnTo>
                  <a:pt x="1250" y="3590"/>
                </a:lnTo>
                <a:lnTo>
                  <a:pt x="1255" y="3592"/>
                </a:lnTo>
                <a:lnTo>
                  <a:pt x="1253" y="3596"/>
                </a:lnTo>
                <a:close/>
                <a:moveTo>
                  <a:pt x="1234" y="3590"/>
                </a:moveTo>
                <a:lnTo>
                  <a:pt x="1211" y="3581"/>
                </a:lnTo>
                <a:lnTo>
                  <a:pt x="1196" y="3576"/>
                </a:lnTo>
                <a:lnTo>
                  <a:pt x="1198" y="3571"/>
                </a:lnTo>
                <a:lnTo>
                  <a:pt x="1213" y="3577"/>
                </a:lnTo>
                <a:lnTo>
                  <a:pt x="1213" y="3577"/>
                </a:lnTo>
                <a:lnTo>
                  <a:pt x="1236" y="3585"/>
                </a:lnTo>
                <a:lnTo>
                  <a:pt x="1234" y="3590"/>
                </a:lnTo>
                <a:close/>
                <a:moveTo>
                  <a:pt x="1182" y="3571"/>
                </a:moveTo>
                <a:lnTo>
                  <a:pt x="1177" y="3569"/>
                </a:lnTo>
                <a:lnTo>
                  <a:pt x="1179" y="3564"/>
                </a:lnTo>
                <a:lnTo>
                  <a:pt x="1184" y="3566"/>
                </a:lnTo>
                <a:lnTo>
                  <a:pt x="1182" y="3571"/>
                </a:lnTo>
                <a:close/>
                <a:moveTo>
                  <a:pt x="1164" y="3563"/>
                </a:moveTo>
                <a:lnTo>
                  <a:pt x="1159" y="3562"/>
                </a:lnTo>
                <a:lnTo>
                  <a:pt x="1161" y="3557"/>
                </a:lnTo>
                <a:lnTo>
                  <a:pt x="1165" y="3559"/>
                </a:lnTo>
                <a:lnTo>
                  <a:pt x="1164" y="3563"/>
                </a:lnTo>
                <a:close/>
                <a:moveTo>
                  <a:pt x="1145" y="3556"/>
                </a:moveTo>
                <a:lnTo>
                  <a:pt x="1127" y="3548"/>
                </a:lnTo>
                <a:lnTo>
                  <a:pt x="1108" y="3540"/>
                </a:lnTo>
                <a:lnTo>
                  <a:pt x="1110" y="3536"/>
                </a:lnTo>
                <a:lnTo>
                  <a:pt x="1129" y="3544"/>
                </a:lnTo>
                <a:lnTo>
                  <a:pt x="1129" y="3544"/>
                </a:lnTo>
                <a:lnTo>
                  <a:pt x="1147" y="3551"/>
                </a:lnTo>
                <a:lnTo>
                  <a:pt x="1145" y="3556"/>
                </a:lnTo>
                <a:close/>
                <a:moveTo>
                  <a:pt x="1094" y="3534"/>
                </a:moveTo>
                <a:lnTo>
                  <a:pt x="1090" y="3532"/>
                </a:lnTo>
                <a:lnTo>
                  <a:pt x="1092" y="3528"/>
                </a:lnTo>
                <a:lnTo>
                  <a:pt x="1096" y="3530"/>
                </a:lnTo>
                <a:lnTo>
                  <a:pt x="1094" y="3534"/>
                </a:lnTo>
                <a:close/>
                <a:moveTo>
                  <a:pt x="1076" y="3526"/>
                </a:moveTo>
                <a:lnTo>
                  <a:pt x="1072" y="3524"/>
                </a:lnTo>
                <a:lnTo>
                  <a:pt x="1074" y="3519"/>
                </a:lnTo>
                <a:lnTo>
                  <a:pt x="1078" y="3521"/>
                </a:lnTo>
                <a:lnTo>
                  <a:pt x="1076" y="3526"/>
                </a:lnTo>
                <a:close/>
                <a:moveTo>
                  <a:pt x="1058" y="3517"/>
                </a:moveTo>
                <a:lnTo>
                  <a:pt x="1046" y="3512"/>
                </a:lnTo>
                <a:lnTo>
                  <a:pt x="1022" y="3500"/>
                </a:lnTo>
                <a:lnTo>
                  <a:pt x="1024" y="3495"/>
                </a:lnTo>
                <a:lnTo>
                  <a:pt x="1048" y="3507"/>
                </a:lnTo>
                <a:lnTo>
                  <a:pt x="1048" y="3507"/>
                </a:lnTo>
                <a:lnTo>
                  <a:pt x="1060" y="3513"/>
                </a:lnTo>
                <a:lnTo>
                  <a:pt x="1058" y="3517"/>
                </a:lnTo>
                <a:close/>
                <a:moveTo>
                  <a:pt x="1009" y="3493"/>
                </a:moveTo>
                <a:lnTo>
                  <a:pt x="1006" y="3492"/>
                </a:lnTo>
                <a:lnTo>
                  <a:pt x="1004" y="3491"/>
                </a:lnTo>
                <a:lnTo>
                  <a:pt x="1007" y="3487"/>
                </a:lnTo>
                <a:lnTo>
                  <a:pt x="1008" y="3487"/>
                </a:lnTo>
                <a:lnTo>
                  <a:pt x="1008" y="3487"/>
                </a:lnTo>
                <a:lnTo>
                  <a:pt x="1011" y="3489"/>
                </a:lnTo>
                <a:lnTo>
                  <a:pt x="1009" y="3493"/>
                </a:lnTo>
                <a:close/>
                <a:moveTo>
                  <a:pt x="991" y="3484"/>
                </a:moveTo>
                <a:lnTo>
                  <a:pt x="986" y="3482"/>
                </a:lnTo>
                <a:lnTo>
                  <a:pt x="989" y="3477"/>
                </a:lnTo>
                <a:lnTo>
                  <a:pt x="993" y="3479"/>
                </a:lnTo>
                <a:lnTo>
                  <a:pt x="991" y="3484"/>
                </a:lnTo>
                <a:close/>
                <a:moveTo>
                  <a:pt x="973" y="3475"/>
                </a:moveTo>
                <a:lnTo>
                  <a:pt x="966" y="3471"/>
                </a:lnTo>
                <a:lnTo>
                  <a:pt x="938" y="3455"/>
                </a:lnTo>
                <a:lnTo>
                  <a:pt x="941" y="3451"/>
                </a:lnTo>
                <a:lnTo>
                  <a:pt x="968" y="3467"/>
                </a:lnTo>
                <a:lnTo>
                  <a:pt x="968" y="3467"/>
                </a:lnTo>
                <a:lnTo>
                  <a:pt x="976" y="3470"/>
                </a:lnTo>
                <a:lnTo>
                  <a:pt x="973" y="3475"/>
                </a:lnTo>
                <a:close/>
                <a:moveTo>
                  <a:pt x="925" y="3448"/>
                </a:moveTo>
                <a:lnTo>
                  <a:pt x="921" y="3445"/>
                </a:lnTo>
                <a:lnTo>
                  <a:pt x="923" y="3441"/>
                </a:lnTo>
                <a:lnTo>
                  <a:pt x="928" y="3443"/>
                </a:lnTo>
                <a:lnTo>
                  <a:pt x="925" y="3448"/>
                </a:lnTo>
                <a:close/>
                <a:moveTo>
                  <a:pt x="908" y="3438"/>
                </a:moveTo>
                <a:lnTo>
                  <a:pt x="903" y="3435"/>
                </a:lnTo>
                <a:lnTo>
                  <a:pt x="906" y="3431"/>
                </a:lnTo>
                <a:lnTo>
                  <a:pt x="910" y="3433"/>
                </a:lnTo>
                <a:lnTo>
                  <a:pt x="908" y="3438"/>
                </a:lnTo>
                <a:close/>
                <a:moveTo>
                  <a:pt x="890" y="3428"/>
                </a:moveTo>
                <a:lnTo>
                  <a:pt x="889" y="3426"/>
                </a:lnTo>
                <a:lnTo>
                  <a:pt x="857" y="3406"/>
                </a:lnTo>
                <a:lnTo>
                  <a:pt x="860" y="3402"/>
                </a:lnTo>
                <a:lnTo>
                  <a:pt x="891" y="3422"/>
                </a:lnTo>
                <a:lnTo>
                  <a:pt x="891" y="3422"/>
                </a:lnTo>
                <a:lnTo>
                  <a:pt x="893" y="3423"/>
                </a:lnTo>
                <a:lnTo>
                  <a:pt x="890" y="3428"/>
                </a:lnTo>
                <a:close/>
                <a:moveTo>
                  <a:pt x="844" y="3398"/>
                </a:moveTo>
                <a:lnTo>
                  <a:pt x="840" y="3395"/>
                </a:lnTo>
                <a:lnTo>
                  <a:pt x="843" y="3391"/>
                </a:lnTo>
                <a:lnTo>
                  <a:pt x="847" y="3394"/>
                </a:lnTo>
                <a:lnTo>
                  <a:pt x="844" y="3398"/>
                </a:lnTo>
                <a:close/>
                <a:moveTo>
                  <a:pt x="827" y="3387"/>
                </a:moveTo>
                <a:lnTo>
                  <a:pt x="823" y="3384"/>
                </a:lnTo>
                <a:lnTo>
                  <a:pt x="826" y="3380"/>
                </a:lnTo>
                <a:lnTo>
                  <a:pt x="830" y="3383"/>
                </a:lnTo>
                <a:lnTo>
                  <a:pt x="827" y="3387"/>
                </a:lnTo>
                <a:close/>
                <a:moveTo>
                  <a:pt x="811" y="3376"/>
                </a:moveTo>
                <a:lnTo>
                  <a:pt x="778" y="3353"/>
                </a:lnTo>
                <a:lnTo>
                  <a:pt x="781" y="3349"/>
                </a:lnTo>
                <a:lnTo>
                  <a:pt x="813" y="3372"/>
                </a:lnTo>
                <a:lnTo>
                  <a:pt x="811" y="3376"/>
                </a:lnTo>
                <a:close/>
                <a:moveTo>
                  <a:pt x="766" y="3344"/>
                </a:moveTo>
                <a:lnTo>
                  <a:pt x="761" y="3341"/>
                </a:lnTo>
                <a:lnTo>
                  <a:pt x="764" y="3337"/>
                </a:lnTo>
                <a:lnTo>
                  <a:pt x="769" y="3340"/>
                </a:lnTo>
                <a:lnTo>
                  <a:pt x="766" y="3344"/>
                </a:lnTo>
                <a:close/>
                <a:moveTo>
                  <a:pt x="749" y="3332"/>
                </a:moveTo>
                <a:lnTo>
                  <a:pt x="745" y="3330"/>
                </a:lnTo>
                <a:lnTo>
                  <a:pt x="748" y="3325"/>
                </a:lnTo>
                <a:lnTo>
                  <a:pt x="752" y="3328"/>
                </a:lnTo>
                <a:lnTo>
                  <a:pt x="749" y="3332"/>
                </a:lnTo>
                <a:close/>
                <a:moveTo>
                  <a:pt x="733" y="3320"/>
                </a:moveTo>
                <a:lnTo>
                  <a:pt x="702" y="3296"/>
                </a:lnTo>
                <a:lnTo>
                  <a:pt x="705" y="3292"/>
                </a:lnTo>
                <a:lnTo>
                  <a:pt x="736" y="3316"/>
                </a:lnTo>
                <a:lnTo>
                  <a:pt x="733" y="3320"/>
                </a:lnTo>
                <a:close/>
                <a:moveTo>
                  <a:pt x="690" y="3286"/>
                </a:moveTo>
                <a:lnTo>
                  <a:pt x="686" y="3283"/>
                </a:lnTo>
                <a:lnTo>
                  <a:pt x="689" y="3279"/>
                </a:lnTo>
                <a:lnTo>
                  <a:pt x="693" y="3283"/>
                </a:lnTo>
                <a:lnTo>
                  <a:pt x="690" y="3286"/>
                </a:lnTo>
                <a:close/>
                <a:moveTo>
                  <a:pt x="674" y="3274"/>
                </a:moveTo>
                <a:lnTo>
                  <a:pt x="672" y="3272"/>
                </a:lnTo>
                <a:lnTo>
                  <a:pt x="670" y="3271"/>
                </a:lnTo>
                <a:lnTo>
                  <a:pt x="674" y="3267"/>
                </a:lnTo>
                <a:lnTo>
                  <a:pt x="675" y="3268"/>
                </a:lnTo>
                <a:lnTo>
                  <a:pt x="675" y="3268"/>
                </a:lnTo>
                <a:lnTo>
                  <a:pt x="677" y="3270"/>
                </a:lnTo>
                <a:lnTo>
                  <a:pt x="674" y="3274"/>
                </a:lnTo>
                <a:close/>
                <a:moveTo>
                  <a:pt x="659" y="3261"/>
                </a:moveTo>
                <a:lnTo>
                  <a:pt x="629" y="3235"/>
                </a:lnTo>
                <a:lnTo>
                  <a:pt x="632" y="3231"/>
                </a:lnTo>
                <a:lnTo>
                  <a:pt x="662" y="3257"/>
                </a:lnTo>
                <a:lnTo>
                  <a:pt x="659" y="3261"/>
                </a:lnTo>
                <a:close/>
                <a:moveTo>
                  <a:pt x="617" y="3225"/>
                </a:moveTo>
                <a:lnTo>
                  <a:pt x="614" y="3222"/>
                </a:lnTo>
                <a:lnTo>
                  <a:pt x="617" y="3218"/>
                </a:lnTo>
                <a:lnTo>
                  <a:pt x="621" y="3221"/>
                </a:lnTo>
                <a:lnTo>
                  <a:pt x="617" y="3225"/>
                </a:lnTo>
                <a:close/>
                <a:moveTo>
                  <a:pt x="602" y="3212"/>
                </a:moveTo>
                <a:lnTo>
                  <a:pt x="599" y="3208"/>
                </a:lnTo>
                <a:lnTo>
                  <a:pt x="602" y="3204"/>
                </a:lnTo>
                <a:lnTo>
                  <a:pt x="606" y="3208"/>
                </a:lnTo>
                <a:lnTo>
                  <a:pt x="602" y="3212"/>
                </a:lnTo>
                <a:close/>
                <a:moveTo>
                  <a:pt x="588" y="3198"/>
                </a:moveTo>
                <a:lnTo>
                  <a:pt x="559" y="3170"/>
                </a:lnTo>
                <a:lnTo>
                  <a:pt x="562" y="3167"/>
                </a:lnTo>
                <a:lnTo>
                  <a:pt x="591" y="3194"/>
                </a:lnTo>
                <a:lnTo>
                  <a:pt x="588" y="3198"/>
                </a:lnTo>
                <a:close/>
                <a:moveTo>
                  <a:pt x="548" y="3160"/>
                </a:moveTo>
                <a:lnTo>
                  <a:pt x="545" y="3156"/>
                </a:lnTo>
                <a:lnTo>
                  <a:pt x="548" y="3153"/>
                </a:lnTo>
                <a:lnTo>
                  <a:pt x="551" y="3156"/>
                </a:lnTo>
                <a:lnTo>
                  <a:pt x="548" y="3160"/>
                </a:lnTo>
                <a:close/>
                <a:moveTo>
                  <a:pt x="534" y="3146"/>
                </a:moveTo>
                <a:lnTo>
                  <a:pt x="531" y="3142"/>
                </a:lnTo>
                <a:lnTo>
                  <a:pt x="534" y="3138"/>
                </a:lnTo>
                <a:lnTo>
                  <a:pt x="537" y="3142"/>
                </a:lnTo>
                <a:lnTo>
                  <a:pt x="534" y="3146"/>
                </a:lnTo>
                <a:close/>
                <a:moveTo>
                  <a:pt x="520" y="3131"/>
                </a:moveTo>
                <a:lnTo>
                  <a:pt x="492" y="3102"/>
                </a:lnTo>
                <a:lnTo>
                  <a:pt x="496" y="3099"/>
                </a:lnTo>
                <a:lnTo>
                  <a:pt x="524" y="3128"/>
                </a:lnTo>
                <a:lnTo>
                  <a:pt x="520" y="3131"/>
                </a:lnTo>
                <a:close/>
                <a:moveTo>
                  <a:pt x="482" y="3091"/>
                </a:moveTo>
                <a:lnTo>
                  <a:pt x="480" y="3089"/>
                </a:lnTo>
                <a:lnTo>
                  <a:pt x="479" y="3087"/>
                </a:lnTo>
                <a:lnTo>
                  <a:pt x="483" y="3084"/>
                </a:lnTo>
                <a:lnTo>
                  <a:pt x="483" y="3085"/>
                </a:lnTo>
                <a:lnTo>
                  <a:pt x="483" y="3085"/>
                </a:lnTo>
                <a:lnTo>
                  <a:pt x="486" y="3088"/>
                </a:lnTo>
                <a:lnTo>
                  <a:pt x="482" y="3091"/>
                </a:lnTo>
                <a:close/>
                <a:moveTo>
                  <a:pt x="469" y="3076"/>
                </a:moveTo>
                <a:lnTo>
                  <a:pt x="465" y="3072"/>
                </a:lnTo>
                <a:lnTo>
                  <a:pt x="469" y="3069"/>
                </a:lnTo>
                <a:lnTo>
                  <a:pt x="473" y="3073"/>
                </a:lnTo>
                <a:lnTo>
                  <a:pt x="469" y="3076"/>
                </a:lnTo>
                <a:close/>
                <a:moveTo>
                  <a:pt x="456" y="3061"/>
                </a:moveTo>
                <a:lnTo>
                  <a:pt x="429" y="3031"/>
                </a:lnTo>
                <a:lnTo>
                  <a:pt x="433" y="3028"/>
                </a:lnTo>
                <a:lnTo>
                  <a:pt x="459" y="3058"/>
                </a:lnTo>
                <a:lnTo>
                  <a:pt x="456" y="3061"/>
                </a:lnTo>
                <a:close/>
                <a:moveTo>
                  <a:pt x="420" y="3019"/>
                </a:moveTo>
                <a:lnTo>
                  <a:pt x="417" y="3015"/>
                </a:lnTo>
                <a:lnTo>
                  <a:pt x="420" y="3012"/>
                </a:lnTo>
                <a:lnTo>
                  <a:pt x="424" y="3016"/>
                </a:lnTo>
                <a:lnTo>
                  <a:pt x="420" y="3019"/>
                </a:lnTo>
                <a:close/>
                <a:moveTo>
                  <a:pt x="407" y="3004"/>
                </a:moveTo>
                <a:lnTo>
                  <a:pt x="404" y="3000"/>
                </a:lnTo>
                <a:lnTo>
                  <a:pt x="408" y="2996"/>
                </a:lnTo>
                <a:lnTo>
                  <a:pt x="411" y="3000"/>
                </a:lnTo>
                <a:lnTo>
                  <a:pt x="407" y="3004"/>
                </a:lnTo>
                <a:close/>
                <a:moveTo>
                  <a:pt x="395" y="2988"/>
                </a:moveTo>
                <a:lnTo>
                  <a:pt x="370" y="2957"/>
                </a:lnTo>
                <a:lnTo>
                  <a:pt x="374" y="2953"/>
                </a:lnTo>
                <a:lnTo>
                  <a:pt x="399" y="2985"/>
                </a:lnTo>
                <a:lnTo>
                  <a:pt x="395" y="2988"/>
                </a:lnTo>
                <a:close/>
                <a:moveTo>
                  <a:pt x="361" y="2944"/>
                </a:moveTo>
                <a:lnTo>
                  <a:pt x="358" y="2940"/>
                </a:lnTo>
                <a:lnTo>
                  <a:pt x="363" y="2937"/>
                </a:lnTo>
                <a:lnTo>
                  <a:pt x="365" y="2941"/>
                </a:lnTo>
                <a:lnTo>
                  <a:pt x="361" y="2944"/>
                </a:lnTo>
                <a:close/>
                <a:moveTo>
                  <a:pt x="350" y="2928"/>
                </a:moveTo>
                <a:lnTo>
                  <a:pt x="347" y="2924"/>
                </a:lnTo>
                <a:lnTo>
                  <a:pt x="351" y="2921"/>
                </a:lnTo>
                <a:lnTo>
                  <a:pt x="354" y="2925"/>
                </a:lnTo>
                <a:lnTo>
                  <a:pt x="350" y="2928"/>
                </a:lnTo>
                <a:close/>
                <a:moveTo>
                  <a:pt x="338" y="2912"/>
                </a:moveTo>
                <a:lnTo>
                  <a:pt x="315" y="2879"/>
                </a:lnTo>
                <a:lnTo>
                  <a:pt x="315" y="2879"/>
                </a:lnTo>
                <a:lnTo>
                  <a:pt x="319" y="2876"/>
                </a:lnTo>
                <a:lnTo>
                  <a:pt x="319" y="2877"/>
                </a:lnTo>
                <a:lnTo>
                  <a:pt x="319" y="2877"/>
                </a:lnTo>
                <a:lnTo>
                  <a:pt x="342" y="2909"/>
                </a:lnTo>
                <a:lnTo>
                  <a:pt x="338" y="2912"/>
                </a:lnTo>
                <a:close/>
                <a:moveTo>
                  <a:pt x="307" y="2866"/>
                </a:moveTo>
                <a:lnTo>
                  <a:pt x="304" y="2862"/>
                </a:lnTo>
                <a:lnTo>
                  <a:pt x="308" y="2859"/>
                </a:lnTo>
                <a:lnTo>
                  <a:pt x="311" y="2864"/>
                </a:lnTo>
                <a:lnTo>
                  <a:pt x="307" y="2866"/>
                </a:lnTo>
                <a:close/>
                <a:moveTo>
                  <a:pt x="296" y="2849"/>
                </a:moveTo>
                <a:lnTo>
                  <a:pt x="293" y="2845"/>
                </a:lnTo>
                <a:lnTo>
                  <a:pt x="297" y="2843"/>
                </a:lnTo>
                <a:lnTo>
                  <a:pt x="300" y="2847"/>
                </a:lnTo>
                <a:lnTo>
                  <a:pt x="296" y="2849"/>
                </a:lnTo>
                <a:close/>
                <a:moveTo>
                  <a:pt x="285" y="2833"/>
                </a:moveTo>
                <a:lnTo>
                  <a:pt x="267" y="2805"/>
                </a:lnTo>
                <a:lnTo>
                  <a:pt x="264" y="2799"/>
                </a:lnTo>
                <a:lnTo>
                  <a:pt x="268" y="2796"/>
                </a:lnTo>
                <a:lnTo>
                  <a:pt x="272" y="2802"/>
                </a:lnTo>
                <a:lnTo>
                  <a:pt x="271" y="2802"/>
                </a:lnTo>
                <a:lnTo>
                  <a:pt x="289" y="2830"/>
                </a:lnTo>
                <a:lnTo>
                  <a:pt x="285" y="2833"/>
                </a:lnTo>
                <a:close/>
                <a:moveTo>
                  <a:pt x="256" y="2786"/>
                </a:moveTo>
                <a:lnTo>
                  <a:pt x="254" y="2782"/>
                </a:lnTo>
                <a:lnTo>
                  <a:pt x="258" y="2779"/>
                </a:lnTo>
                <a:lnTo>
                  <a:pt x="261" y="2783"/>
                </a:lnTo>
                <a:lnTo>
                  <a:pt x="256" y="2786"/>
                </a:lnTo>
                <a:close/>
                <a:moveTo>
                  <a:pt x="246" y="2769"/>
                </a:moveTo>
                <a:lnTo>
                  <a:pt x="245" y="2766"/>
                </a:lnTo>
                <a:lnTo>
                  <a:pt x="243" y="2764"/>
                </a:lnTo>
                <a:lnTo>
                  <a:pt x="248" y="2762"/>
                </a:lnTo>
                <a:lnTo>
                  <a:pt x="249" y="2764"/>
                </a:lnTo>
                <a:lnTo>
                  <a:pt x="249" y="2764"/>
                </a:lnTo>
                <a:lnTo>
                  <a:pt x="250" y="2766"/>
                </a:lnTo>
                <a:lnTo>
                  <a:pt x="246" y="2769"/>
                </a:lnTo>
                <a:close/>
                <a:moveTo>
                  <a:pt x="236" y="2751"/>
                </a:moveTo>
                <a:lnTo>
                  <a:pt x="223" y="2727"/>
                </a:lnTo>
                <a:lnTo>
                  <a:pt x="217" y="2716"/>
                </a:lnTo>
                <a:lnTo>
                  <a:pt x="221" y="2714"/>
                </a:lnTo>
                <a:lnTo>
                  <a:pt x="227" y="2725"/>
                </a:lnTo>
                <a:lnTo>
                  <a:pt x="227" y="2725"/>
                </a:lnTo>
                <a:lnTo>
                  <a:pt x="240" y="2749"/>
                </a:lnTo>
                <a:lnTo>
                  <a:pt x="236" y="2751"/>
                </a:lnTo>
                <a:close/>
                <a:moveTo>
                  <a:pt x="210" y="2703"/>
                </a:moveTo>
                <a:lnTo>
                  <a:pt x="207" y="2698"/>
                </a:lnTo>
                <a:lnTo>
                  <a:pt x="212" y="2696"/>
                </a:lnTo>
                <a:lnTo>
                  <a:pt x="214" y="2700"/>
                </a:lnTo>
                <a:lnTo>
                  <a:pt x="210" y="2703"/>
                </a:lnTo>
                <a:close/>
                <a:moveTo>
                  <a:pt x="201" y="2685"/>
                </a:moveTo>
                <a:lnTo>
                  <a:pt x="198" y="2680"/>
                </a:lnTo>
                <a:lnTo>
                  <a:pt x="203" y="2678"/>
                </a:lnTo>
                <a:lnTo>
                  <a:pt x="205" y="2683"/>
                </a:lnTo>
                <a:lnTo>
                  <a:pt x="201" y="2685"/>
                </a:lnTo>
                <a:close/>
                <a:moveTo>
                  <a:pt x="192" y="2667"/>
                </a:moveTo>
                <a:lnTo>
                  <a:pt x="182" y="2648"/>
                </a:lnTo>
                <a:lnTo>
                  <a:pt x="174" y="2631"/>
                </a:lnTo>
                <a:lnTo>
                  <a:pt x="179" y="2629"/>
                </a:lnTo>
                <a:lnTo>
                  <a:pt x="186" y="2645"/>
                </a:lnTo>
                <a:lnTo>
                  <a:pt x="186" y="2645"/>
                </a:lnTo>
                <a:lnTo>
                  <a:pt x="196" y="2665"/>
                </a:lnTo>
                <a:lnTo>
                  <a:pt x="192" y="2667"/>
                </a:lnTo>
                <a:close/>
                <a:moveTo>
                  <a:pt x="168" y="2617"/>
                </a:moveTo>
                <a:lnTo>
                  <a:pt x="166" y="2613"/>
                </a:lnTo>
                <a:lnTo>
                  <a:pt x="170" y="2611"/>
                </a:lnTo>
                <a:lnTo>
                  <a:pt x="172" y="2615"/>
                </a:lnTo>
                <a:lnTo>
                  <a:pt x="168" y="2617"/>
                </a:lnTo>
                <a:close/>
                <a:moveTo>
                  <a:pt x="159" y="2599"/>
                </a:moveTo>
                <a:lnTo>
                  <a:pt x="158" y="2595"/>
                </a:lnTo>
                <a:lnTo>
                  <a:pt x="162" y="2592"/>
                </a:lnTo>
                <a:lnTo>
                  <a:pt x="164" y="2597"/>
                </a:lnTo>
                <a:lnTo>
                  <a:pt x="159" y="2599"/>
                </a:lnTo>
                <a:close/>
                <a:moveTo>
                  <a:pt x="151" y="2581"/>
                </a:moveTo>
                <a:lnTo>
                  <a:pt x="145" y="2566"/>
                </a:lnTo>
                <a:lnTo>
                  <a:pt x="136" y="2544"/>
                </a:lnTo>
                <a:lnTo>
                  <a:pt x="141" y="2542"/>
                </a:lnTo>
                <a:lnTo>
                  <a:pt x="150" y="2564"/>
                </a:lnTo>
                <a:lnTo>
                  <a:pt x="150" y="2564"/>
                </a:lnTo>
                <a:lnTo>
                  <a:pt x="156" y="2579"/>
                </a:lnTo>
                <a:lnTo>
                  <a:pt x="151" y="2581"/>
                </a:lnTo>
                <a:close/>
                <a:moveTo>
                  <a:pt x="130" y="2530"/>
                </a:moveTo>
                <a:lnTo>
                  <a:pt x="128" y="2525"/>
                </a:lnTo>
                <a:lnTo>
                  <a:pt x="133" y="2523"/>
                </a:lnTo>
                <a:lnTo>
                  <a:pt x="135" y="2528"/>
                </a:lnTo>
                <a:lnTo>
                  <a:pt x="130" y="2530"/>
                </a:lnTo>
                <a:close/>
                <a:moveTo>
                  <a:pt x="123" y="2511"/>
                </a:moveTo>
                <a:lnTo>
                  <a:pt x="121" y="2507"/>
                </a:lnTo>
                <a:lnTo>
                  <a:pt x="126" y="2505"/>
                </a:lnTo>
                <a:lnTo>
                  <a:pt x="128" y="2509"/>
                </a:lnTo>
                <a:lnTo>
                  <a:pt x="123" y="2511"/>
                </a:lnTo>
                <a:close/>
                <a:moveTo>
                  <a:pt x="116" y="2493"/>
                </a:moveTo>
                <a:lnTo>
                  <a:pt x="112" y="2482"/>
                </a:lnTo>
                <a:lnTo>
                  <a:pt x="102" y="2455"/>
                </a:lnTo>
                <a:lnTo>
                  <a:pt x="107" y="2453"/>
                </a:lnTo>
                <a:lnTo>
                  <a:pt x="117" y="2480"/>
                </a:lnTo>
                <a:lnTo>
                  <a:pt x="117" y="2480"/>
                </a:lnTo>
                <a:lnTo>
                  <a:pt x="120" y="2491"/>
                </a:lnTo>
                <a:lnTo>
                  <a:pt x="116" y="2493"/>
                </a:lnTo>
                <a:close/>
                <a:moveTo>
                  <a:pt x="97" y="2441"/>
                </a:moveTo>
                <a:lnTo>
                  <a:pt x="97" y="2439"/>
                </a:lnTo>
                <a:lnTo>
                  <a:pt x="96" y="2436"/>
                </a:lnTo>
                <a:lnTo>
                  <a:pt x="100" y="2434"/>
                </a:lnTo>
                <a:lnTo>
                  <a:pt x="102" y="2438"/>
                </a:lnTo>
                <a:lnTo>
                  <a:pt x="102" y="2438"/>
                </a:lnTo>
                <a:lnTo>
                  <a:pt x="102" y="2439"/>
                </a:lnTo>
                <a:lnTo>
                  <a:pt x="97" y="2441"/>
                </a:lnTo>
                <a:close/>
                <a:moveTo>
                  <a:pt x="91" y="2421"/>
                </a:moveTo>
                <a:lnTo>
                  <a:pt x="90" y="2417"/>
                </a:lnTo>
                <a:lnTo>
                  <a:pt x="94" y="2415"/>
                </a:lnTo>
                <a:lnTo>
                  <a:pt x="96" y="2420"/>
                </a:lnTo>
                <a:lnTo>
                  <a:pt x="91" y="2421"/>
                </a:lnTo>
                <a:close/>
                <a:moveTo>
                  <a:pt x="85" y="2402"/>
                </a:moveTo>
                <a:lnTo>
                  <a:pt x="83" y="2396"/>
                </a:lnTo>
                <a:lnTo>
                  <a:pt x="73" y="2364"/>
                </a:lnTo>
                <a:lnTo>
                  <a:pt x="78" y="2363"/>
                </a:lnTo>
                <a:lnTo>
                  <a:pt x="87" y="2395"/>
                </a:lnTo>
                <a:lnTo>
                  <a:pt x="87" y="2394"/>
                </a:lnTo>
                <a:lnTo>
                  <a:pt x="90" y="2401"/>
                </a:lnTo>
                <a:lnTo>
                  <a:pt x="85" y="2402"/>
                </a:lnTo>
                <a:close/>
                <a:moveTo>
                  <a:pt x="69" y="2350"/>
                </a:moveTo>
                <a:lnTo>
                  <a:pt x="68" y="2345"/>
                </a:lnTo>
                <a:lnTo>
                  <a:pt x="73" y="2344"/>
                </a:lnTo>
                <a:lnTo>
                  <a:pt x="74" y="2348"/>
                </a:lnTo>
                <a:lnTo>
                  <a:pt x="69" y="2350"/>
                </a:lnTo>
                <a:close/>
                <a:moveTo>
                  <a:pt x="64" y="2330"/>
                </a:moveTo>
                <a:lnTo>
                  <a:pt x="63" y="2326"/>
                </a:lnTo>
                <a:lnTo>
                  <a:pt x="67" y="2324"/>
                </a:lnTo>
                <a:lnTo>
                  <a:pt x="69" y="2329"/>
                </a:lnTo>
                <a:lnTo>
                  <a:pt x="64" y="2330"/>
                </a:lnTo>
                <a:close/>
                <a:moveTo>
                  <a:pt x="59" y="2311"/>
                </a:moveTo>
                <a:lnTo>
                  <a:pt x="58" y="2309"/>
                </a:lnTo>
                <a:lnTo>
                  <a:pt x="49" y="2272"/>
                </a:lnTo>
                <a:lnTo>
                  <a:pt x="54" y="2271"/>
                </a:lnTo>
                <a:lnTo>
                  <a:pt x="63" y="2307"/>
                </a:lnTo>
                <a:lnTo>
                  <a:pt x="63" y="2307"/>
                </a:lnTo>
                <a:lnTo>
                  <a:pt x="63" y="2310"/>
                </a:lnTo>
                <a:lnTo>
                  <a:pt x="59" y="2311"/>
                </a:lnTo>
                <a:close/>
                <a:moveTo>
                  <a:pt x="46" y="2258"/>
                </a:moveTo>
                <a:lnTo>
                  <a:pt x="45" y="2252"/>
                </a:lnTo>
                <a:lnTo>
                  <a:pt x="49" y="2252"/>
                </a:lnTo>
                <a:lnTo>
                  <a:pt x="51" y="2256"/>
                </a:lnTo>
                <a:lnTo>
                  <a:pt x="46" y="2258"/>
                </a:lnTo>
                <a:close/>
                <a:moveTo>
                  <a:pt x="41" y="2238"/>
                </a:moveTo>
                <a:lnTo>
                  <a:pt x="40" y="2233"/>
                </a:lnTo>
                <a:lnTo>
                  <a:pt x="45" y="2232"/>
                </a:lnTo>
                <a:lnTo>
                  <a:pt x="46" y="2237"/>
                </a:lnTo>
                <a:lnTo>
                  <a:pt x="41" y="2238"/>
                </a:lnTo>
                <a:close/>
                <a:moveTo>
                  <a:pt x="37" y="2218"/>
                </a:moveTo>
                <a:lnTo>
                  <a:pt x="30" y="2179"/>
                </a:lnTo>
                <a:lnTo>
                  <a:pt x="34" y="2178"/>
                </a:lnTo>
                <a:lnTo>
                  <a:pt x="42" y="2217"/>
                </a:lnTo>
                <a:lnTo>
                  <a:pt x="37" y="2218"/>
                </a:lnTo>
                <a:close/>
                <a:moveTo>
                  <a:pt x="27" y="2164"/>
                </a:moveTo>
                <a:lnTo>
                  <a:pt x="26" y="2159"/>
                </a:lnTo>
                <a:lnTo>
                  <a:pt x="31" y="2158"/>
                </a:lnTo>
                <a:lnTo>
                  <a:pt x="32" y="2163"/>
                </a:lnTo>
                <a:lnTo>
                  <a:pt x="27" y="2164"/>
                </a:lnTo>
                <a:close/>
                <a:moveTo>
                  <a:pt x="24" y="2144"/>
                </a:moveTo>
                <a:lnTo>
                  <a:pt x="23" y="2140"/>
                </a:lnTo>
                <a:lnTo>
                  <a:pt x="28" y="2139"/>
                </a:lnTo>
                <a:lnTo>
                  <a:pt x="29" y="2143"/>
                </a:lnTo>
                <a:lnTo>
                  <a:pt x="24" y="2144"/>
                </a:lnTo>
                <a:close/>
                <a:moveTo>
                  <a:pt x="21" y="2125"/>
                </a:moveTo>
                <a:lnTo>
                  <a:pt x="15" y="2085"/>
                </a:lnTo>
                <a:lnTo>
                  <a:pt x="20" y="2084"/>
                </a:lnTo>
                <a:lnTo>
                  <a:pt x="25" y="2124"/>
                </a:lnTo>
                <a:lnTo>
                  <a:pt x="21" y="2125"/>
                </a:lnTo>
                <a:close/>
                <a:moveTo>
                  <a:pt x="13" y="2070"/>
                </a:moveTo>
                <a:lnTo>
                  <a:pt x="13" y="2065"/>
                </a:lnTo>
                <a:lnTo>
                  <a:pt x="18" y="2065"/>
                </a:lnTo>
                <a:lnTo>
                  <a:pt x="18" y="2069"/>
                </a:lnTo>
                <a:lnTo>
                  <a:pt x="13" y="2070"/>
                </a:lnTo>
                <a:close/>
                <a:moveTo>
                  <a:pt x="11" y="2050"/>
                </a:moveTo>
                <a:lnTo>
                  <a:pt x="10" y="2045"/>
                </a:lnTo>
                <a:lnTo>
                  <a:pt x="15" y="2045"/>
                </a:lnTo>
                <a:lnTo>
                  <a:pt x="16" y="2049"/>
                </a:lnTo>
                <a:lnTo>
                  <a:pt x="11" y="2050"/>
                </a:lnTo>
                <a:close/>
                <a:moveTo>
                  <a:pt x="9" y="2030"/>
                </a:moveTo>
                <a:lnTo>
                  <a:pt x="5" y="1990"/>
                </a:lnTo>
                <a:lnTo>
                  <a:pt x="10" y="1990"/>
                </a:lnTo>
                <a:lnTo>
                  <a:pt x="14" y="2030"/>
                </a:lnTo>
                <a:lnTo>
                  <a:pt x="9" y="2030"/>
                </a:lnTo>
                <a:close/>
                <a:moveTo>
                  <a:pt x="4" y="1975"/>
                </a:moveTo>
                <a:lnTo>
                  <a:pt x="4" y="1970"/>
                </a:lnTo>
                <a:lnTo>
                  <a:pt x="9" y="1970"/>
                </a:lnTo>
                <a:lnTo>
                  <a:pt x="9" y="1975"/>
                </a:lnTo>
                <a:lnTo>
                  <a:pt x="4" y="1975"/>
                </a:lnTo>
                <a:close/>
                <a:moveTo>
                  <a:pt x="3" y="1955"/>
                </a:moveTo>
                <a:lnTo>
                  <a:pt x="3" y="1950"/>
                </a:lnTo>
                <a:lnTo>
                  <a:pt x="8" y="1950"/>
                </a:lnTo>
                <a:lnTo>
                  <a:pt x="8" y="1955"/>
                </a:lnTo>
                <a:lnTo>
                  <a:pt x="3" y="1955"/>
                </a:lnTo>
                <a:close/>
                <a:moveTo>
                  <a:pt x="2" y="1935"/>
                </a:moveTo>
                <a:lnTo>
                  <a:pt x="0" y="1895"/>
                </a:lnTo>
                <a:lnTo>
                  <a:pt x="5" y="1895"/>
                </a:lnTo>
                <a:lnTo>
                  <a:pt x="7" y="1935"/>
                </a:lnTo>
                <a:lnTo>
                  <a:pt x="2" y="1935"/>
                </a:lnTo>
                <a:close/>
                <a:moveTo>
                  <a:pt x="0" y="1880"/>
                </a:moveTo>
                <a:lnTo>
                  <a:pt x="0" y="1875"/>
                </a:lnTo>
                <a:lnTo>
                  <a:pt x="5" y="1875"/>
                </a:lnTo>
                <a:lnTo>
                  <a:pt x="5" y="1880"/>
                </a:lnTo>
                <a:lnTo>
                  <a:pt x="0" y="1880"/>
                </a:lnTo>
                <a:close/>
                <a:moveTo>
                  <a:pt x="0" y="1860"/>
                </a:moveTo>
                <a:lnTo>
                  <a:pt x="0" y="1855"/>
                </a:lnTo>
                <a:lnTo>
                  <a:pt x="5" y="1855"/>
                </a:lnTo>
                <a:lnTo>
                  <a:pt x="5" y="1860"/>
                </a:lnTo>
                <a:lnTo>
                  <a:pt x="0" y="1860"/>
                </a:lnTo>
                <a:close/>
              </a:path>
            </a:pathLst>
          </a:custGeom>
          <a:solidFill>
            <a:srgbClr val="2F528F"/>
          </a:solidFill>
          <a:ln w="0" cap="flat">
            <a:solidFill>
              <a:srgbClr val="2F528F"/>
            </a:solidFill>
            <a:prstDash val="solid"/>
            <a:round/>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5" name="Rectangle 16">
            <a:extLst>
              <a:ext uri="{FF2B5EF4-FFF2-40B4-BE49-F238E27FC236}">
                <a16:creationId xmlns:a16="http://schemas.microsoft.com/office/drawing/2014/main" id="{00000000-0008-0000-0300-000062000000}"/>
              </a:ext>
            </a:extLst>
          </p:cNvPr>
          <p:cNvSpPr>
            <a:spLocks noChangeArrowheads="1"/>
          </p:cNvSpPr>
          <p:nvPr/>
        </p:nvSpPr>
        <p:spPr bwMode="auto">
          <a:xfrm>
            <a:off x="6404553" y="5846763"/>
            <a:ext cx="41783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Hechos</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Freeform 17">
            <a:extLst>
              <a:ext uri="{FF2B5EF4-FFF2-40B4-BE49-F238E27FC236}">
                <a16:creationId xmlns:a16="http://schemas.microsoft.com/office/drawing/2014/main" id="{00000000-0008-0000-0300-000063000000}"/>
              </a:ext>
            </a:extLst>
          </p:cNvPr>
          <p:cNvSpPr>
            <a:spLocks noEditPoints="1"/>
          </p:cNvSpPr>
          <p:nvPr/>
        </p:nvSpPr>
        <p:spPr bwMode="auto">
          <a:xfrm>
            <a:off x="5485073" y="2375853"/>
            <a:ext cx="448310" cy="2312035"/>
          </a:xfrm>
          <a:custGeom>
            <a:avLst/>
            <a:gdLst>
              <a:gd name="T0" fmla="*/ 4306 w 4706"/>
              <a:gd name="T1" fmla="*/ 384 h 24260"/>
              <a:gd name="T2" fmla="*/ 0 w 4706"/>
              <a:gd name="T3" fmla="*/ 384 h 24260"/>
              <a:gd name="T4" fmla="*/ 0 w 4706"/>
              <a:gd name="T5" fmla="*/ 23876 h 24260"/>
              <a:gd name="T6" fmla="*/ 1750 w 4706"/>
              <a:gd name="T7" fmla="*/ 23876 h 24260"/>
              <a:gd name="T8" fmla="*/ 1750 w 4706"/>
              <a:gd name="T9" fmla="*/ 23843 h 24260"/>
              <a:gd name="T10" fmla="*/ 16 w 4706"/>
              <a:gd name="T11" fmla="*/ 23843 h 24260"/>
              <a:gd name="T12" fmla="*/ 33 w 4706"/>
              <a:gd name="T13" fmla="*/ 23860 h 24260"/>
              <a:gd name="T14" fmla="*/ 33 w 4706"/>
              <a:gd name="T15" fmla="*/ 400 h 24260"/>
              <a:gd name="T16" fmla="*/ 16 w 4706"/>
              <a:gd name="T17" fmla="*/ 417 h 24260"/>
              <a:gd name="T18" fmla="*/ 4306 w 4706"/>
              <a:gd name="T19" fmla="*/ 417 h 24260"/>
              <a:gd name="T20" fmla="*/ 4306 w 4706"/>
              <a:gd name="T21" fmla="*/ 384 h 24260"/>
              <a:gd name="T22" fmla="*/ 4306 w 4706"/>
              <a:gd name="T23" fmla="*/ 800 h 24260"/>
              <a:gd name="T24" fmla="*/ 4706 w 4706"/>
              <a:gd name="T25" fmla="*/ 400 h 24260"/>
              <a:gd name="T26" fmla="*/ 4306 w 4706"/>
              <a:gd name="T27" fmla="*/ 0 h 24260"/>
              <a:gd name="T28" fmla="*/ 3906 w 4706"/>
              <a:gd name="T29" fmla="*/ 400 h 24260"/>
              <a:gd name="T30" fmla="*/ 4306 w 4706"/>
              <a:gd name="T31" fmla="*/ 800 h 24260"/>
              <a:gd name="T32" fmla="*/ 1616 w 4706"/>
              <a:gd name="T33" fmla="*/ 24260 h 24260"/>
              <a:gd name="T34" fmla="*/ 2416 w 4706"/>
              <a:gd name="T35" fmla="*/ 23860 h 24260"/>
              <a:gd name="T36" fmla="*/ 1616 w 4706"/>
              <a:gd name="T37" fmla="*/ 23460 h 24260"/>
              <a:gd name="T38" fmla="*/ 1616 w 4706"/>
              <a:gd name="T39" fmla="*/ 24260 h 24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06" h="24260">
                <a:moveTo>
                  <a:pt x="4306" y="384"/>
                </a:moveTo>
                <a:lnTo>
                  <a:pt x="0" y="384"/>
                </a:lnTo>
                <a:lnTo>
                  <a:pt x="0" y="23876"/>
                </a:lnTo>
                <a:lnTo>
                  <a:pt x="1750" y="23876"/>
                </a:lnTo>
                <a:lnTo>
                  <a:pt x="1750" y="23843"/>
                </a:lnTo>
                <a:lnTo>
                  <a:pt x="16" y="23843"/>
                </a:lnTo>
                <a:lnTo>
                  <a:pt x="33" y="23860"/>
                </a:lnTo>
                <a:lnTo>
                  <a:pt x="33" y="400"/>
                </a:lnTo>
                <a:lnTo>
                  <a:pt x="16" y="417"/>
                </a:lnTo>
                <a:lnTo>
                  <a:pt x="4306" y="417"/>
                </a:lnTo>
                <a:lnTo>
                  <a:pt x="4306" y="384"/>
                </a:lnTo>
                <a:close/>
                <a:moveTo>
                  <a:pt x="4306" y="800"/>
                </a:moveTo>
                <a:cubicBezTo>
                  <a:pt x="4527" y="800"/>
                  <a:pt x="4706" y="621"/>
                  <a:pt x="4706" y="400"/>
                </a:cubicBezTo>
                <a:cubicBezTo>
                  <a:pt x="4706" y="180"/>
                  <a:pt x="4527" y="0"/>
                  <a:pt x="4306" y="0"/>
                </a:cubicBezTo>
                <a:cubicBezTo>
                  <a:pt x="4085" y="0"/>
                  <a:pt x="3906" y="180"/>
                  <a:pt x="3906" y="400"/>
                </a:cubicBezTo>
                <a:cubicBezTo>
                  <a:pt x="3906" y="621"/>
                  <a:pt x="4085" y="800"/>
                  <a:pt x="4306" y="800"/>
                </a:cubicBezTo>
                <a:close/>
                <a:moveTo>
                  <a:pt x="1616" y="24260"/>
                </a:moveTo>
                <a:lnTo>
                  <a:pt x="2416" y="23860"/>
                </a:lnTo>
                <a:lnTo>
                  <a:pt x="1616" y="23460"/>
                </a:lnTo>
                <a:lnTo>
                  <a:pt x="1616" y="24260"/>
                </a:lnTo>
                <a:close/>
              </a:path>
            </a:pathLst>
          </a:custGeom>
          <a:solidFill>
            <a:srgbClr val="4472C4"/>
          </a:solidFill>
          <a:ln w="0" cap="flat">
            <a:solidFill>
              <a:srgbClr val="4472C4"/>
            </a:solidFill>
            <a:prstDash val="solid"/>
            <a:round/>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7" name="Freeform 18">
            <a:extLst>
              <a:ext uri="{FF2B5EF4-FFF2-40B4-BE49-F238E27FC236}">
                <a16:creationId xmlns:a16="http://schemas.microsoft.com/office/drawing/2014/main" id="{00000000-0008-0000-0300-000064000000}"/>
              </a:ext>
            </a:extLst>
          </p:cNvPr>
          <p:cNvSpPr>
            <a:spLocks noEditPoints="1"/>
          </p:cNvSpPr>
          <p:nvPr/>
        </p:nvSpPr>
        <p:spPr bwMode="auto">
          <a:xfrm>
            <a:off x="6943033" y="2375853"/>
            <a:ext cx="622935" cy="2279650"/>
          </a:xfrm>
          <a:custGeom>
            <a:avLst/>
            <a:gdLst>
              <a:gd name="T0" fmla="*/ 400 w 6541"/>
              <a:gd name="T1" fmla="*/ 23543 h 23926"/>
              <a:gd name="T2" fmla="*/ 6541 w 6541"/>
              <a:gd name="T3" fmla="*/ 23543 h 23926"/>
              <a:gd name="T4" fmla="*/ 6541 w 6541"/>
              <a:gd name="T5" fmla="*/ 384 h 23926"/>
              <a:gd name="T6" fmla="*/ 4791 w 6541"/>
              <a:gd name="T7" fmla="*/ 384 h 23926"/>
              <a:gd name="T8" fmla="*/ 4791 w 6541"/>
              <a:gd name="T9" fmla="*/ 417 h 23926"/>
              <a:gd name="T10" fmla="*/ 6524 w 6541"/>
              <a:gd name="T11" fmla="*/ 417 h 23926"/>
              <a:gd name="T12" fmla="*/ 6507 w 6541"/>
              <a:gd name="T13" fmla="*/ 400 h 23926"/>
              <a:gd name="T14" fmla="*/ 6507 w 6541"/>
              <a:gd name="T15" fmla="*/ 23526 h 23926"/>
              <a:gd name="T16" fmla="*/ 6524 w 6541"/>
              <a:gd name="T17" fmla="*/ 23510 h 23926"/>
              <a:gd name="T18" fmla="*/ 400 w 6541"/>
              <a:gd name="T19" fmla="*/ 23510 h 23926"/>
              <a:gd name="T20" fmla="*/ 400 w 6541"/>
              <a:gd name="T21" fmla="*/ 23543 h 23926"/>
              <a:gd name="T22" fmla="*/ 400 w 6541"/>
              <a:gd name="T23" fmla="*/ 23126 h 23926"/>
              <a:gd name="T24" fmla="*/ 0 w 6541"/>
              <a:gd name="T25" fmla="*/ 23526 h 23926"/>
              <a:gd name="T26" fmla="*/ 400 w 6541"/>
              <a:gd name="T27" fmla="*/ 23926 h 23926"/>
              <a:gd name="T28" fmla="*/ 800 w 6541"/>
              <a:gd name="T29" fmla="*/ 23526 h 23926"/>
              <a:gd name="T30" fmla="*/ 400 w 6541"/>
              <a:gd name="T31" fmla="*/ 23126 h 23926"/>
              <a:gd name="T32" fmla="*/ 4924 w 6541"/>
              <a:gd name="T33" fmla="*/ 0 h 23926"/>
              <a:gd name="T34" fmla="*/ 4124 w 6541"/>
              <a:gd name="T35" fmla="*/ 400 h 23926"/>
              <a:gd name="T36" fmla="*/ 4924 w 6541"/>
              <a:gd name="T37" fmla="*/ 800 h 23926"/>
              <a:gd name="T38" fmla="*/ 4924 w 6541"/>
              <a:gd name="T39" fmla="*/ 0 h 23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41" h="23926">
                <a:moveTo>
                  <a:pt x="400" y="23543"/>
                </a:moveTo>
                <a:lnTo>
                  <a:pt x="6541" y="23543"/>
                </a:lnTo>
                <a:lnTo>
                  <a:pt x="6541" y="384"/>
                </a:lnTo>
                <a:lnTo>
                  <a:pt x="4791" y="384"/>
                </a:lnTo>
                <a:lnTo>
                  <a:pt x="4791" y="417"/>
                </a:lnTo>
                <a:lnTo>
                  <a:pt x="6524" y="417"/>
                </a:lnTo>
                <a:lnTo>
                  <a:pt x="6507" y="400"/>
                </a:lnTo>
                <a:lnTo>
                  <a:pt x="6507" y="23526"/>
                </a:lnTo>
                <a:lnTo>
                  <a:pt x="6524" y="23510"/>
                </a:lnTo>
                <a:lnTo>
                  <a:pt x="400" y="23510"/>
                </a:lnTo>
                <a:lnTo>
                  <a:pt x="400" y="23543"/>
                </a:lnTo>
                <a:close/>
                <a:moveTo>
                  <a:pt x="400" y="23126"/>
                </a:moveTo>
                <a:cubicBezTo>
                  <a:pt x="180" y="23126"/>
                  <a:pt x="0" y="23306"/>
                  <a:pt x="0" y="23526"/>
                </a:cubicBezTo>
                <a:cubicBezTo>
                  <a:pt x="0" y="23747"/>
                  <a:pt x="180" y="23926"/>
                  <a:pt x="400" y="23926"/>
                </a:cubicBezTo>
                <a:cubicBezTo>
                  <a:pt x="621" y="23926"/>
                  <a:pt x="800" y="23747"/>
                  <a:pt x="800" y="23526"/>
                </a:cubicBezTo>
                <a:cubicBezTo>
                  <a:pt x="800" y="23306"/>
                  <a:pt x="621" y="23126"/>
                  <a:pt x="400" y="23126"/>
                </a:cubicBezTo>
                <a:close/>
                <a:moveTo>
                  <a:pt x="4924" y="0"/>
                </a:moveTo>
                <a:lnTo>
                  <a:pt x="4124" y="400"/>
                </a:lnTo>
                <a:lnTo>
                  <a:pt x="4924" y="800"/>
                </a:lnTo>
                <a:lnTo>
                  <a:pt x="4924" y="0"/>
                </a:lnTo>
                <a:close/>
              </a:path>
            </a:pathLst>
          </a:custGeom>
          <a:solidFill>
            <a:srgbClr val="4472C4"/>
          </a:solidFill>
          <a:ln w="0" cap="flat">
            <a:solidFill>
              <a:srgbClr val="4472C4"/>
            </a:solidFill>
            <a:prstDash val="solid"/>
            <a:round/>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8" name="Rectangle 19">
            <a:extLst>
              <a:ext uri="{FF2B5EF4-FFF2-40B4-BE49-F238E27FC236}">
                <a16:creationId xmlns:a16="http://schemas.microsoft.com/office/drawing/2014/main" id="{00000000-0008-0000-0300-000065000000}"/>
              </a:ext>
            </a:extLst>
          </p:cNvPr>
          <p:cNvSpPr>
            <a:spLocks noChangeArrowheads="1"/>
          </p:cNvSpPr>
          <p:nvPr/>
        </p:nvSpPr>
        <p:spPr bwMode="auto">
          <a:xfrm>
            <a:off x="7201478" y="3007043"/>
            <a:ext cx="748714"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Evidencia</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0">
            <a:extLst>
              <a:ext uri="{FF2B5EF4-FFF2-40B4-BE49-F238E27FC236}">
                <a16:creationId xmlns:a16="http://schemas.microsoft.com/office/drawing/2014/main" id="{00000000-0008-0000-0300-000066000000}"/>
              </a:ext>
            </a:extLst>
          </p:cNvPr>
          <p:cNvSpPr>
            <a:spLocks noChangeArrowheads="1"/>
          </p:cNvSpPr>
          <p:nvPr/>
        </p:nvSpPr>
        <p:spPr bwMode="auto">
          <a:xfrm>
            <a:off x="5296477" y="3007043"/>
            <a:ext cx="79952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s-A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Referencia</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Freeform 21">
            <a:extLst>
              <a:ext uri="{FF2B5EF4-FFF2-40B4-BE49-F238E27FC236}">
                <a16:creationId xmlns:a16="http://schemas.microsoft.com/office/drawing/2014/main" id="{00000000-0008-0000-0300-000067000000}"/>
              </a:ext>
            </a:extLst>
          </p:cNvPr>
          <p:cNvSpPr>
            <a:spLocks noEditPoints="1"/>
          </p:cNvSpPr>
          <p:nvPr/>
        </p:nvSpPr>
        <p:spPr bwMode="auto">
          <a:xfrm>
            <a:off x="5174558" y="3206433"/>
            <a:ext cx="2882265" cy="2884805"/>
          </a:xfrm>
          <a:custGeom>
            <a:avLst/>
            <a:gdLst>
              <a:gd name="T0" fmla="*/ 16 w 4539"/>
              <a:gd name="T1" fmla="*/ 2043 h 4543"/>
              <a:gd name="T2" fmla="*/ 46 w 4539"/>
              <a:gd name="T3" fmla="*/ 1840 h 4543"/>
              <a:gd name="T4" fmla="*/ 90 w 4539"/>
              <a:gd name="T5" fmla="*/ 1635 h 4543"/>
              <a:gd name="T6" fmla="*/ 178 w 4539"/>
              <a:gd name="T7" fmla="*/ 1401 h 4543"/>
              <a:gd name="T8" fmla="*/ 265 w 4539"/>
              <a:gd name="T9" fmla="*/ 1216 h 4543"/>
              <a:gd name="T10" fmla="*/ 367 w 4539"/>
              <a:gd name="T11" fmla="*/ 1032 h 4543"/>
              <a:gd name="T12" fmla="*/ 525 w 4539"/>
              <a:gd name="T13" fmla="*/ 819 h 4543"/>
              <a:gd name="T14" fmla="*/ 656 w 4539"/>
              <a:gd name="T15" fmla="*/ 681 h 4543"/>
              <a:gd name="T16" fmla="*/ 853 w 4539"/>
              <a:gd name="T17" fmla="*/ 497 h 4543"/>
              <a:gd name="T18" fmla="*/ 1003 w 4539"/>
              <a:gd name="T19" fmla="*/ 392 h 4543"/>
              <a:gd name="T20" fmla="*/ 1204 w 4539"/>
              <a:gd name="T21" fmla="*/ 266 h 4543"/>
              <a:gd name="T22" fmla="*/ 1371 w 4539"/>
              <a:gd name="T23" fmla="*/ 186 h 4543"/>
              <a:gd name="T24" fmla="*/ 1619 w 4539"/>
              <a:gd name="T25" fmla="*/ 95 h 4543"/>
              <a:gd name="T26" fmla="*/ 1823 w 4539"/>
              <a:gd name="T27" fmla="*/ 44 h 4543"/>
              <a:gd name="T28" fmla="*/ 2086 w 4539"/>
              <a:gd name="T29" fmla="*/ 8 h 4543"/>
              <a:gd name="T30" fmla="*/ 2296 w 4539"/>
              <a:gd name="T31" fmla="*/ 1 h 4543"/>
              <a:gd name="T32" fmla="*/ 2561 w 4539"/>
              <a:gd name="T33" fmla="*/ 19 h 4543"/>
              <a:gd name="T34" fmla="*/ 2772 w 4539"/>
              <a:gd name="T35" fmla="*/ 56 h 4543"/>
              <a:gd name="T36" fmla="*/ 2996 w 4539"/>
              <a:gd name="T37" fmla="*/ 124 h 4543"/>
              <a:gd name="T38" fmla="*/ 3221 w 4539"/>
              <a:gd name="T39" fmla="*/ 209 h 4543"/>
              <a:gd name="T40" fmla="*/ 3386 w 4539"/>
              <a:gd name="T41" fmla="*/ 294 h 4543"/>
              <a:gd name="T42" fmla="*/ 3609 w 4539"/>
              <a:gd name="T43" fmla="*/ 438 h 4543"/>
              <a:gd name="T44" fmla="*/ 3776 w 4539"/>
              <a:gd name="T45" fmla="*/ 573 h 4543"/>
              <a:gd name="T46" fmla="*/ 3910 w 4539"/>
              <a:gd name="T47" fmla="*/ 701 h 4543"/>
              <a:gd name="T48" fmla="*/ 4081 w 4539"/>
              <a:gd name="T49" fmla="*/ 903 h 4543"/>
              <a:gd name="T50" fmla="*/ 4200 w 4539"/>
              <a:gd name="T51" fmla="*/ 1077 h 4543"/>
              <a:gd name="T52" fmla="*/ 4311 w 4539"/>
              <a:gd name="T53" fmla="*/ 1289 h 4543"/>
              <a:gd name="T54" fmla="*/ 4408 w 4539"/>
              <a:gd name="T55" fmla="*/ 1509 h 4543"/>
              <a:gd name="T56" fmla="*/ 4463 w 4539"/>
              <a:gd name="T57" fmla="*/ 1686 h 4543"/>
              <a:gd name="T58" fmla="*/ 4516 w 4539"/>
              <a:gd name="T59" fmla="*/ 1946 h 4543"/>
              <a:gd name="T60" fmla="*/ 4536 w 4539"/>
              <a:gd name="T61" fmla="*/ 2155 h 4543"/>
              <a:gd name="T62" fmla="*/ 4536 w 4539"/>
              <a:gd name="T63" fmla="*/ 2406 h 4543"/>
              <a:gd name="T64" fmla="*/ 4510 w 4539"/>
              <a:gd name="T65" fmla="*/ 2609 h 4543"/>
              <a:gd name="T66" fmla="*/ 4459 w 4539"/>
              <a:gd name="T67" fmla="*/ 2874 h 4543"/>
              <a:gd name="T68" fmla="*/ 4397 w 4539"/>
              <a:gd name="T69" fmla="*/ 3051 h 4543"/>
              <a:gd name="T70" fmla="*/ 4311 w 4539"/>
              <a:gd name="T71" fmla="*/ 3267 h 4543"/>
              <a:gd name="T72" fmla="*/ 4207 w 4539"/>
              <a:gd name="T73" fmla="*/ 3447 h 4543"/>
              <a:gd name="T74" fmla="*/ 4074 w 4539"/>
              <a:gd name="T75" fmla="*/ 3650 h 4543"/>
              <a:gd name="T76" fmla="*/ 3936 w 4539"/>
              <a:gd name="T77" fmla="*/ 3815 h 4543"/>
              <a:gd name="T78" fmla="*/ 3757 w 4539"/>
              <a:gd name="T79" fmla="*/ 3982 h 4543"/>
              <a:gd name="T80" fmla="*/ 3596 w 4539"/>
              <a:gd name="T81" fmla="*/ 4109 h 4543"/>
              <a:gd name="T82" fmla="*/ 3371 w 4539"/>
              <a:gd name="T83" fmla="*/ 4258 h 4543"/>
              <a:gd name="T84" fmla="*/ 3201 w 4539"/>
              <a:gd name="T85" fmla="*/ 4338 h 4543"/>
              <a:gd name="T86" fmla="*/ 2987 w 4539"/>
              <a:gd name="T87" fmla="*/ 4428 h 4543"/>
              <a:gd name="T88" fmla="*/ 2781 w 4539"/>
              <a:gd name="T89" fmla="*/ 4480 h 4543"/>
              <a:gd name="T90" fmla="*/ 2524 w 4539"/>
              <a:gd name="T91" fmla="*/ 4529 h 4543"/>
              <a:gd name="T92" fmla="*/ 2279 w 4539"/>
              <a:gd name="T93" fmla="*/ 4538 h 4543"/>
              <a:gd name="T94" fmla="*/ 2074 w 4539"/>
              <a:gd name="T95" fmla="*/ 4530 h 4543"/>
              <a:gd name="T96" fmla="*/ 1807 w 4539"/>
              <a:gd name="T97" fmla="*/ 4496 h 4543"/>
              <a:gd name="T98" fmla="*/ 1609 w 4539"/>
              <a:gd name="T99" fmla="*/ 4441 h 4543"/>
              <a:gd name="T100" fmla="*/ 1355 w 4539"/>
              <a:gd name="T101" fmla="*/ 4351 h 4543"/>
              <a:gd name="T102" fmla="*/ 1190 w 4539"/>
              <a:gd name="T103" fmla="*/ 4265 h 4543"/>
              <a:gd name="T104" fmla="*/ 988 w 4539"/>
              <a:gd name="T105" fmla="*/ 4147 h 4543"/>
              <a:gd name="T106" fmla="*/ 840 w 4539"/>
              <a:gd name="T107" fmla="*/ 4036 h 4543"/>
              <a:gd name="T108" fmla="*/ 644 w 4539"/>
              <a:gd name="T109" fmla="*/ 3857 h 4543"/>
              <a:gd name="T110" fmla="*/ 505 w 4539"/>
              <a:gd name="T111" fmla="*/ 3700 h 4543"/>
              <a:gd name="T112" fmla="*/ 350 w 4539"/>
              <a:gd name="T113" fmla="*/ 3485 h 4543"/>
              <a:gd name="T114" fmla="*/ 260 w 4539"/>
              <a:gd name="T115" fmla="*/ 3317 h 4543"/>
              <a:gd name="T116" fmla="*/ 145 w 4539"/>
              <a:gd name="T117" fmla="*/ 3073 h 4543"/>
              <a:gd name="T118" fmla="*/ 90 w 4539"/>
              <a:gd name="T119" fmla="*/ 2892 h 4543"/>
              <a:gd name="T120" fmla="*/ 44 w 4539"/>
              <a:gd name="T121" fmla="*/ 2692 h 4543"/>
              <a:gd name="T122" fmla="*/ 9 w 4539"/>
              <a:gd name="T123" fmla="*/ 2484 h 4543"/>
              <a:gd name="T124" fmla="*/ 4 w 4539"/>
              <a:gd name="T125" fmla="*/ 2272 h 4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39" h="4543">
                <a:moveTo>
                  <a:pt x="4" y="2271"/>
                </a:moveTo>
                <a:lnTo>
                  <a:pt x="4" y="2271"/>
                </a:lnTo>
                <a:lnTo>
                  <a:pt x="0" y="2272"/>
                </a:lnTo>
                <a:lnTo>
                  <a:pt x="0" y="2233"/>
                </a:lnTo>
                <a:lnTo>
                  <a:pt x="5" y="2233"/>
                </a:lnTo>
                <a:lnTo>
                  <a:pt x="4" y="2287"/>
                </a:lnTo>
                <a:lnTo>
                  <a:pt x="0" y="2272"/>
                </a:lnTo>
                <a:lnTo>
                  <a:pt x="4" y="2271"/>
                </a:lnTo>
                <a:close/>
                <a:moveTo>
                  <a:pt x="0" y="2218"/>
                </a:moveTo>
                <a:lnTo>
                  <a:pt x="0" y="2213"/>
                </a:lnTo>
                <a:lnTo>
                  <a:pt x="0" y="2212"/>
                </a:lnTo>
                <a:lnTo>
                  <a:pt x="5" y="2212"/>
                </a:lnTo>
                <a:lnTo>
                  <a:pt x="5" y="2214"/>
                </a:lnTo>
                <a:lnTo>
                  <a:pt x="5" y="2214"/>
                </a:lnTo>
                <a:lnTo>
                  <a:pt x="5" y="2218"/>
                </a:lnTo>
                <a:lnTo>
                  <a:pt x="0" y="2218"/>
                </a:lnTo>
                <a:close/>
                <a:moveTo>
                  <a:pt x="1" y="2197"/>
                </a:moveTo>
                <a:lnTo>
                  <a:pt x="1" y="2192"/>
                </a:lnTo>
                <a:lnTo>
                  <a:pt x="6" y="2193"/>
                </a:lnTo>
                <a:lnTo>
                  <a:pt x="6" y="2197"/>
                </a:lnTo>
                <a:lnTo>
                  <a:pt x="1" y="2197"/>
                </a:lnTo>
                <a:close/>
                <a:moveTo>
                  <a:pt x="2" y="2177"/>
                </a:moveTo>
                <a:lnTo>
                  <a:pt x="2" y="2155"/>
                </a:lnTo>
                <a:lnTo>
                  <a:pt x="4" y="2137"/>
                </a:lnTo>
                <a:lnTo>
                  <a:pt x="8" y="2138"/>
                </a:lnTo>
                <a:lnTo>
                  <a:pt x="8" y="2155"/>
                </a:lnTo>
                <a:lnTo>
                  <a:pt x="8" y="2155"/>
                </a:lnTo>
                <a:lnTo>
                  <a:pt x="7" y="2178"/>
                </a:lnTo>
                <a:lnTo>
                  <a:pt x="2" y="2177"/>
                </a:lnTo>
                <a:close/>
                <a:moveTo>
                  <a:pt x="5" y="2122"/>
                </a:moveTo>
                <a:lnTo>
                  <a:pt x="5" y="2117"/>
                </a:lnTo>
                <a:lnTo>
                  <a:pt x="10" y="2118"/>
                </a:lnTo>
                <a:lnTo>
                  <a:pt x="10" y="2123"/>
                </a:lnTo>
                <a:lnTo>
                  <a:pt x="5" y="2122"/>
                </a:lnTo>
                <a:close/>
                <a:moveTo>
                  <a:pt x="6" y="2102"/>
                </a:moveTo>
                <a:lnTo>
                  <a:pt x="6" y="2098"/>
                </a:lnTo>
                <a:lnTo>
                  <a:pt x="11" y="2098"/>
                </a:lnTo>
                <a:lnTo>
                  <a:pt x="11" y="2103"/>
                </a:lnTo>
                <a:lnTo>
                  <a:pt x="6" y="2102"/>
                </a:lnTo>
                <a:close/>
                <a:moveTo>
                  <a:pt x="8" y="2082"/>
                </a:moveTo>
                <a:lnTo>
                  <a:pt x="11" y="2043"/>
                </a:lnTo>
                <a:lnTo>
                  <a:pt x="16" y="2043"/>
                </a:lnTo>
                <a:lnTo>
                  <a:pt x="12" y="2083"/>
                </a:lnTo>
                <a:lnTo>
                  <a:pt x="8" y="2082"/>
                </a:lnTo>
                <a:close/>
                <a:moveTo>
                  <a:pt x="13" y="2028"/>
                </a:moveTo>
                <a:lnTo>
                  <a:pt x="13" y="2022"/>
                </a:lnTo>
                <a:lnTo>
                  <a:pt x="18" y="2023"/>
                </a:lnTo>
                <a:lnTo>
                  <a:pt x="17" y="2028"/>
                </a:lnTo>
                <a:lnTo>
                  <a:pt x="13" y="2028"/>
                </a:lnTo>
                <a:close/>
                <a:moveTo>
                  <a:pt x="15" y="2008"/>
                </a:moveTo>
                <a:lnTo>
                  <a:pt x="15" y="2003"/>
                </a:lnTo>
                <a:lnTo>
                  <a:pt x="20" y="2003"/>
                </a:lnTo>
                <a:lnTo>
                  <a:pt x="20" y="2008"/>
                </a:lnTo>
                <a:lnTo>
                  <a:pt x="15" y="2008"/>
                </a:lnTo>
                <a:close/>
                <a:moveTo>
                  <a:pt x="17" y="1988"/>
                </a:moveTo>
                <a:lnTo>
                  <a:pt x="18" y="1983"/>
                </a:lnTo>
                <a:lnTo>
                  <a:pt x="23" y="1948"/>
                </a:lnTo>
                <a:lnTo>
                  <a:pt x="27" y="1949"/>
                </a:lnTo>
                <a:lnTo>
                  <a:pt x="23" y="1983"/>
                </a:lnTo>
                <a:lnTo>
                  <a:pt x="23" y="1983"/>
                </a:lnTo>
                <a:lnTo>
                  <a:pt x="22" y="1988"/>
                </a:lnTo>
                <a:lnTo>
                  <a:pt x="17" y="1988"/>
                </a:lnTo>
                <a:close/>
                <a:moveTo>
                  <a:pt x="25" y="1933"/>
                </a:moveTo>
                <a:lnTo>
                  <a:pt x="25" y="1928"/>
                </a:lnTo>
                <a:lnTo>
                  <a:pt x="30" y="1929"/>
                </a:lnTo>
                <a:lnTo>
                  <a:pt x="29" y="1934"/>
                </a:lnTo>
                <a:lnTo>
                  <a:pt x="25" y="1933"/>
                </a:lnTo>
                <a:close/>
                <a:moveTo>
                  <a:pt x="28" y="1914"/>
                </a:moveTo>
                <a:lnTo>
                  <a:pt x="29" y="1908"/>
                </a:lnTo>
                <a:lnTo>
                  <a:pt x="33" y="1909"/>
                </a:lnTo>
                <a:lnTo>
                  <a:pt x="33" y="1914"/>
                </a:lnTo>
                <a:lnTo>
                  <a:pt x="28" y="1914"/>
                </a:lnTo>
                <a:close/>
                <a:moveTo>
                  <a:pt x="31" y="1894"/>
                </a:moveTo>
                <a:lnTo>
                  <a:pt x="35" y="1870"/>
                </a:lnTo>
                <a:lnTo>
                  <a:pt x="38" y="1854"/>
                </a:lnTo>
                <a:lnTo>
                  <a:pt x="43" y="1855"/>
                </a:lnTo>
                <a:lnTo>
                  <a:pt x="40" y="1871"/>
                </a:lnTo>
                <a:lnTo>
                  <a:pt x="40" y="1871"/>
                </a:lnTo>
                <a:lnTo>
                  <a:pt x="36" y="1895"/>
                </a:lnTo>
                <a:lnTo>
                  <a:pt x="31" y="1894"/>
                </a:lnTo>
                <a:close/>
                <a:moveTo>
                  <a:pt x="41" y="1839"/>
                </a:moveTo>
                <a:lnTo>
                  <a:pt x="42" y="1835"/>
                </a:lnTo>
                <a:lnTo>
                  <a:pt x="47" y="1835"/>
                </a:lnTo>
                <a:lnTo>
                  <a:pt x="46" y="1840"/>
                </a:lnTo>
                <a:lnTo>
                  <a:pt x="41" y="1839"/>
                </a:lnTo>
                <a:close/>
                <a:moveTo>
                  <a:pt x="44" y="1820"/>
                </a:moveTo>
                <a:lnTo>
                  <a:pt x="45" y="1815"/>
                </a:lnTo>
                <a:lnTo>
                  <a:pt x="50" y="1816"/>
                </a:lnTo>
                <a:lnTo>
                  <a:pt x="50" y="1821"/>
                </a:lnTo>
                <a:lnTo>
                  <a:pt x="44" y="1820"/>
                </a:lnTo>
                <a:close/>
                <a:moveTo>
                  <a:pt x="49" y="1800"/>
                </a:moveTo>
                <a:lnTo>
                  <a:pt x="57" y="1761"/>
                </a:lnTo>
                <a:lnTo>
                  <a:pt x="62" y="1762"/>
                </a:lnTo>
                <a:lnTo>
                  <a:pt x="53" y="1801"/>
                </a:lnTo>
                <a:lnTo>
                  <a:pt x="49" y="1800"/>
                </a:lnTo>
                <a:close/>
                <a:moveTo>
                  <a:pt x="61" y="1746"/>
                </a:moveTo>
                <a:lnTo>
                  <a:pt x="62" y="1742"/>
                </a:lnTo>
                <a:lnTo>
                  <a:pt x="67" y="1743"/>
                </a:lnTo>
                <a:lnTo>
                  <a:pt x="65" y="1748"/>
                </a:lnTo>
                <a:lnTo>
                  <a:pt x="61" y="1746"/>
                </a:lnTo>
                <a:close/>
                <a:moveTo>
                  <a:pt x="65" y="1727"/>
                </a:moveTo>
                <a:lnTo>
                  <a:pt x="67" y="1722"/>
                </a:lnTo>
                <a:lnTo>
                  <a:pt x="71" y="1723"/>
                </a:lnTo>
                <a:lnTo>
                  <a:pt x="70" y="1728"/>
                </a:lnTo>
                <a:lnTo>
                  <a:pt x="65" y="1727"/>
                </a:lnTo>
                <a:close/>
                <a:moveTo>
                  <a:pt x="70" y="1708"/>
                </a:moveTo>
                <a:lnTo>
                  <a:pt x="71" y="1704"/>
                </a:lnTo>
                <a:lnTo>
                  <a:pt x="81" y="1669"/>
                </a:lnTo>
                <a:lnTo>
                  <a:pt x="86" y="1670"/>
                </a:lnTo>
                <a:lnTo>
                  <a:pt x="76" y="1705"/>
                </a:lnTo>
                <a:lnTo>
                  <a:pt x="76" y="1705"/>
                </a:lnTo>
                <a:lnTo>
                  <a:pt x="75" y="1709"/>
                </a:lnTo>
                <a:lnTo>
                  <a:pt x="70" y="1708"/>
                </a:lnTo>
                <a:close/>
                <a:moveTo>
                  <a:pt x="85" y="1654"/>
                </a:moveTo>
                <a:lnTo>
                  <a:pt x="86" y="1650"/>
                </a:lnTo>
                <a:lnTo>
                  <a:pt x="86" y="1649"/>
                </a:lnTo>
                <a:lnTo>
                  <a:pt x="91" y="1651"/>
                </a:lnTo>
                <a:lnTo>
                  <a:pt x="90" y="1651"/>
                </a:lnTo>
                <a:lnTo>
                  <a:pt x="91" y="1651"/>
                </a:lnTo>
                <a:lnTo>
                  <a:pt x="89" y="1656"/>
                </a:lnTo>
                <a:lnTo>
                  <a:pt x="85" y="1654"/>
                </a:lnTo>
                <a:close/>
                <a:moveTo>
                  <a:pt x="90" y="1635"/>
                </a:moveTo>
                <a:lnTo>
                  <a:pt x="92" y="1630"/>
                </a:lnTo>
                <a:lnTo>
                  <a:pt x="96" y="1632"/>
                </a:lnTo>
                <a:lnTo>
                  <a:pt x="95" y="1636"/>
                </a:lnTo>
                <a:lnTo>
                  <a:pt x="90" y="1635"/>
                </a:lnTo>
                <a:close/>
                <a:moveTo>
                  <a:pt x="96" y="1616"/>
                </a:moveTo>
                <a:lnTo>
                  <a:pt x="102" y="1597"/>
                </a:lnTo>
                <a:lnTo>
                  <a:pt x="108" y="1578"/>
                </a:lnTo>
                <a:lnTo>
                  <a:pt x="113" y="1579"/>
                </a:lnTo>
                <a:lnTo>
                  <a:pt x="106" y="1598"/>
                </a:lnTo>
                <a:lnTo>
                  <a:pt x="106" y="1598"/>
                </a:lnTo>
                <a:lnTo>
                  <a:pt x="101" y="1617"/>
                </a:lnTo>
                <a:lnTo>
                  <a:pt x="96" y="1616"/>
                </a:lnTo>
                <a:close/>
                <a:moveTo>
                  <a:pt x="112" y="1563"/>
                </a:moveTo>
                <a:lnTo>
                  <a:pt x="114" y="1558"/>
                </a:lnTo>
                <a:lnTo>
                  <a:pt x="119" y="1560"/>
                </a:lnTo>
                <a:lnTo>
                  <a:pt x="117" y="1565"/>
                </a:lnTo>
                <a:lnTo>
                  <a:pt x="112" y="1563"/>
                </a:lnTo>
                <a:close/>
                <a:moveTo>
                  <a:pt x="119" y="1544"/>
                </a:moveTo>
                <a:lnTo>
                  <a:pt x="119" y="1543"/>
                </a:lnTo>
                <a:lnTo>
                  <a:pt x="120" y="1540"/>
                </a:lnTo>
                <a:lnTo>
                  <a:pt x="125" y="1541"/>
                </a:lnTo>
                <a:lnTo>
                  <a:pt x="123" y="1545"/>
                </a:lnTo>
                <a:lnTo>
                  <a:pt x="123" y="1545"/>
                </a:lnTo>
                <a:lnTo>
                  <a:pt x="123" y="1546"/>
                </a:lnTo>
                <a:lnTo>
                  <a:pt x="119" y="1544"/>
                </a:lnTo>
                <a:close/>
                <a:moveTo>
                  <a:pt x="125" y="1525"/>
                </a:moveTo>
                <a:lnTo>
                  <a:pt x="137" y="1491"/>
                </a:lnTo>
                <a:lnTo>
                  <a:pt x="138" y="1488"/>
                </a:lnTo>
                <a:lnTo>
                  <a:pt x="143" y="1489"/>
                </a:lnTo>
                <a:lnTo>
                  <a:pt x="142" y="1493"/>
                </a:lnTo>
                <a:lnTo>
                  <a:pt x="142" y="1493"/>
                </a:lnTo>
                <a:lnTo>
                  <a:pt x="130" y="1527"/>
                </a:lnTo>
                <a:lnTo>
                  <a:pt x="125" y="1525"/>
                </a:lnTo>
                <a:close/>
                <a:moveTo>
                  <a:pt x="144" y="1473"/>
                </a:moveTo>
                <a:lnTo>
                  <a:pt x="146" y="1469"/>
                </a:lnTo>
                <a:lnTo>
                  <a:pt x="150" y="1471"/>
                </a:lnTo>
                <a:lnTo>
                  <a:pt x="149" y="1475"/>
                </a:lnTo>
                <a:lnTo>
                  <a:pt x="144" y="1473"/>
                </a:lnTo>
                <a:close/>
                <a:moveTo>
                  <a:pt x="151" y="1455"/>
                </a:moveTo>
                <a:lnTo>
                  <a:pt x="153" y="1450"/>
                </a:lnTo>
                <a:lnTo>
                  <a:pt x="158" y="1452"/>
                </a:lnTo>
                <a:lnTo>
                  <a:pt x="156" y="1457"/>
                </a:lnTo>
                <a:lnTo>
                  <a:pt x="151" y="1455"/>
                </a:lnTo>
                <a:close/>
                <a:moveTo>
                  <a:pt x="158" y="1436"/>
                </a:moveTo>
                <a:lnTo>
                  <a:pt x="173" y="1399"/>
                </a:lnTo>
                <a:lnTo>
                  <a:pt x="178" y="1401"/>
                </a:lnTo>
                <a:lnTo>
                  <a:pt x="163" y="1438"/>
                </a:lnTo>
                <a:lnTo>
                  <a:pt x="158" y="1436"/>
                </a:lnTo>
                <a:close/>
                <a:moveTo>
                  <a:pt x="179" y="1385"/>
                </a:moveTo>
                <a:lnTo>
                  <a:pt x="181" y="1380"/>
                </a:lnTo>
                <a:lnTo>
                  <a:pt x="186" y="1383"/>
                </a:lnTo>
                <a:lnTo>
                  <a:pt x="184" y="1387"/>
                </a:lnTo>
                <a:lnTo>
                  <a:pt x="179" y="1385"/>
                </a:lnTo>
                <a:close/>
                <a:moveTo>
                  <a:pt x="187" y="1367"/>
                </a:moveTo>
                <a:lnTo>
                  <a:pt x="189" y="1362"/>
                </a:lnTo>
                <a:lnTo>
                  <a:pt x="194" y="1364"/>
                </a:lnTo>
                <a:lnTo>
                  <a:pt x="192" y="1369"/>
                </a:lnTo>
                <a:lnTo>
                  <a:pt x="187" y="1367"/>
                </a:lnTo>
                <a:close/>
                <a:moveTo>
                  <a:pt x="195" y="1349"/>
                </a:moveTo>
                <a:lnTo>
                  <a:pt x="200" y="1337"/>
                </a:lnTo>
                <a:lnTo>
                  <a:pt x="212" y="1312"/>
                </a:lnTo>
                <a:lnTo>
                  <a:pt x="216" y="1314"/>
                </a:lnTo>
                <a:lnTo>
                  <a:pt x="205" y="1339"/>
                </a:lnTo>
                <a:lnTo>
                  <a:pt x="205" y="1339"/>
                </a:lnTo>
                <a:lnTo>
                  <a:pt x="200" y="1350"/>
                </a:lnTo>
                <a:lnTo>
                  <a:pt x="195" y="1349"/>
                </a:lnTo>
                <a:close/>
                <a:moveTo>
                  <a:pt x="218" y="1298"/>
                </a:moveTo>
                <a:lnTo>
                  <a:pt x="220" y="1294"/>
                </a:lnTo>
                <a:lnTo>
                  <a:pt x="225" y="1296"/>
                </a:lnTo>
                <a:lnTo>
                  <a:pt x="223" y="1301"/>
                </a:lnTo>
                <a:lnTo>
                  <a:pt x="218" y="1298"/>
                </a:lnTo>
                <a:close/>
                <a:moveTo>
                  <a:pt x="227" y="1280"/>
                </a:moveTo>
                <a:lnTo>
                  <a:pt x="229" y="1276"/>
                </a:lnTo>
                <a:lnTo>
                  <a:pt x="233" y="1278"/>
                </a:lnTo>
                <a:lnTo>
                  <a:pt x="231" y="1283"/>
                </a:lnTo>
                <a:lnTo>
                  <a:pt x="227" y="1280"/>
                </a:lnTo>
                <a:close/>
                <a:moveTo>
                  <a:pt x="236" y="1262"/>
                </a:moveTo>
                <a:lnTo>
                  <a:pt x="248" y="1238"/>
                </a:lnTo>
                <a:lnTo>
                  <a:pt x="254" y="1227"/>
                </a:lnTo>
                <a:lnTo>
                  <a:pt x="258" y="1229"/>
                </a:lnTo>
                <a:lnTo>
                  <a:pt x="252" y="1240"/>
                </a:lnTo>
                <a:lnTo>
                  <a:pt x="252" y="1240"/>
                </a:lnTo>
                <a:lnTo>
                  <a:pt x="240" y="1265"/>
                </a:lnTo>
                <a:lnTo>
                  <a:pt x="236" y="1262"/>
                </a:lnTo>
                <a:close/>
                <a:moveTo>
                  <a:pt x="261" y="1213"/>
                </a:moveTo>
                <a:lnTo>
                  <a:pt x="263" y="1209"/>
                </a:lnTo>
                <a:lnTo>
                  <a:pt x="268" y="1211"/>
                </a:lnTo>
                <a:lnTo>
                  <a:pt x="265" y="1216"/>
                </a:lnTo>
                <a:lnTo>
                  <a:pt x="261" y="1213"/>
                </a:lnTo>
                <a:close/>
                <a:moveTo>
                  <a:pt x="270" y="1196"/>
                </a:moveTo>
                <a:lnTo>
                  <a:pt x="272" y="1191"/>
                </a:lnTo>
                <a:lnTo>
                  <a:pt x="277" y="1194"/>
                </a:lnTo>
                <a:lnTo>
                  <a:pt x="275" y="1198"/>
                </a:lnTo>
                <a:lnTo>
                  <a:pt x="270" y="1196"/>
                </a:lnTo>
                <a:close/>
                <a:moveTo>
                  <a:pt x="280" y="1178"/>
                </a:moveTo>
                <a:lnTo>
                  <a:pt x="299" y="1143"/>
                </a:lnTo>
                <a:lnTo>
                  <a:pt x="304" y="1146"/>
                </a:lnTo>
                <a:lnTo>
                  <a:pt x="284" y="1181"/>
                </a:lnTo>
                <a:lnTo>
                  <a:pt x="280" y="1178"/>
                </a:lnTo>
                <a:close/>
                <a:moveTo>
                  <a:pt x="307" y="1130"/>
                </a:moveTo>
                <a:lnTo>
                  <a:pt x="309" y="1126"/>
                </a:lnTo>
                <a:lnTo>
                  <a:pt x="314" y="1128"/>
                </a:lnTo>
                <a:lnTo>
                  <a:pt x="311" y="1133"/>
                </a:lnTo>
                <a:lnTo>
                  <a:pt x="307" y="1130"/>
                </a:lnTo>
                <a:close/>
                <a:moveTo>
                  <a:pt x="317" y="1113"/>
                </a:moveTo>
                <a:lnTo>
                  <a:pt x="320" y="1108"/>
                </a:lnTo>
                <a:lnTo>
                  <a:pt x="324" y="1111"/>
                </a:lnTo>
                <a:lnTo>
                  <a:pt x="321" y="1115"/>
                </a:lnTo>
                <a:lnTo>
                  <a:pt x="317" y="1113"/>
                </a:lnTo>
                <a:close/>
                <a:moveTo>
                  <a:pt x="327" y="1096"/>
                </a:moveTo>
                <a:lnTo>
                  <a:pt x="328" y="1094"/>
                </a:lnTo>
                <a:lnTo>
                  <a:pt x="348" y="1062"/>
                </a:lnTo>
                <a:lnTo>
                  <a:pt x="353" y="1064"/>
                </a:lnTo>
                <a:lnTo>
                  <a:pt x="332" y="1097"/>
                </a:lnTo>
                <a:lnTo>
                  <a:pt x="332" y="1097"/>
                </a:lnTo>
                <a:lnTo>
                  <a:pt x="332" y="1098"/>
                </a:lnTo>
                <a:lnTo>
                  <a:pt x="327" y="1096"/>
                </a:lnTo>
                <a:close/>
                <a:moveTo>
                  <a:pt x="356" y="1049"/>
                </a:moveTo>
                <a:lnTo>
                  <a:pt x="357" y="1048"/>
                </a:lnTo>
                <a:lnTo>
                  <a:pt x="359" y="1045"/>
                </a:lnTo>
                <a:lnTo>
                  <a:pt x="363" y="1048"/>
                </a:lnTo>
                <a:lnTo>
                  <a:pt x="361" y="1051"/>
                </a:lnTo>
                <a:lnTo>
                  <a:pt x="362" y="1050"/>
                </a:lnTo>
                <a:lnTo>
                  <a:pt x="361" y="1051"/>
                </a:lnTo>
                <a:lnTo>
                  <a:pt x="356" y="1049"/>
                </a:lnTo>
                <a:close/>
                <a:moveTo>
                  <a:pt x="367" y="1032"/>
                </a:moveTo>
                <a:lnTo>
                  <a:pt x="370" y="1028"/>
                </a:lnTo>
                <a:lnTo>
                  <a:pt x="374" y="1031"/>
                </a:lnTo>
                <a:lnTo>
                  <a:pt x="371" y="1035"/>
                </a:lnTo>
                <a:lnTo>
                  <a:pt x="367" y="1032"/>
                </a:lnTo>
                <a:close/>
                <a:moveTo>
                  <a:pt x="378" y="1015"/>
                </a:moveTo>
                <a:lnTo>
                  <a:pt x="387" y="1002"/>
                </a:lnTo>
                <a:lnTo>
                  <a:pt x="401" y="982"/>
                </a:lnTo>
                <a:lnTo>
                  <a:pt x="405" y="985"/>
                </a:lnTo>
                <a:lnTo>
                  <a:pt x="391" y="1005"/>
                </a:lnTo>
                <a:lnTo>
                  <a:pt x="391" y="1005"/>
                </a:lnTo>
                <a:lnTo>
                  <a:pt x="383" y="1018"/>
                </a:lnTo>
                <a:lnTo>
                  <a:pt x="378" y="1015"/>
                </a:lnTo>
                <a:close/>
                <a:moveTo>
                  <a:pt x="409" y="970"/>
                </a:moveTo>
                <a:lnTo>
                  <a:pt x="412" y="966"/>
                </a:lnTo>
                <a:lnTo>
                  <a:pt x="416" y="969"/>
                </a:lnTo>
                <a:lnTo>
                  <a:pt x="413" y="973"/>
                </a:lnTo>
                <a:lnTo>
                  <a:pt x="409" y="970"/>
                </a:lnTo>
                <a:close/>
                <a:moveTo>
                  <a:pt x="421" y="954"/>
                </a:moveTo>
                <a:lnTo>
                  <a:pt x="424" y="949"/>
                </a:lnTo>
                <a:lnTo>
                  <a:pt x="428" y="952"/>
                </a:lnTo>
                <a:lnTo>
                  <a:pt x="425" y="956"/>
                </a:lnTo>
                <a:lnTo>
                  <a:pt x="421" y="954"/>
                </a:lnTo>
                <a:close/>
                <a:moveTo>
                  <a:pt x="433" y="937"/>
                </a:moveTo>
                <a:lnTo>
                  <a:pt x="451" y="913"/>
                </a:lnTo>
                <a:lnTo>
                  <a:pt x="457" y="905"/>
                </a:lnTo>
                <a:lnTo>
                  <a:pt x="460" y="908"/>
                </a:lnTo>
                <a:lnTo>
                  <a:pt x="455" y="916"/>
                </a:lnTo>
                <a:lnTo>
                  <a:pt x="455" y="916"/>
                </a:lnTo>
                <a:lnTo>
                  <a:pt x="437" y="940"/>
                </a:lnTo>
                <a:lnTo>
                  <a:pt x="433" y="937"/>
                </a:lnTo>
                <a:close/>
                <a:moveTo>
                  <a:pt x="466" y="893"/>
                </a:moveTo>
                <a:lnTo>
                  <a:pt x="469" y="889"/>
                </a:lnTo>
                <a:lnTo>
                  <a:pt x="472" y="892"/>
                </a:lnTo>
                <a:lnTo>
                  <a:pt x="469" y="896"/>
                </a:lnTo>
                <a:lnTo>
                  <a:pt x="466" y="893"/>
                </a:lnTo>
                <a:close/>
                <a:moveTo>
                  <a:pt x="478" y="877"/>
                </a:moveTo>
                <a:lnTo>
                  <a:pt x="481" y="873"/>
                </a:lnTo>
                <a:lnTo>
                  <a:pt x="485" y="876"/>
                </a:lnTo>
                <a:lnTo>
                  <a:pt x="482" y="880"/>
                </a:lnTo>
                <a:lnTo>
                  <a:pt x="478" y="877"/>
                </a:lnTo>
                <a:close/>
                <a:moveTo>
                  <a:pt x="490" y="861"/>
                </a:moveTo>
                <a:lnTo>
                  <a:pt x="515" y="830"/>
                </a:lnTo>
                <a:lnTo>
                  <a:pt x="519" y="834"/>
                </a:lnTo>
                <a:lnTo>
                  <a:pt x="494" y="865"/>
                </a:lnTo>
                <a:lnTo>
                  <a:pt x="490" y="861"/>
                </a:lnTo>
                <a:close/>
                <a:moveTo>
                  <a:pt x="525" y="819"/>
                </a:moveTo>
                <a:lnTo>
                  <a:pt x="528" y="815"/>
                </a:lnTo>
                <a:lnTo>
                  <a:pt x="532" y="818"/>
                </a:lnTo>
                <a:lnTo>
                  <a:pt x="529" y="822"/>
                </a:lnTo>
                <a:lnTo>
                  <a:pt x="525" y="819"/>
                </a:lnTo>
                <a:close/>
                <a:moveTo>
                  <a:pt x="538" y="804"/>
                </a:moveTo>
                <a:lnTo>
                  <a:pt x="541" y="800"/>
                </a:lnTo>
                <a:lnTo>
                  <a:pt x="545" y="803"/>
                </a:lnTo>
                <a:lnTo>
                  <a:pt x="541" y="807"/>
                </a:lnTo>
                <a:lnTo>
                  <a:pt x="538" y="804"/>
                </a:lnTo>
                <a:close/>
                <a:moveTo>
                  <a:pt x="551" y="788"/>
                </a:moveTo>
                <a:lnTo>
                  <a:pt x="553" y="785"/>
                </a:lnTo>
                <a:lnTo>
                  <a:pt x="577" y="758"/>
                </a:lnTo>
                <a:lnTo>
                  <a:pt x="581" y="762"/>
                </a:lnTo>
                <a:lnTo>
                  <a:pt x="557" y="789"/>
                </a:lnTo>
                <a:lnTo>
                  <a:pt x="557" y="789"/>
                </a:lnTo>
                <a:lnTo>
                  <a:pt x="554" y="792"/>
                </a:lnTo>
                <a:lnTo>
                  <a:pt x="551" y="788"/>
                </a:lnTo>
                <a:close/>
                <a:moveTo>
                  <a:pt x="587" y="747"/>
                </a:moveTo>
                <a:lnTo>
                  <a:pt x="589" y="745"/>
                </a:lnTo>
                <a:lnTo>
                  <a:pt x="591" y="743"/>
                </a:lnTo>
                <a:lnTo>
                  <a:pt x="594" y="747"/>
                </a:lnTo>
                <a:lnTo>
                  <a:pt x="593" y="748"/>
                </a:lnTo>
                <a:lnTo>
                  <a:pt x="593" y="748"/>
                </a:lnTo>
                <a:lnTo>
                  <a:pt x="591" y="750"/>
                </a:lnTo>
                <a:lnTo>
                  <a:pt x="587" y="747"/>
                </a:lnTo>
                <a:close/>
                <a:moveTo>
                  <a:pt x="601" y="732"/>
                </a:moveTo>
                <a:lnTo>
                  <a:pt x="604" y="728"/>
                </a:lnTo>
                <a:lnTo>
                  <a:pt x="608" y="732"/>
                </a:lnTo>
                <a:lnTo>
                  <a:pt x="604" y="736"/>
                </a:lnTo>
                <a:lnTo>
                  <a:pt x="601" y="732"/>
                </a:lnTo>
                <a:close/>
                <a:moveTo>
                  <a:pt x="614" y="718"/>
                </a:moveTo>
                <a:lnTo>
                  <a:pt x="626" y="705"/>
                </a:lnTo>
                <a:lnTo>
                  <a:pt x="642" y="689"/>
                </a:lnTo>
                <a:lnTo>
                  <a:pt x="646" y="692"/>
                </a:lnTo>
                <a:lnTo>
                  <a:pt x="630" y="708"/>
                </a:lnTo>
                <a:lnTo>
                  <a:pt x="630" y="708"/>
                </a:lnTo>
                <a:lnTo>
                  <a:pt x="618" y="721"/>
                </a:lnTo>
                <a:lnTo>
                  <a:pt x="614" y="718"/>
                </a:lnTo>
                <a:close/>
                <a:moveTo>
                  <a:pt x="652" y="678"/>
                </a:moveTo>
                <a:lnTo>
                  <a:pt x="656" y="674"/>
                </a:lnTo>
                <a:lnTo>
                  <a:pt x="660" y="678"/>
                </a:lnTo>
                <a:lnTo>
                  <a:pt x="656" y="681"/>
                </a:lnTo>
                <a:lnTo>
                  <a:pt x="652" y="678"/>
                </a:lnTo>
                <a:close/>
                <a:moveTo>
                  <a:pt x="667" y="664"/>
                </a:moveTo>
                <a:lnTo>
                  <a:pt x="670" y="660"/>
                </a:lnTo>
                <a:lnTo>
                  <a:pt x="674" y="664"/>
                </a:lnTo>
                <a:lnTo>
                  <a:pt x="670" y="667"/>
                </a:lnTo>
                <a:lnTo>
                  <a:pt x="667" y="664"/>
                </a:lnTo>
                <a:close/>
                <a:moveTo>
                  <a:pt x="681" y="650"/>
                </a:moveTo>
                <a:lnTo>
                  <a:pt x="703" y="628"/>
                </a:lnTo>
                <a:lnTo>
                  <a:pt x="710" y="622"/>
                </a:lnTo>
                <a:lnTo>
                  <a:pt x="713" y="625"/>
                </a:lnTo>
                <a:lnTo>
                  <a:pt x="707" y="631"/>
                </a:lnTo>
                <a:lnTo>
                  <a:pt x="707" y="631"/>
                </a:lnTo>
                <a:lnTo>
                  <a:pt x="684" y="653"/>
                </a:lnTo>
                <a:lnTo>
                  <a:pt x="681" y="650"/>
                </a:lnTo>
                <a:close/>
                <a:moveTo>
                  <a:pt x="721" y="611"/>
                </a:moveTo>
                <a:lnTo>
                  <a:pt x="724" y="608"/>
                </a:lnTo>
                <a:lnTo>
                  <a:pt x="728" y="612"/>
                </a:lnTo>
                <a:lnTo>
                  <a:pt x="724" y="615"/>
                </a:lnTo>
                <a:lnTo>
                  <a:pt x="721" y="611"/>
                </a:lnTo>
                <a:close/>
                <a:moveTo>
                  <a:pt x="735" y="598"/>
                </a:moveTo>
                <a:lnTo>
                  <a:pt x="739" y="594"/>
                </a:lnTo>
                <a:lnTo>
                  <a:pt x="742" y="598"/>
                </a:lnTo>
                <a:lnTo>
                  <a:pt x="739" y="602"/>
                </a:lnTo>
                <a:lnTo>
                  <a:pt x="735" y="598"/>
                </a:lnTo>
                <a:close/>
                <a:moveTo>
                  <a:pt x="750" y="584"/>
                </a:moveTo>
                <a:lnTo>
                  <a:pt x="780" y="558"/>
                </a:lnTo>
                <a:lnTo>
                  <a:pt x="783" y="562"/>
                </a:lnTo>
                <a:lnTo>
                  <a:pt x="754" y="588"/>
                </a:lnTo>
                <a:lnTo>
                  <a:pt x="750" y="584"/>
                </a:lnTo>
                <a:close/>
                <a:moveTo>
                  <a:pt x="791" y="548"/>
                </a:moveTo>
                <a:lnTo>
                  <a:pt x="795" y="545"/>
                </a:lnTo>
                <a:lnTo>
                  <a:pt x="799" y="549"/>
                </a:lnTo>
                <a:lnTo>
                  <a:pt x="795" y="552"/>
                </a:lnTo>
                <a:lnTo>
                  <a:pt x="791" y="548"/>
                </a:lnTo>
                <a:close/>
                <a:moveTo>
                  <a:pt x="807" y="535"/>
                </a:moveTo>
                <a:lnTo>
                  <a:pt x="811" y="532"/>
                </a:lnTo>
                <a:lnTo>
                  <a:pt x="814" y="536"/>
                </a:lnTo>
                <a:lnTo>
                  <a:pt x="810" y="539"/>
                </a:lnTo>
                <a:lnTo>
                  <a:pt x="807" y="535"/>
                </a:lnTo>
                <a:close/>
                <a:moveTo>
                  <a:pt x="822" y="522"/>
                </a:moveTo>
                <a:lnTo>
                  <a:pt x="826" y="519"/>
                </a:lnTo>
                <a:lnTo>
                  <a:pt x="853" y="497"/>
                </a:lnTo>
                <a:lnTo>
                  <a:pt x="856" y="501"/>
                </a:lnTo>
                <a:lnTo>
                  <a:pt x="829" y="523"/>
                </a:lnTo>
                <a:lnTo>
                  <a:pt x="829" y="523"/>
                </a:lnTo>
                <a:lnTo>
                  <a:pt x="825" y="526"/>
                </a:lnTo>
                <a:lnTo>
                  <a:pt x="822" y="522"/>
                </a:lnTo>
                <a:close/>
                <a:moveTo>
                  <a:pt x="865" y="487"/>
                </a:moveTo>
                <a:lnTo>
                  <a:pt x="868" y="485"/>
                </a:lnTo>
                <a:lnTo>
                  <a:pt x="869" y="484"/>
                </a:lnTo>
                <a:lnTo>
                  <a:pt x="872" y="488"/>
                </a:lnTo>
                <a:lnTo>
                  <a:pt x="871" y="489"/>
                </a:lnTo>
                <a:lnTo>
                  <a:pt x="871" y="489"/>
                </a:lnTo>
                <a:lnTo>
                  <a:pt x="868" y="491"/>
                </a:lnTo>
                <a:lnTo>
                  <a:pt x="865" y="487"/>
                </a:lnTo>
                <a:close/>
                <a:moveTo>
                  <a:pt x="881" y="475"/>
                </a:moveTo>
                <a:lnTo>
                  <a:pt x="885" y="472"/>
                </a:lnTo>
                <a:lnTo>
                  <a:pt x="888" y="476"/>
                </a:lnTo>
                <a:lnTo>
                  <a:pt x="884" y="479"/>
                </a:lnTo>
                <a:lnTo>
                  <a:pt x="881" y="475"/>
                </a:lnTo>
                <a:close/>
                <a:moveTo>
                  <a:pt x="897" y="463"/>
                </a:moveTo>
                <a:lnTo>
                  <a:pt x="911" y="452"/>
                </a:lnTo>
                <a:lnTo>
                  <a:pt x="929" y="439"/>
                </a:lnTo>
                <a:lnTo>
                  <a:pt x="932" y="443"/>
                </a:lnTo>
                <a:lnTo>
                  <a:pt x="914" y="456"/>
                </a:lnTo>
                <a:lnTo>
                  <a:pt x="914" y="456"/>
                </a:lnTo>
                <a:lnTo>
                  <a:pt x="900" y="467"/>
                </a:lnTo>
                <a:lnTo>
                  <a:pt x="897" y="463"/>
                </a:lnTo>
                <a:close/>
                <a:moveTo>
                  <a:pt x="941" y="430"/>
                </a:moveTo>
                <a:lnTo>
                  <a:pt x="945" y="427"/>
                </a:lnTo>
                <a:lnTo>
                  <a:pt x="948" y="431"/>
                </a:lnTo>
                <a:lnTo>
                  <a:pt x="944" y="434"/>
                </a:lnTo>
                <a:lnTo>
                  <a:pt x="941" y="430"/>
                </a:lnTo>
                <a:close/>
                <a:moveTo>
                  <a:pt x="957" y="418"/>
                </a:moveTo>
                <a:lnTo>
                  <a:pt x="961" y="415"/>
                </a:lnTo>
                <a:lnTo>
                  <a:pt x="964" y="420"/>
                </a:lnTo>
                <a:lnTo>
                  <a:pt x="960" y="423"/>
                </a:lnTo>
                <a:lnTo>
                  <a:pt x="957" y="418"/>
                </a:lnTo>
                <a:close/>
                <a:moveTo>
                  <a:pt x="973" y="407"/>
                </a:moveTo>
                <a:lnTo>
                  <a:pt x="1000" y="388"/>
                </a:lnTo>
                <a:lnTo>
                  <a:pt x="1006" y="384"/>
                </a:lnTo>
                <a:lnTo>
                  <a:pt x="1009" y="388"/>
                </a:lnTo>
                <a:lnTo>
                  <a:pt x="1003" y="392"/>
                </a:lnTo>
                <a:lnTo>
                  <a:pt x="1003" y="392"/>
                </a:lnTo>
                <a:lnTo>
                  <a:pt x="976" y="411"/>
                </a:lnTo>
                <a:lnTo>
                  <a:pt x="973" y="407"/>
                </a:lnTo>
                <a:close/>
                <a:moveTo>
                  <a:pt x="1019" y="376"/>
                </a:moveTo>
                <a:lnTo>
                  <a:pt x="1023" y="373"/>
                </a:lnTo>
                <a:lnTo>
                  <a:pt x="1026" y="377"/>
                </a:lnTo>
                <a:lnTo>
                  <a:pt x="1022" y="380"/>
                </a:lnTo>
                <a:lnTo>
                  <a:pt x="1019" y="376"/>
                </a:lnTo>
                <a:close/>
                <a:moveTo>
                  <a:pt x="1035" y="365"/>
                </a:moveTo>
                <a:lnTo>
                  <a:pt x="1040" y="362"/>
                </a:lnTo>
                <a:lnTo>
                  <a:pt x="1042" y="367"/>
                </a:lnTo>
                <a:lnTo>
                  <a:pt x="1038" y="369"/>
                </a:lnTo>
                <a:lnTo>
                  <a:pt x="1035" y="365"/>
                </a:lnTo>
                <a:close/>
                <a:moveTo>
                  <a:pt x="1053" y="354"/>
                </a:moveTo>
                <a:lnTo>
                  <a:pt x="1086" y="333"/>
                </a:lnTo>
                <a:lnTo>
                  <a:pt x="1089" y="337"/>
                </a:lnTo>
                <a:lnTo>
                  <a:pt x="1055" y="358"/>
                </a:lnTo>
                <a:lnTo>
                  <a:pt x="1053" y="354"/>
                </a:lnTo>
                <a:close/>
                <a:moveTo>
                  <a:pt x="1099" y="325"/>
                </a:moveTo>
                <a:lnTo>
                  <a:pt x="1104" y="323"/>
                </a:lnTo>
                <a:lnTo>
                  <a:pt x="1106" y="327"/>
                </a:lnTo>
                <a:lnTo>
                  <a:pt x="1102" y="330"/>
                </a:lnTo>
                <a:lnTo>
                  <a:pt x="1099" y="325"/>
                </a:lnTo>
                <a:close/>
                <a:moveTo>
                  <a:pt x="1116" y="315"/>
                </a:moveTo>
                <a:lnTo>
                  <a:pt x="1121" y="312"/>
                </a:lnTo>
                <a:lnTo>
                  <a:pt x="1123" y="317"/>
                </a:lnTo>
                <a:lnTo>
                  <a:pt x="1119" y="319"/>
                </a:lnTo>
                <a:lnTo>
                  <a:pt x="1116" y="315"/>
                </a:lnTo>
                <a:close/>
                <a:moveTo>
                  <a:pt x="1134" y="305"/>
                </a:moveTo>
                <a:lnTo>
                  <a:pt x="1140" y="301"/>
                </a:lnTo>
                <a:lnTo>
                  <a:pt x="1169" y="285"/>
                </a:lnTo>
                <a:lnTo>
                  <a:pt x="1171" y="289"/>
                </a:lnTo>
                <a:lnTo>
                  <a:pt x="1142" y="306"/>
                </a:lnTo>
                <a:lnTo>
                  <a:pt x="1142" y="306"/>
                </a:lnTo>
                <a:lnTo>
                  <a:pt x="1136" y="309"/>
                </a:lnTo>
                <a:lnTo>
                  <a:pt x="1134" y="305"/>
                </a:lnTo>
                <a:close/>
                <a:moveTo>
                  <a:pt x="1182" y="278"/>
                </a:moveTo>
                <a:lnTo>
                  <a:pt x="1186" y="275"/>
                </a:lnTo>
                <a:lnTo>
                  <a:pt x="1188" y="280"/>
                </a:lnTo>
                <a:lnTo>
                  <a:pt x="1184" y="282"/>
                </a:lnTo>
                <a:lnTo>
                  <a:pt x="1182" y="278"/>
                </a:lnTo>
                <a:close/>
                <a:moveTo>
                  <a:pt x="1199" y="268"/>
                </a:moveTo>
                <a:lnTo>
                  <a:pt x="1204" y="266"/>
                </a:lnTo>
                <a:lnTo>
                  <a:pt x="1206" y="270"/>
                </a:lnTo>
                <a:lnTo>
                  <a:pt x="1202" y="273"/>
                </a:lnTo>
                <a:lnTo>
                  <a:pt x="1199" y="268"/>
                </a:lnTo>
                <a:close/>
                <a:moveTo>
                  <a:pt x="1217" y="259"/>
                </a:moveTo>
                <a:lnTo>
                  <a:pt x="1236" y="249"/>
                </a:lnTo>
                <a:lnTo>
                  <a:pt x="1253" y="240"/>
                </a:lnTo>
                <a:lnTo>
                  <a:pt x="1255" y="245"/>
                </a:lnTo>
                <a:lnTo>
                  <a:pt x="1238" y="253"/>
                </a:lnTo>
                <a:lnTo>
                  <a:pt x="1238" y="253"/>
                </a:lnTo>
                <a:lnTo>
                  <a:pt x="1219" y="263"/>
                </a:lnTo>
                <a:lnTo>
                  <a:pt x="1217" y="259"/>
                </a:lnTo>
                <a:close/>
                <a:moveTo>
                  <a:pt x="1266" y="234"/>
                </a:moveTo>
                <a:lnTo>
                  <a:pt x="1271" y="232"/>
                </a:lnTo>
                <a:lnTo>
                  <a:pt x="1273" y="236"/>
                </a:lnTo>
                <a:lnTo>
                  <a:pt x="1268" y="238"/>
                </a:lnTo>
                <a:lnTo>
                  <a:pt x="1266" y="234"/>
                </a:lnTo>
                <a:close/>
                <a:moveTo>
                  <a:pt x="1284" y="225"/>
                </a:moveTo>
                <a:lnTo>
                  <a:pt x="1285" y="224"/>
                </a:lnTo>
                <a:lnTo>
                  <a:pt x="1289" y="223"/>
                </a:lnTo>
                <a:lnTo>
                  <a:pt x="1291" y="227"/>
                </a:lnTo>
                <a:lnTo>
                  <a:pt x="1287" y="229"/>
                </a:lnTo>
                <a:lnTo>
                  <a:pt x="1287" y="229"/>
                </a:lnTo>
                <a:lnTo>
                  <a:pt x="1286" y="229"/>
                </a:lnTo>
                <a:lnTo>
                  <a:pt x="1284" y="225"/>
                </a:lnTo>
                <a:close/>
                <a:moveTo>
                  <a:pt x="1302" y="216"/>
                </a:moveTo>
                <a:lnTo>
                  <a:pt x="1335" y="201"/>
                </a:lnTo>
                <a:lnTo>
                  <a:pt x="1338" y="200"/>
                </a:lnTo>
                <a:lnTo>
                  <a:pt x="1341" y="204"/>
                </a:lnTo>
                <a:lnTo>
                  <a:pt x="1337" y="206"/>
                </a:lnTo>
                <a:lnTo>
                  <a:pt x="1337" y="206"/>
                </a:lnTo>
                <a:lnTo>
                  <a:pt x="1304" y="221"/>
                </a:lnTo>
                <a:lnTo>
                  <a:pt x="1302" y="216"/>
                </a:lnTo>
                <a:close/>
                <a:moveTo>
                  <a:pt x="1352" y="194"/>
                </a:moveTo>
                <a:lnTo>
                  <a:pt x="1357" y="192"/>
                </a:lnTo>
                <a:lnTo>
                  <a:pt x="1359" y="196"/>
                </a:lnTo>
                <a:lnTo>
                  <a:pt x="1354" y="198"/>
                </a:lnTo>
                <a:lnTo>
                  <a:pt x="1352" y="194"/>
                </a:lnTo>
                <a:close/>
                <a:moveTo>
                  <a:pt x="1371" y="186"/>
                </a:moveTo>
                <a:lnTo>
                  <a:pt x="1375" y="183"/>
                </a:lnTo>
                <a:lnTo>
                  <a:pt x="1377" y="188"/>
                </a:lnTo>
                <a:lnTo>
                  <a:pt x="1373" y="190"/>
                </a:lnTo>
                <a:lnTo>
                  <a:pt x="1371" y="186"/>
                </a:lnTo>
                <a:close/>
                <a:moveTo>
                  <a:pt x="1389" y="177"/>
                </a:moveTo>
                <a:lnTo>
                  <a:pt x="1426" y="162"/>
                </a:lnTo>
                <a:lnTo>
                  <a:pt x="1428" y="167"/>
                </a:lnTo>
                <a:lnTo>
                  <a:pt x="1391" y="182"/>
                </a:lnTo>
                <a:lnTo>
                  <a:pt x="1389" y="177"/>
                </a:lnTo>
                <a:close/>
                <a:moveTo>
                  <a:pt x="1440" y="157"/>
                </a:moveTo>
                <a:lnTo>
                  <a:pt x="1445" y="155"/>
                </a:lnTo>
                <a:lnTo>
                  <a:pt x="1446" y="160"/>
                </a:lnTo>
                <a:lnTo>
                  <a:pt x="1442" y="162"/>
                </a:lnTo>
                <a:lnTo>
                  <a:pt x="1440" y="157"/>
                </a:lnTo>
                <a:close/>
                <a:moveTo>
                  <a:pt x="1459" y="150"/>
                </a:moveTo>
                <a:lnTo>
                  <a:pt x="1463" y="148"/>
                </a:lnTo>
                <a:lnTo>
                  <a:pt x="1465" y="152"/>
                </a:lnTo>
                <a:lnTo>
                  <a:pt x="1461" y="154"/>
                </a:lnTo>
                <a:lnTo>
                  <a:pt x="1459" y="150"/>
                </a:lnTo>
                <a:close/>
                <a:moveTo>
                  <a:pt x="1477" y="143"/>
                </a:moveTo>
                <a:lnTo>
                  <a:pt x="1489" y="138"/>
                </a:lnTo>
                <a:lnTo>
                  <a:pt x="1515" y="129"/>
                </a:lnTo>
                <a:lnTo>
                  <a:pt x="1517" y="134"/>
                </a:lnTo>
                <a:lnTo>
                  <a:pt x="1491" y="143"/>
                </a:lnTo>
                <a:lnTo>
                  <a:pt x="1491" y="143"/>
                </a:lnTo>
                <a:lnTo>
                  <a:pt x="1479" y="147"/>
                </a:lnTo>
                <a:lnTo>
                  <a:pt x="1477" y="143"/>
                </a:lnTo>
                <a:close/>
                <a:moveTo>
                  <a:pt x="1529" y="124"/>
                </a:moveTo>
                <a:lnTo>
                  <a:pt x="1534" y="122"/>
                </a:lnTo>
                <a:lnTo>
                  <a:pt x="1535" y="127"/>
                </a:lnTo>
                <a:lnTo>
                  <a:pt x="1531" y="128"/>
                </a:lnTo>
                <a:lnTo>
                  <a:pt x="1529" y="124"/>
                </a:lnTo>
                <a:close/>
                <a:moveTo>
                  <a:pt x="1548" y="117"/>
                </a:moveTo>
                <a:lnTo>
                  <a:pt x="1553" y="116"/>
                </a:lnTo>
                <a:lnTo>
                  <a:pt x="1554" y="121"/>
                </a:lnTo>
                <a:lnTo>
                  <a:pt x="1550" y="122"/>
                </a:lnTo>
                <a:lnTo>
                  <a:pt x="1548" y="117"/>
                </a:lnTo>
                <a:close/>
                <a:moveTo>
                  <a:pt x="1567" y="111"/>
                </a:moveTo>
                <a:lnTo>
                  <a:pt x="1594" y="102"/>
                </a:lnTo>
                <a:lnTo>
                  <a:pt x="1605" y="99"/>
                </a:lnTo>
                <a:lnTo>
                  <a:pt x="1607" y="104"/>
                </a:lnTo>
                <a:lnTo>
                  <a:pt x="1595" y="107"/>
                </a:lnTo>
                <a:lnTo>
                  <a:pt x="1596" y="107"/>
                </a:lnTo>
                <a:lnTo>
                  <a:pt x="1568" y="116"/>
                </a:lnTo>
                <a:lnTo>
                  <a:pt x="1567" y="111"/>
                </a:lnTo>
                <a:close/>
                <a:moveTo>
                  <a:pt x="1619" y="95"/>
                </a:moveTo>
                <a:lnTo>
                  <a:pt x="1624" y="93"/>
                </a:lnTo>
                <a:lnTo>
                  <a:pt x="1626" y="98"/>
                </a:lnTo>
                <a:lnTo>
                  <a:pt x="1621" y="100"/>
                </a:lnTo>
                <a:lnTo>
                  <a:pt x="1619" y="95"/>
                </a:lnTo>
                <a:close/>
                <a:moveTo>
                  <a:pt x="1639" y="89"/>
                </a:moveTo>
                <a:lnTo>
                  <a:pt x="1643" y="88"/>
                </a:lnTo>
                <a:lnTo>
                  <a:pt x="1645" y="92"/>
                </a:lnTo>
                <a:lnTo>
                  <a:pt x="1640" y="94"/>
                </a:lnTo>
                <a:lnTo>
                  <a:pt x="1639" y="89"/>
                </a:lnTo>
                <a:close/>
                <a:moveTo>
                  <a:pt x="1658" y="84"/>
                </a:moveTo>
                <a:lnTo>
                  <a:pt x="1697" y="73"/>
                </a:lnTo>
                <a:lnTo>
                  <a:pt x="1698" y="78"/>
                </a:lnTo>
                <a:lnTo>
                  <a:pt x="1659" y="89"/>
                </a:lnTo>
                <a:lnTo>
                  <a:pt x="1658" y="84"/>
                </a:lnTo>
                <a:close/>
                <a:moveTo>
                  <a:pt x="1711" y="70"/>
                </a:moveTo>
                <a:lnTo>
                  <a:pt x="1716" y="68"/>
                </a:lnTo>
                <a:lnTo>
                  <a:pt x="1717" y="73"/>
                </a:lnTo>
                <a:lnTo>
                  <a:pt x="1712" y="74"/>
                </a:lnTo>
                <a:lnTo>
                  <a:pt x="1711" y="70"/>
                </a:lnTo>
                <a:close/>
                <a:moveTo>
                  <a:pt x="1731" y="65"/>
                </a:moveTo>
                <a:lnTo>
                  <a:pt x="1736" y="64"/>
                </a:lnTo>
                <a:lnTo>
                  <a:pt x="1737" y="68"/>
                </a:lnTo>
                <a:lnTo>
                  <a:pt x="1732" y="70"/>
                </a:lnTo>
                <a:lnTo>
                  <a:pt x="1731" y="65"/>
                </a:lnTo>
                <a:close/>
                <a:moveTo>
                  <a:pt x="1750" y="60"/>
                </a:moveTo>
                <a:lnTo>
                  <a:pt x="1757" y="59"/>
                </a:lnTo>
                <a:lnTo>
                  <a:pt x="1789" y="51"/>
                </a:lnTo>
                <a:lnTo>
                  <a:pt x="1790" y="56"/>
                </a:lnTo>
                <a:lnTo>
                  <a:pt x="1758" y="63"/>
                </a:lnTo>
                <a:lnTo>
                  <a:pt x="1758" y="63"/>
                </a:lnTo>
                <a:lnTo>
                  <a:pt x="1751" y="65"/>
                </a:lnTo>
                <a:lnTo>
                  <a:pt x="1750" y="60"/>
                </a:lnTo>
                <a:close/>
                <a:moveTo>
                  <a:pt x="1804" y="48"/>
                </a:moveTo>
                <a:lnTo>
                  <a:pt x="1809" y="47"/>
                </a:lnTo>
                <a:lnTo>
                  <a:pt x="1810" y="52"/>
                </a:lnTo>
                <a:lnTo>
                  <a:pt x="1805" y="53"/>
                </a:lnTo>
                <a:lnTo>
                  <a:pt x="1804" y="48"/>
                </a:lnTo>
                <a:close/>
                <a:moveTo>
                  <a:pt x="1823" y="44"/>
                </a:moveTo>
                <a:lnTo>
                  <a:pt x="1829" y="43"/>
                </a:lnTo>
                <a:lnTo>
                  <a:pt x="1829" y="48"/>
                </a:lnTo>
                <a:lnTo>
                  <a:pt x="1825" y="49"/>
                </a:lnTo>
                <a:lnTo>
                  <a:pt x="1823" y="44"/>
                </a:lnTo>
                <a:close/>
                <a:moveTo>
                  <a:pt x="1843" y="41"/>
                </a:moveTo>
                <a:lnTo>
                  <a:pt x="1867" y="36"/>
                </a:lnTo>
                <a:lnTo>
                  <a:pt x="1883" y="33"/>
                </a:lnTo>
                <a:lnTo>
                  <a:pt x="1883" y="38"/>
                </a:lnTo>
                <a:lnTo>
                  <a:pt x="1868" y="41"/>
                </a:lnTo>
                <a:lnTo>
                  <a:pt x="1868" y="41"/>
                </a:lnTo>
                <a:lnTo>
                  <a:pt x="1844" y="45"/>
                </a:lnTo>
                <a:lnTo>
                  <a:pt x="1843" y="41"/>
                </a:lnTo>
                <a:close/>
                <a:moveTo>
                  <a:pt x="1898" y="31"/>
                </a:moveTo>
                <a:lnTo>
                  <a:pt x="1902" y="30"/>
                </a:lnTo>
                <a:lnTo>
                  <a:pt x="1903" y="35"/>
                </a:lnTo>
                <a:lnTo>
                  <a:pt x="1898" y="36"/>
                </a:lnTo>
                <a:lnTo>
                  <a:pt x="1898" y="31"/>
                </a:lnTo>
                <a:close/>
                <a:moveTo>
                  <a:pt x="1917" y="28"/>
                </a:moveTo>
                <a:lnTo>
                  <a:pt x="1922" y="27"/>
                </a:lnTo>
                <a:lnTo>
                  <a:pt x="1923" y="32"/>
                </a:lnTo>
                <a:lnTo>
                  <a:pt x="1918" y="32"/>
                </a:lnTo>
                <a:lnTo>
                  <a:pt x="1917" y="28"/>
                </a:lnTo>
                <a:close/>
                <a:moveTo>
                  <a:pt x="1937" y="25"/>
                </a:moveTo>
                <a:lnTo>
                  <a:pt x="1976" y="19"/>
                </a:lnTo>
                <a:lnTo>
                  <a:pt x="1977" y="24"/>
                </a:lnTo>
                <a:lnTo>
                  <a:pt x="1938" y="29"/>
                </a:lnTo>
                <a:lnTo>
                  <a:pt x="1937" y="25"/>
                </a:lnTo>
                <a:close/>
                <a:moveTo>
                  <a:pt x="1991" y="17"/>
                </a:moveTo>
                <a:lnTo>
                  <a:pt x="1997" y="17"/>
                </a:lnTo>
                <a:lnTo>
                  <a:pt x="1997" y="22"/>
                </a:lnTo>
                <a:lnTo>
                  <a:pt x="1992" y="22"/>
                </a:lnTo>
                <a:lnTo>
                  <a:pt x="1991" y="17"/>
                </a:lnTo>
                <a:close/>
                <a:moveTo>
                  <a:pt x="2012" y="15"/>
                </a:moveTo>
                <a:lnTo>
                  <a:pt x="2016" y="14"/>
                </a:lnTo>
                <a:lnTo>
                  <a:pt x="2017" y="20"/>
                </a:lnTo>
                <a:lnTo>
                  <a:pt x="2012" y="20"/>
                </a:lnTo>
                <a:lnTo>
                  <a:pt x="2012" y="15"/>
                </a:lnTo>
                <a:close/>
                <a:moveTo>
                  <a:pt x="2031" y="13"/>
                </a:moveTo>
                <a:lnTo>
                  <a:pt x="2037" y="12"/>
                </a:lnTo>
                <a:lnTo>
                  <a:pt x="2071" y="9"/>
                </a:lnTo>
                <a:lnTo>
                  <a:pt x="2071" y="14"/>
                </a:lnTo>
                <a:lnTo>
                  <a:pt x="2037" y="17"/>
                </a:lnTo>
                <a:lnTo>
                  <a:pt x="2037" y="17"/>
                </a:lnTo>
                <a:lnTo>
                  <a:pt x="2032" y="18"/>
                </a:lnTo>
                <a:lnTo>
                  <a:pt x="2031" y="13"/>
                </a:lnTo>
                <a:close/>
                <a:moveTo>
                  <a:pt x="2086" y="8"/>
                </a:moveTo>
                <a:lnTo>
                  <a:pt x="2091" y="7"/>
                </a:lnTo>
                <a:lnTo>
                  <a:pt x="2092" y="12"/>
                </a:lnTo>
                <a:lnTo>
                  <a:pt x="2086" y="13"/>
                </a:lnTo>
                <a:lnTo>
                  <a:pt x="2086" y="8"/>
                </a:lnTo>
                <a:close/>
                <a:moveTo>
                  <a:pt x="2106" y="6"/>
                </a:moveTo>
                <a:lnTo>
                  <a:pt x="2111" y="6"/>
                </a:lnTo>
                <a:lnTo>
                  <a:pt x="2111" y="11"/>
                </a:lnTo>
                <a:lnTo>
                  <a:pt x="2106" y="11"/>
                </a:lnTo>
                <a:lnTo>
                  <a:pt x="2106" y="6"/>
                </a:lnTo>
                <a:close/>
                <a:moveTo>
                  <a:pt x="2126" y="5"/>
                </a:moveTo>
                <a:lnTo>
                  <a:pt x="2152" y="3"/>
                </a:lnTo>
                <a:lnTo>
                  <a:pt x="2166" y="3"/>
                </a:lnTo>
                <a:lnTo>
                  <a:pt x="2166" y="8"/>
                </a:lnTo>
                <a:lnTo>
                  <a:pt x="2152" y="8"/>
                </a:lnTo>
                <a:lnTo>
                  <a:pt x="2152" y="8"/>
                </a:lnTo>
                <a:lnTo>
                  <a:pt x="2126" y="10"/>
                </a:lnTo>
                <a:lnTo>
                  <a:pt x="2126" y="5"/>
                </a:lnTo>
                <a:close/>
                <a:moveTo>
                  <a:pt x="2181" y="2"/>
                </a:moveTo>
                <a:lnTo>
                  <a:pt x="2186" y="2"/>
                </a:lnTo>
                <a:lnTo>
                  <a:pt x="2186" y="7"/>
                </a:lnTo>
                <a:lnTo>
                  <a:pt x="2181" y="7"/>
                </a:lnTo>
                <a:lnTo>
                  <a:pt x="2181" y="2"/>
                </a:lnTo>
                <a:close/>
                <a:moveTo>
                  <a:pt x="2201" y="1"/>
                </a:moveTo>
                <a:lnTo>
                  <a:pt x="2206" y="1"/>
                </a:lnTo>
                <a:lnTo>
                  <a:pt x="2206" y="6"/>
                </a:lnTo>
                <a:lnTo>
                  <a:pt x="2201" y="6"/>
                </a:lnTo>
                <a:lnTo>
                  <a:pt x="2201" y="1"/>
                </a:lnTo>
                <a:close/>
                <a:moveTo>
                  <a:pt x="2221" y="1"/>
                </a:moveTo>
                <a:lnTo>
                  <a:pt x="2261" y="0"/>
                </a:lnTo>
                <a:lnTo>
                  <a:pt x="2261" y="5"/>
                </a:lnTo>
                <a:lnTo>
                  <a:pt x="2221" y="6"/>
                </a:lnTo>
                <a:lnTo>
                  <a:pt x="2221" y="1"/>
                </a:lnTo>
                <a:close/>
                <a:moveTo>
                  <a:pt x="2276" y="0"/>
                </a:moveTo>
                <a:lnTo>
                  <a:pt x="2281" y="0"/>
                </a:lnTo>
                <a:lnTo>
                  <a:pt x="2281" y="5"/>
                </a:lnTo>
                <a:lnTo>
                  <a:pt x="2276" y="5"/>
                </a:lnTo>
                <a:lnTo>
                  <a:pt x="2276" y="0"/>
                </a:lnTo>
                <a:close/>
                <a:moveTo>
                  <a:pt x="2296" y="1"/>
                </a:moveTo>
                <a:lnTo>
                  <a:pt x="2301" y="1"/>
                </a:lnTo>
                <a:lnTo>
                  <a:pt x="2301" y="6"/>
                </a:lnTo>
                <a:lnTo>
                  <a:pt x="2296" y="6"/>
                </a:lnTo>
                <a:lnTo>
                  <a:pt x="2296" y="1"/>
                </a:lnTo>
                <a:close/>
                <a:moveTo>
                  <a:pt x="2316" y="1"/>
                </a:moveTo>
                <a:lnTo>
                  <a:pt x="2328" y="1"/>
                </a:lnTo>
                <a:lnTo>
                  <a:pt x="2356" y="2"/>
                </a:lnTo>
                <a:lnTo>
                  <a:pt x="2356" y="7"/>
                </a:lnTo>
                <a:lnTo>
                  <a:pt x="2328" y="6"/>
                </a:lnTo>
                <a:lnTo>
                  <a:pt x="2328" y="6"/>
                </a:lnTo>
                <a:lnTo>
                  <a:pt x="2316" y="6"/>
                </a:lnTo>
                <a:lnTo>
                  <a:pt x="2316" y="1"/>
                </a:lnTo>
                <a:close/>
                <a:moveTo>
                  <a:pt x="2371" y="3"/>
                </a:moveTo>
                <a:lnTo>
                  <a:pt x="2376" y="3"/>
                </a:lnTo>
                <a:lnTo>
                  <a:pt x="2376" y="8"/>
                </a:lnTo>
                <a:lnTo>
                  <a:pt x="2371" y="8"/>
                </a:lnTo>
                <a:lnTo>
                  <a:pt x="2371" y="3"/>
                </a:lnTo>
                <a:close/>
                <a:moveTo>
                  <a:pt x="2391" y="4"/>
                </a:moveTo>
                <a:lnTo>
                  <a:pt x="2396" y="4"/>
                </a:lnTo>
                <a:lnTo>
                  <a:pt x="2396" y="9"/>
                </a:lnTo>
                <a:lnTo>
                  <a:pt x="2391" y="9"/>
                </a:lnTo>
                <a:lnTo>
                  <a:pt x="2391" y="4"/>
                </a:lnTo>
                <a:close/>
                <a:moveTo>
                  <a:pt x="2411" y="5"/>
                </a:moveTo>
                <a:lnTo>
                  <a:pt x="2444" y="7"/>
                </a:lnTo>
                <a:lnTo>
                  <a:pt x="2451" y="8"/>
                </a:lnTo>
                <a:lnTo>
                  <a:pt x="2451" y="13"/>
                </a:lnTo>
                <a:lnTo>
                  <a:pt x="2444" y="12"/>
                </a:lnTo>
                <a:lnTo>
                  <a:pt x="2444" y="12"/>
                </a:lnTo>
                <a:lnTo>
                  <a:pt x="2411" y="10"/>
                </a:lnTo>
                <a:lnTo>
                  <a:pt x="2411" y="5"/>
                </a:lnTo>
                <a:close/>
                <a:moveTo>
                  <a:pt x="2466" y="9"/>
                </a:moveTo>
                <a:lnTo>
                  <a:pt x="2471" y="9"/>
                </a:lnTo>
                <a:lnTo>
                  <a:pt x="2470" y="14"/>
                </a:lnTo>
                <a:lnTo>
                  <a:pt x="2466" y="14"/>
                </a:lnTo>
                <a:lnTo>
                  <a:pt x="2466" y="9"/>
                </a:lnTo>
                <a:close/>
                <a:moveTo>
                  <a:pt x="2486" y="11"/>
                </a:moveTo>
                <a:lnTo>
                  <a:pt x="2491" y="11"/>
                </a:lnTo>
                <a:lnTo>
                  <a:pt x="2491" y="16"/>
                </a:lnTo>
                <a:lnTo>
                  <a:pt x="2485" y="16"/>
                </a:lnTo>
                <a:lnTo>
                  <a:pt x="2486" y="11"/>
                </a:lnTo>
                <a:close/>
                <a:moveTo>
                  <a:pt x="2506" y="13"/>
                </a:moveTo>
                <a:lnTo>
                  <a:pt x="2546" y="17"/>
                </a:lnTo>
                <a:lnTo>
                  <a:pt x="2545" y="22"/>
                </a:lnTo>
                <a:lnTo>
                  <a:pt x="2505" y="17"/>
                </a:lnTo>
                <a:lnTo>
                  <a:pt x="2506" y="13"/>
                </a:lnTo>
                <a:close/>
                <a:moveTo>
                  <a:pt x="2561" y="19"/>
                </a:moveTo>
                <a:lnTo>
                  <a:pt x="2565" y="20"/>
                </a:lnTo>
                <a:lnTo>
                  <a:pt x="2565" y="24"/>
                </a:lnTo>
                <a:lnTo>
                  <a:pt x="2560" y="24"/>
                </a:lnTo>
                <a:lnTo>
                  <a:pt x="2561" y="19"/>
                </a:lnTo>
                <a:close/>
                <a:moveTo>
                  <a:pt x="2580" y="22"/>
                </a:moveTo>
                <a:lnTo>
                  <a:pt x="2585" y="22"/>
                </a:lnTo>
                <a:lnTo>
                  <a:pt x="2585" y="27"/>
                </a:lnTo>
                <a:lnTo>
                  <a:pt x="2580" y="26"/>
                </a:lnTo>
                <a:lnTo>
                  <a:pt x="2580" y="22"/>
                </a:lnTo>
                <a:close/>
                <a:moveTo>
                  <a:pt x="2600" y="24"/>
                </a:moveTo>
                <a:lnTo>
                  <a:pt x="2615" y="26"/>
                </a:lnTo>
                <a:lnTo>
                  <a:pt x="2640" y="31"/>
                </a:lnTo>
                <a:lnTo>
                  <a:pt x="2639" y="35"/>
                </a:lnTo>
                <a:lnTo>
                  <a:pt x="2615" y="32"/>
                </a:lnTo>
                <a:lnTo>
                  <a:pt x="2615" y="32"/>
                </a:lnTo>
                <a:lnTo>
                  <a:pt x="2599" y="29"/>
                </a:lnTo>
                <a:lnTo>
                  <a:pt x="2600" y="24"/>
                </a:lnTo>
                <a:close/>
                <a:moveTo>
                  <a:pt x="2655" y="33"/>
                </a:moveTo>
                <a:lnTo>
                  <a:pt x="2659" y="34"/>
                </a:lnTo>
                <a:lnTo>
                  <a:pt x="2659" y="39"/>
                </a:lnTo>
                <a:lnTo>
                  <a:pt x="2654" y="38"/>
                </a:lnTo>
                <a:lnTo>
                  <a:pt x="2655" y="33"/>
                </a:lnTo>
                <a:close/>
                <a:moveTo>
                  <a:pt x="2674" y="36"/>
                </a:moveTo>
                <a:lnTo>
                  <a:pt x="2679" y="37"/>
                </a:lnTo>
                <a:lnTo>
                  <a:pt x="2678" y="42"/>
                </a:lnTo>
                <a:lnTo>
                  <a:pt x="2673" y="41"/>
                </a:lnTo>
                <a:lnTo>
                  <a:pt x="2674" y="36"/>
                </a:lnTo>
                <a:close/>
                <a:moveTo>
                  <a:pt x="2694" y="40"/>
                </a:moveTo>
                <a:lnTo>
                  <a:pt x="2727" y="47"/>
                </a:lnTo>
                <a:lnTo>
                  <a:pt x="2733" y="48"/>
                </a:lnTo>
                <a:lnTo>
                  <a:pt x="2732" y="53"/>
                </a:lnTo>
                <a:lnTo>
                  <a:pt x="2726" y="51"/>
                </a:lnTo>
                <a:lnTo>
                  <a:pt x="2726" y="51"/>
                </a:lnTo>
                <a:lnTo>
                  <a:pt x="2693" y="45"/>
                </a:lnTo>
                <a:lnTo>
                  <a:pt x="2694" y="40"/>
                </a:lnTo>
                <a:close/>
                <a:moveTo>
                  <a:pt x="2748" y="51"/>
                </a:moveTo>
                <a:lnTo>
                  <a:pt x="2753" y="52"/>
                </a:lnTo>
                <a:lnTo>
                  <a:pt x="2752" y="57"/>
                </a:lnTo>
                <a:lnTo>
                  <a:pt x="2747" y="56"/>
                </a:lnTo>
                <a:lnTo>
                  <a:pt x="2748" y="51"/>
                </a:lnTo>
                <a:close/>
                <a:moveTo>
                  <a:pt x="2767" y="55"/>
                </a:moveTo>
                <a:lnTo>
                  <a:pt x="2772" y="56"/>
                </a:lnTo>
                <a:lnTo>
                  <a:pt x="2771" y="61"/>
                </a:lnTo>
                <a:lnTo>
                  <a:pt x="2766" y="60"/>
                </a:lnTo>
                <a:lnTo>
                  <a:pt x="2767" y="55"/>
                </a:lnTo>
                <a:close/>
                <a:moveTo>
                  <a:pt x="2787" y="60"/>
                </a:moveTo>
                <a:lnTo>
                  <a:pt x="2826" y="69"/>
                </a:lnTo>
                <a:lnTo>
                  <a:pt x="2825" y="74"/>
                </a:lnTo>
                <a:lnTo>
                  <a:pt x="2786" y="65"/>
                </a:lnTo>
                <a:lnTo>
                  <a:pt x="2787" y="60"/>
                </a:lnTo>
                <a:close/>
                <a:moveTo>
                  <a:pt x="2841" y="73"/>
                </a:moveTo>
                <a:lnTo>
                  <a:pt x="2845" y="74"/>
                </a:lnTo>
                <a:lnTo>
                  <a:pt x="2844" y="79"/>
                </a:lnTo>
                <a:lnTo>
                  <a:pt x="2839" y="78"/>
                </a:lnTo>
                <a:lnTo>
                  <a:pt x="2841" y="73"/>
                </a:lnTo>
                <a:close/>
                <a:moveTo>
                  <a:pt x="2860" y="78"/>
                </a:moveTo>
                <a:lnTo>
                  <a:pt x="2865" y="79"/>
                </a:lnTo>
                <a:lnTo>
                  <a:pt x="2863" y="84"/>
                </a:lnTo>
                <a:lnTo>
                  <a:pt x="2859" y="83"/>
                </a:lnTo>
                <a:lnTo>
                  <a:pt x="2860" y="78"/>
                </a:lnTo>
                <a:close/>
                <a:moveTo>
                  <a:pt x="2879" y="83"/>
                </a:moveTo>
                <a:lnTo>
                  <a:pt x="2891" y="86"/>
                </a:lnTo>
                <a:lnTo>
                  <a:pt x="2918" y="95"/>
                </a:lnTo>
                <a:lnTo>
                  <a:pt x="2916" y="99"/>
                </a:lnTo>
                <a:lnTo>
                  <a:pt x="2890" y="91"/>
                </a:lnTo>
                <a:lnTo>
                  <a:pt x="2890" y="92"/>
                </a:lnTo>
                <a:lnTo>
                  <a:pt x="2878" y="88"/>
                </a:lnTo>
                <a:lnTo>
                  <a:pt x="2879" y="83"/>
                </a:lnTo>
                <a:close/>
                <a:moveTo>
                  <a:pt x="2932" y="99"/>
                </a:moveTo>
                <a:lnTo>
                  <a:pt x="2937" y="100"/>
                </a:lnTo>
                <a:lnTo>
                  <a:pt x="2935" y="105"/>
                </a:lnTo>
                <a:lnTo>
                  <a:pt x="2931" y="104"/>
                </a:lnTo>
                <a:lnTo>
                  <a:pt x="2932" y="99"/>
                </a:lnTo>
                <a:close/>
                <a:moveTo>
                  <a:pt x="2951" y="104"/>
                </a:moveTo>
                <a:lnTo>
                  <a:pt x="2956" y="106"/>
                </a:lnTo>
                <a:lnTo>
                  <a:pt x="2954" y="111"/>
                </a:lnTo>
                <a:lnTo>
                  <a:pt x="2949" y="109"/>
                </a:lnTo>
                <a:lnTo>
                  <a:pt x="2951" y="104"/>
                </a:lnTo>
                <a:close/>
                <a:moveTo>
                  <a:pt x="2970" y="111"/>
                </a:moveTo>
                <a:lnTo>
                  <a:pt x="2998" y="120"/>
                </a:lnTo>
                <a:lnTo>
                  <a:pt x="3008" y="123"/>
                </a:lnTo>
                <a:lnTo>
                  <a:pt x="3006" y="128"/>
                </a:lnTo>
                <a:lnTo>
                  <a:pt x="2996" y="124"/>
                </a:lnTo>
                <a:lnTo>
                  <a:pt x="2996" y="124"/>
                </a:lnTo>
                <a:lnTo>
                  <a:pt x="2969" y="116"/>
                </a:lnTo>
                <a:lnTo>
                  <a:pt x="2970" y="111"/>
                </a:lnTo>
                <a:close/>
                <a:moveTo>
                  <a:pt x="3022" y="128"/>
                </a:moveTo>
                <a:lnTo>
                  <a:pt x="3027" y="130"/>
                </a:lnTo>
                <a:lnTo>
                  <a:pt x="3025" y="135"/>
                </a:lnTo>
                <a:lnTo>
                  <a:pt x="3021" y="133"/>
                </a:lnTo>
                <a:lnTo>
                  <a:pt x="3022" y="128"/>
                </a:lnTo>
                <a:close/>
                <a:moveTo>
                  <a:pt x="3041" y="135"/>
                </a:moveTo>
                <a:lnTo>
                  <a:pt x="3046" y="137"/>
                </a:lnTo>
                <a:lnTo>
                  <a:pt x="3044" y="141"/>
                </a:lnTo>
                <a:lnTo>
                  <a:pt x="3039" y="140"/>
                </a:lnTo>
                <a:lnTo>
                  <a:pt x="3041" y="135"/>
                </a:lnTo>
                <a:close/>
                <a:moveTo>
                  <a:pt x="3060" y="142"/>
                </a:moveTo>
                <a:lnTo>
                  <a:pt x="3097" y="156"/>
                </a:lnTo>
                <a:lnTo>
                  <a:pt x="3095" y="161"/>
                </a:lnTo>
                <a:lnTo>
                  <a:pt x="3058" y="146"/>
                </a:lnTo>
                <a:lnTo>
                  <a:pt x="3060" y="142"/>
                </a:lnTo>
                <a:close/>
                <a:moveTo>
                  <a:pt x="3111" y="162"/>
                </a:moveTo>
                <a:lnTo>
                  <a:pt x="3116" y="164"/>
                </a:lnTo>
                <a:lnTo>
                  <a:pt x="3114" y="168"/>
                </a:lnTo>
                <a:lnTo>
                  <a:pt x="3110" y="166"/>
                </a:lnTo>
                <a:lnTo>
                  <a:pt x="3111" y="162"/>
                </a:lnTo>
                <a:close/>
                <a:moveTo>
                  <a:pt x="3130" y="169"/>
                </a:moveTo>
                <a:lnTo>
                  <a:pt x="3134" y="171"/>
                </a:lnTo>
                <a:lnTo>
                  <a:pt x="3133" y="176"/>
                </a:lnTo>
                <a:lnTo>
                  <a:pt x="3128" y="174"/>
                </a:lnTo>
                <a:lnTo>
                  <a:pt x="3130" y="169"/>
                </a:lnTo>
                <a:close/>
                <a:moveTo>
                  <a:pt x="3148" y="177"/>
                </a:moveTo>
                <a:lnTo>
                  <a:pt x="3153" y="179"/>
                </a:lnTo>
                <a:lnTo>
                  <a:pt x="3185" y="193"/>
                </a:lnTo>
                <a:lnTo>
                  <a:pt x="3183" y="198"/>
                </a:lnTo>
                <a:lnTo>
                  <a:pt x="3151" y="183"/>
                </a:lnTo>
                <a:lnTo>
                  <a:pt x="3151" y="183"/>
                </a:lnTo>
                <a:lnTo>
                  <a:pt x="3146" y="182"/>
                </a:lnTo>
                <a:lnTo>
                  <a:pt x="3148" y="177"/>
                </a:lnTo>
                <a:close/>
                <a:moveTo>
                  <a:pt x="3199" y="199"/>
                </a:moveTo>
                <a:lnTo>
                  <a:pt x="3203" y="201"/>
                </a:lnTo>
                <a:lnTo>
                  <a:pt x="3201" y="205"/>
                </a:lnTo>
                <a:lnTo>
                  <a:pt x="3197" y="204"/>
                </a:lnTo>
                <a:lnTo>
                  <a:pt x="3199" y="199"/>
                </a:lnTo>
                <a:close/>
                <a:moveTo>
                  <a:pt x="3217" y="207"/>
                </a:moveTo>
                <a:lnTo>
                  <a:pt x="3221" y="209"/>
                </a:lnTo>
                <a:lnTo>
                  <a:pt x="3219" y="214"/>
                </a:lnTo>
                <a:lnTo>
                  <a:pt x="3215" y="212"/>
                </a:lnTo>
                <a:lnTo>
                  <a:pt x="3217" y="207"/>
                </a:lnTo>
                <a:close/>
                <a:moveTo>
                  <a:pt x="3235" y="216"/>
                </a:moveTo>
                <a:lnTo>
                  <a:pt x="3254" y="224"/>
                </a:lnTo>
                <a:lnTo>
                  <a:pt x="3271" y="233"/>
                </a:lnTo>
                <a:lnTo>
                  <a:pt x="3269" y="237"/>
                </a:lnTo>
                <a:lnTo>
                  <a:pt x="3251" y="229"/>
                </a:lnTo>
                <a:lnTo>
                  <a:pt x="3251" y="229"/>
                </a:lnTo>
                <a:lnTo>
                  <a:pt x="3233" y="220"/>
                </a:lnTo>
                <a:lnTo>
                  <a:pt x="3235" y="216"/>
                </a:lnTo>
                <a:close/>
                <a:moveTo>
                  <a:pt x="3285" y="240"/>
                </a:moveTo>
                <a:lnTo>
                  <a:pt x="3289" y="242"/>
                </a:lnTo>
                <a:lnTo>
                  <a:pt x="3287" y="246"/>
                </a:lnTo>
                <a:lnTo>
                  <a:pt x="3282" y="244"/>
                </a:lnTo>
                <a:lnTo>
                  <a:pt x="3285" y="240"/>
                </a:lnTo>
                <a:close/>
                <a:moveTo>
                  <a:pt x="3303" y="249"/>
                </a:moveTo>
                <a:lnTo>
                  <a:pt x="3303" y="249"/>
                </a:lnTo>
                <a:lnTo>
                  <a:pt x="3307" y="251"/>
                </a:lnTo>
                <a:lnTo>
                  <a:pt x="3305" y="255"/>
                </a:lnTo>
                <a:lnTo>
                  <a:pt x="3301" y="253"/>
                </a:lnTo>
                <a:lnTo>
                  <a:pt x="3301" y="253"/>
                </a:lnTo>
                <a:lnTo>
                  <a:pt x="3300" y="253"/>
                </a:lnTo>
                <a:lnTo>
                  <a:pt x="3303" y="249"/>
                </a:lnTo>
                <a:close/>
                <a:moveTo>
                  <a:pt x="3320" y="258"/>
                </a:moveTo>
                <a:lnTo>
                  <a:pt x="3352" y="275"/>
                </a:lnTo>
                <a:lnTo>
                  <a:pt x="3356" y="277"/>
                </a:lnTo>
                <a:lnTo>
                  <a:pt x="3353" y="281"/>
                </a:lnTo>
                <a:lnTo>
                  <a:pt x="3349" y="279"/>
                </a:lnTo>
                <a:lnTo>
                  <a:pt x="3349" y="279"/>
                </a:lnTo>
                <a:lnTo>
                  <a:pt x="3318" y="262"/>
                </a:lnTo>
                <a:lnTo>
                  <a:pt x="3320" y="258"/>
                </a:lnTo>
                <a:close/>
                <a:moveTo>
                  <a:pt x="3369" y="284"/>
                </a:moveTo>
                <a:lnTo>
                  <a:pt x="3373" y="287"/>
                </a:lnTo>
                <a:lnTo>
                  <a:pt x="3371" y="291"/>
                </a:lnTo>
                <a:lnTo>
                  <a:pt x="3366" y="288"/>
                </a:lnTo>
                <a:lnTo>
                  <a:pt x="3369" y="284"/>
                </a:lnTo>
                <a:close/>
                <a:moveTo>
                  <a:pt x="3386" y="294"/>
                </a:moveTo>
                <a:lnTo>
                  <a:pt x="3391" y="296"/>
                </a:lnTo>
                <a:lnTo>
                  <a:pt x="3388" y="301"/>
                </a:lnTo>
                <a:lnTo>
                  <a:pt x="3384" y="298"/>
                </a:lnTo>
                <a:lnTo>
                  <a:pt x="3386" y="294"/>
                </a:lnTo>
                <a:close/>
                <a:moveTo>
                  <a:pt x="3404" y="304"/>
                </a:moveTo>
                <a:lnTo>
                  <a:pt x="3438" y="324"/>
                </a:lnTo>
                <a:lnTo>
                  <a:pt x="3436" y="328"/>
                </a:lnTo>
                <a:lnTo>
                  <a:pt x="3401" y="308"/>
                </a:lnTo>
                <a:lnTo>
                  <a:pt x="3404" y="304"/>
                </a:lnTo>
                <a:close/>
                <a:moveTo>
                  <a:pt x="3451" y="332"/>
                </a:moveTo>
                <a:lnTo>
                  <a:pt x="3455" y="335"/>
                </a:lnTo>
                <a:lnTo>
                  <a:pt x="3453" y="339"/>
                </a:lnTo>
                <a:lnTo>
                  <a:pt x="3449" y="336"/>
                </a:lnTo>
                <a:lnTo>
                  <a:pt x="3451" y="332"/>
                </a:lnTo>
                <a:close/>
                <a:moveTo>
                  <a:pt x="3468" y="342"/>
                </a:moveTo>
                <a:lnTo>
                  <a:pt x="3472" y="345"/>
                </a:lnTo>
                <a:lnTo>
                  <a:pt x="3470" y="349"/>
                </a:lnTo>
                <a:lnTo>
                  <a:pt x="3465" y="347"/>
                </a:lnTo>
                <a:lnTo>
                  <a:pt x="3468" y="342"/>
                </a:lnTo>
                <a:close/>
                <a:moveTo>
                  <a:pt x="3485" y="353"/>
                </a:moveTo>
                <a:lnTo>
                  <a:pt x="3493" y="358"/>
                </a:lnTo>
                <a:lnTo>
                  <a:pt x="3519" y="375"/>
                </a:lnTo>
                <a:lnTo>
                  <a:pt x="3516" y="379"/>
                </a:lnTo>
                <a:lnTo>
                  <a:pt x="3491" y="362"/>
                </a:lnTo>
                <a:lnTo>
                  <a:pt x="3491" y="363"/>
                </a:lnTo>
                <a:lnTo>
                  <a:pt x="3482" y="358"/>
                </a:lnTo>
                <a:lnTo>
                  <a:pt x="3485" y="353"/>
                </a:lnTo>
                <a:close/>
                <a:moveTo>
                  <a:pt x="3531" y="383"/>
                </a:moveTo>
                <a:lnTo>
                  <a:pt x="3535" y="386"/>
                </a:lnTo>
                <a:lnTo>
                  <a:pt x="3533" y="390"/>
                </a:lnTo>
                <a:lnTo>
                  <a:pt x="3528" y="388"/>
                </a:lnTo>
                <a:lnTo>
                  <a:pt x="3531" y="383"/>
                </a:lnTo>
                <a:close/>
                <a:moveTo>
                  <a:pt x="3548" y="394"/>
                </a:moveTo>
                <a:lnTo>
                  <a:pt x="3552" y="397"/>
                </a:lnTo>
                <a:lnTo>
                  <a:pt x="3549" y="401"/>
                </a:lnTo>
                <a:lnTo>
                  <a:pt x="3545" y="399"/>
                </a:lnTo>
                <a:lnTo>
                  <a:pt x="3548" y="394"/>
                </a:lnTo>
                <a:close/>
                <a:moveTo>
                  <a:pt x="3564" y="406"/>
                </a:moveTo>
                <a:lnTo>
                  <a:pt x="3584" y="419"/>
                </a:lnTo>
                <a:lnTo>
                  <a:pt x="3597" y="429"/>
                </a:lnTo>
                <a:lnTo>
                  <a:pt x="3594" y="433"/>
                </a:lnTo>
                <a:lnTo>
                  <a:pt x="3581" y="424"/>
                </a:lnTo>
                <a:lnTo>
                  <a:pt x="3581" y="424"/>
                </a:lnTo>
                <a:lnTo>
                  <a:pt x="3561" y="410"/>
                </a:lnTo>
                <a:lnTo>
                  <a:pt x="3564" y="406"/>
                </a:lnTo>
                <a:close/>
                <a:moveTo>
                  <a:pt x="3609" y="438"/>
                </a:moveTo>
                <a:lnTo>
                  <a:pt x="3613" y="441"/>
                </a:lnTo>
                <a:lnTo>
                  <a:pt x="3610" y="445"/>
                </a:lnTo>
                <a:lnTo>
                  <a:pt x="3606" y="442"/>
                </a:lnTo>
                <a:lnTo>
                  <a:pt x="3609" y="438"/>
                </a:lnTo>
                <a:close/>
                <a:moveTo>
                  <a:pt x="3625" y="450"/>
                </a:moveTo>
                <a:lnTo>
                  <a:pt x="3628" y="452"/>
                </a:lnTo>
                <a:lnTo>
                  <a:pt x="3629" y="453"/>
                </a:lnTo>
                <a:lnTo>
                  <a:pt x="3626" y="457"/>
                </a:lnTo>
                <a:lnTo>
                  <a:pt x="3625" y="456"/>
                </a:lnTo>
                <a:lnTo>
                  <a:pt x="3625" y="456"/>
                </a:lnTo>
                <a:lnTo>
                  <a:pt x="3622" y="454"/>
                </a:lnTo>
                <a:lnTo>
                  <a:pt x="3625" y="450"/>
                </a:lnTo>
                <a:close/>
                <a:moveTo>
                  <a:pt x="3641" y="462"/>
                </a:moveTo>
                <a:lnTo>
                  <a:pt x="3671" y="485"/>
                </a:lnTo>
                <a:lnTo>
                  <a:pt x="3673" y="486"/>
                </a:lnTo>
                <a:lnTo>
                  <a:pt x="3670" y="490"/>
                </a:lnTo>
                <a:lnTo>
                  <a:pt x="3668" y="489"/>
                </a:lnTo>
                <a:lnTo>
                  <a:pt x="3668" y="489"/>
                </a:lnTo>
                <a:lnTo>
                  <a:pt x="3638" y="466"/>
                </a:lnTo>
                <a:lnTo>
                  <a:pt x="3641" y="462"/>
                </a:lnTo>
                <a:close/>
                <a:moveTo>
                  <a:pt x="3685" y="496"/>
                </a:moveTo>
                <a:lnTo>
                  <a:pt x="3688" y="499"/>
                </a:lnTo>
                <a:lnTo>
                  <a:pt x="3685" y="503"/>
                </a:lnTo>
                <a:lnTo>
                  <a:pt x="3681" y="499"/>
                </a:lnTo>
                <a:lnTo>
                  <a:pt x="3685" y="496"/>
                </a:lnTo>
                <a:close/>
                <a:moveTo>
                  <a:pt x="3700" y="508"/>
                </a:moveTo>
                <a:lnTo>
                  <a:pt x="3704" y="511"/>
                </a:lnTo>
                <a:lnTo>
                  <a:pt x="3701" y="515"/>
                </a:lnTo>
                <a:lnTo>
                  <a:pt x="3697" y="512"/>
                </a:lnTo>
                <a:lnTo>
                  <a:pt x="3700" y="508"/>
                </a:lnTo>
                <a:close/>
                <a:moveTo>
                  <a:pt x="3716" y="521"/>
                </a:moveTo>
                <a:lnTo>
                  <a:pt x="3746" y="547"/>
                </a:lnTo>
                <a:lnTo>
                  <a:pt x="3743" y="551"/>
                </a:lnTo>
                <a:lnTo>
                  <a:pt x="3712" y="525"/>
                </a:lnTo>
                <a:lnTo>
                  <a:pt x="3716" y="521"/>
                </a:lnTo>
                <a:close/>
                <a:moveTo>
                  <a:pt x="3758" y="557"/>
                </a:moveTo>
                <a:lnTo>
                  <a:pt x="3761" y="560"/>
                </a:lnTo>
                <a:lnTo>
                  <a:pt x="3758" y="563"/>
                </a:lnTo>
                <a:lnTo>
                  <a:pt x="3754" y="560"/>
                </a:lnTo>
                <a:lnTo>
                  <a:pt x="3758" y="557"/>
                </a:lnTo>
                <a:close/>
                <a:moveTo>
                  <a:pt x="3772" y="570"/>
                </a:moveTo>
                <a:lnTo>
                  <a:pt x="3776" y="573"/>
                </a:lnTo>
                <a:lnTo>
                  <a:pt x="3773" y="577"/>
                </a:lnTo>
                <a:lnTo>
                  <a:pt x="3769" y="574"/>
                </a:lnTo>
                <a:lnTo>
                  <a:pt x="3772" y="570"/>
                </a:lnTo>
                <a:close/>
                <a:moveTo>
                  <a:pt x="3787" y="583"/>
                </a:moveTo>
                <a:lnTo>
                  <a:pt x="3796" y="590"/>
                </a:lnTo>
                <a:lnTo>
                  <a:pt x="3817" y="610"/>
                </a:lnTo>
                <a:lnTo>
                  <a:pt x="3814" y="614"/>
                </a:lnTo>
                <a:lnTo>
                  <a:pt x="3793" y="594"/>
                </a:lnTo>
                <a:lnTo>
                  <a:pt x="3793" y="594"/>
                </a:lnTo>
                <a:lnTo>
                  <a:pt x="3784" y="587"/>
                </a:lnTo>
                <a:lnTo>
                  <a:pt x="3787" y="583"/>
                </a:lnTo>
                <a:close/>
                <a:moveTo>
                  <a:pt x="3828" y="620"/>
                </a:moveTo>
                <a:lnTo>
                  <a:pt x="3832" y="624"/>
                </a:lnTo>
                <a:lnTo>
                  <a:pt x="3828" y="627"/>
                </a:lnTo>
                <a:lnTo>
                  <a:pt x="3825" y="624"/>
                </a:lnTo>
                <a:lnTo>
                  <a:pt x="3828" y="620"/>
                </a:lnTo>
                <a:close/>
                <a:moveTo>
                  <a:pt x="3843" y="634"/>
                </a:moveTo>
                <a:lnTo>
                  <a:pt x="3846" y="638"/>
                </a:lnTo>
                <a:lnTo>
                  <a:pt x="3843" y="641"/>
                </a:lnTo>
                <a:lnTo>
                  <a:pt x="3839" y="638"/>
                </a:lnTo>
                <a:lnTo>
                  <a:pt x="3843" y="634"/>
                </a:lnTo>
                <a:close/>
                <a:moveTo>
                  <a:pt x="3857" y="648"/>
                </a:moveTo>
                <a:lnTo>
                  <a:pt x="3875" y="666"/>
                </a:lnTo>
                <a:lnTo>
                  <a:pt x="3885" y="677"/>
                </a:lnTo>
                <a:lnTo>
                  <a:pt x="3882" y="680"/>
                </a:lnTo>
                <a:lnTo>
                  <a:pt x="3871" y="669"/>
                </a:lnTo>
                <a:lnTo>
                  <a:pt x="3871" y="669"/>
                </a:lnTo>
                <a:lnTo>
                  <a:pt x="3853" y="652"/>
                </a:lnTo>
                <a:lnTo>
                  <a:pt x="3857" y="648"/>
                </a:lnTo>
                <a:close/>
                <a:moveTo>
                  <a:pt x="3896" y="687"/>
                </a:moveTo>
                <a:lnTo>
                  <a:pt x="3899" y="691"/>
                </a:lnTo>
                <a:lnTo>
                  <a:pt x="3896" y="694"/>
                </a:lnTo>
                <a:lnTo>
                  <a:pt x="3892" y="691"/>
                </a:lnTo>
                <a:lnTo>
                  <a:pt x="3896" y="687"/>
                </a:lnTo>
                <a:close/>
                <a:moveTo>
                  <a:pt x="3910" y="701"/>
                </a:moveTo>
                <a:lnTo>
                  <a:pt x="3913" y="705"/>
                </a:lnTo>
                <a:lnTo>
                  <a:pt x="3913" y="705"/>
                </a:lnTo>
                <a:lnTo>
                  <a:pt x="3910" y="708"/>
                </a:lnTo>
                <a:lnTo>
                  <a:pt x="3909" y="708"/>
                </a:lnTo>
                <a:lnTo>
                  <a:pt x="3909" y="708"/>
                </a:lnTo>
                <a:lnTo>
                  <a:pt x="3906" y="705"/>
                </a:lnTo>
                <a:lnTo>
                  <a:pt x="3910" y="701"/>
                </a:lnTo>
                <a:close/>
                <a:moveTo>
                  <a:pt x="3923" y="716"/>
                </a:moveTo>
                <a:lnTo>
                  <a:pt x="3950" y="744"/>
                </a:lnTo>
                <a:lnTo>
                  <a:pt x="3951" y="745"/>
                </a:lnTo>
                <a:lnTo>
                  <a:pt x="3947" y="749"/>
                </a:lnTo>
                <a:lnTo>
                  <a:pt x="3946" y="748"/>
                </a:lnTo>
                <a:lnTo>
                  <a:pt x="3946" y="748"/>
                </a:lnTo>
                <a:lnTo>
                  <a:pt x="3920" y="719"/>
                </a:lnTo>
                <a:lnTo>
                  <a:pt x="3923" y="716"/>
                </a:lnTo>
                <a:close/>
                <a:moveTo>
                  <a:pt x="3961" y="757"/>
                </a:moveTo>
                <a:lnTo>
                  <a:pt x="3964" y="760"/>
                </a:lnTo>
                <a:lnTo>
                  <a:pt x="3960" y="764"/>
                </a:lnTo>
                <a:lnTo>
                  <a:pt x="3957" y="760"/>
                </a:lnTo>
                <a:lnTo>
                  <a:pt x="3961" y="757"/>
                </a:lnTo>
                <a:close/>
                <a:moveTo>
                  <a:pt x="3974" y="772"/>
                </a:moveTo>
                <a:lnTo>
                  <a:pt x="3977" y="775"/>
                </a:lnTo>
                <a:lnTo>
                  <a:pt x="3973" y="779"/>
                </a:lnTo>
                <a:lnTo>
                  <a:pt x="3970" y="775"/>
                </a:lnTo>
                <a:lnTo>
                  <a:pt x="3974" y="772"/>
                </a:lnTo>
                <a:close/>
                <a:moveTo>
                  <a:pt x="3987" y="787"/>
                </a:moveTo>
                <a:lnTo>
                  <a:pt x="4013" y="817"/>
                </a:lnTo>
                <a:lnTo>
                  <a:pt x="4009" y="820"/>
                </a:lnTo>
                <a:lnTo>
                  <a:pt x="3983" y="790"/>
                </a:lnTo>
                <a:lnTo>
                  <a:pt x="3987" y="787"/>
                </a:lnTo>
                <a:close/>
                <a:moveTo>
                  <a:pt x="4023" y="829"/>
                </a:moveTo>
                <a:lnTo>
                  <a:pt x="4026" y="833"/>
                </a:lnTo>
                <a:lnTo>
                  <a:pt x="4022" y="836"/>
                </a:lnTo>
                <a:lnTo>
                  <a:pt x="4019" y="832"/>
                </a:lnTo>
                <a:lnTo>
                  <a:pt x="4023" y="829"/>
                </a:lnTo>
                <a:close/>
                <a:moveTo>
                  <a:pt x="4035" y="844"/>
                </a:moveTo>
                <a:lnTo>
                  <a:pt x="4039" y="848"/>
                </a:lnTo>
                <a:lnTo>
                  <a:pt x="4035" y="851"/>
                </a:lnTo>
                <a:lnTo>
                  <a:pt x="4031" y="848"/>
                </a:lnTo>
                <a:lnTo>
                  <a:pt x="4035" y="844"/>
                </a:lnTo>
                <a:close/>
                <a:moveTo>
                  <a:pt x="4048" y="860"/>
                </a:moveTo>
                <a:lnTo>
                  <a:pt x="4056" y="869"/>
                </a:lnTo>
                <a:lnTo>
                  <a:pt x="4072" y="891"/>
                </a:lnTo>
                <a:lnTo>
                  <a:pt x="4069" y="894"/>
                </a:lnTo>
                <a:lnTo>
                  <a:pt x="4051" y="873"/>
                </a:lnTo>
                <a:lnTo>
                  <a:pt x="4051" y="873"/>
                </a:lnTo>
                <a:lnTo>
                  <a:pt x="4044" y="863"/>
                </a:lnTo>
                <a:lnTo>
                  <a:pt x="4048" y="860"/>
                </a:lnTo>
                <a:close/>
                <a:moveTo>
                  <a:pt x="4081" y="903"/>
                </a:moveTo>
                <a:lnTo>
                  <a:pt x="4085" y="907"/>
                </a:lnTo>
                <a:lnTo>
                  <a:pt x="4081" y="910"/>
                </a:lnTo>
                <a:lnTo>
                  <a:pt x="4078" y="906"/>
                </a:lnTo>
                <a:lnTo>
                  <a:pt x="4081" y="903"/>
                </a:lnTo>
                <a:close/>
                <a:moveTo>
                  <a:pt x="4094" y="919"/>
                </a:moveTo>
                <a:lnTo>
                  <a:pt x="4096" y="924"/>
                </a:lnTo>
                <a:lnTo>
                  <a:pt x="4092" y="927"/>
                </a:lnTo>
                <a:lnTo>
                  <a:pt x="4090" y="922"/>
                </a:lnTo>
                <a:lnTo>
                  <a:pt x="4094" y="919"/>
                </a:lnTo>
                <a:close/>
                <a:moveTo>
                  <a:pt x="4105" y="936"/>
                </a:moveTo>
                <a:lnTo>
                  <a:pt x="4121" y="957"/>
                </a:lnTo>
                <a:lnTo>
                  <a:pt x="4129" y="968"/>
                </a:lnTo>
                <a:lnTo>
                  <a:pt x="4125" y="971"/>
                </a:lnTo>
                <a:lnTo>
                  <a:pt x="4117" y="960"/>
                </a:lnTo>
                <a:lnTo>
                  <a:pt x="4117" y="960"/>
                </a:lnTo>
                <a:lnTo>
                  <a:pt x="4101" y="939"/>
                </a:lnTo>
                <a:lnTo>
                  <a:pt x="4105" y="936"/>
                </a:lnTo>
                <a:close/>
                <a:moveTo>
                  <a:pt x="4137" y="981"/>
                </a:moveTo>
                <a:lnTo>
                  <a:pt x="4140" y="985"/>
                </a:lnTo>
                <a:lnTo>
                  <a:pt x="4136" y="988"/>
                </a:lnTo>
                <a:lnTo>
                  <a:pt x="4133" y="983"/>
                </a:lnTo>
                <a:lnTo>
                  <a:pt x="4137" y="981"/>
                </a:lnTo>
                <a:close/>
                <a:moveTo>
                  <a:pt x="4149" y="997"/>
                </a:moveTo>
                <a:lnTo>
                  <a:pt x="4152" y="1001"/>
                </a:lnTo>
                <a:lnTo>
                  <a:pt x="4147" y="1004"/>
                </a:lnTo>
                <a:lnTo>
                  <a:pt x="4144" y="1000"/>
                </a:lnTo>
                <a:lnTo>
                  <a:pt x="4149" y="997"/>
                </a:lnTo>
                <a:close/>
                <a:moveTo>
                  <a:pt x="4160" y="1014"/>
                </a:moveTo>
                <a:lnTo>
                  <a:pt x="4182" y="1047"/>
                </a:lnTo>
                <a:lnTo>
                  <a:pt x="4178" y="1050"/>
                </a:lnTo>
                <a:lnTo>
                  <a:pt x="4155" y="1017"/>
                </a:lnTo>
                <a:lnTo>
                  <a:pt x="4160" y="1014"/>
                </a:lnTo>
                <a:close/>
                <a:moveTo>
                  <a:pt x="4190" y="1060"/>
                </a:moveTo>
                <a:lnTo>
                  <a:pt x="4192" y="1064"/>
                </a:lnTo>
                <a:lnTo>
                  <a:pt x="4188" y="1067"/>
                </a:lnTo>
                <a:lnTo>
                  <a:pt x="4185" y="1063"/>
                </a:lnTo>
                <a:lnTo>
                  <a:pt x="4190" y="1060"/>
                </a:lnTo>
                <a:close/>
                <a:moveTo>
                  <a:pt x="4200" y="1077"/>
                </a:moveTo>
                <a:lnTo>
                  <a:pt x="4203" y="1081"/>
                </a:lnTo>
                <a:lnTo>
                  <a:pt x="4199" y="1084"/>
                </a:lnTo>
                <a:lnTo>
                  <a:pt x="4196" y="1080"/>
                </a:lnTo>
                <a:lnTo>
                  <a:pt x="4200" y="1077"/>
                </a:lnTo>
                <a:close/>
                <a:moveTo>
                  <a:pt x="4211" y="1094"/>
                </a:moveTo>
                <a:lnTo>
                  <a:pt x="4211" y="1094"/>
                </a:lnTo>
                <a:lnTo>
                  <a:pt x="4231" y="1128"/>
                </a:lnTo>
                <a:lnTo>
                  <a:pt x="4227" y="1131"/>
                </a:lnTo>
                <a:lnTo>
                  <a:pt x="4206" y="1096"/>
                </a:lnTo>
                <a:lnTo>
                  <a:pt x="4207" y="1097"/>
                </a:lnTo>
                <a:lnTo>
                  <a:pt x="4207" y="1097"/>
                </a:lnTo>
                <a:lnTo>
                  <a:pt x="4211" y="1094"/>
                </a:lnTo>
                <a:close/>
                <a:moveTo>
                  <a:pt x="4239" y="1142"/>
                </a:moveTo>
                <a:lnTo>
                  <a:pt x="4241" y="1146"/>
                </a:lnTo>
                <a:lnTo>
                  <a:pt x="4237" y="1148"/>
                </a:lnTo>
                <a:lnTo>
                  <a:pt x="4235" y="1144"/>
                </a:lnTo>
                <a:lnTo>
                  <a:pt x="4239" y="1142"/>
                </a:lnTo>
                <a:close/>
                <a:moveTo>
                  <a:pt x="4249" y="1159"/>
                </a:moveTo>
                <a:lnTo>
                  <a:pt x="4251" y="1163"/>
                </a:lnTo>
                <a:lnTo>
                  <a:pt x="4247" y="1166"/>
                </a:lnTo>
                <a:lnTo>
                  <a:pt x="4244" y="1161"/>
                </a:lnTo>
                <a:lnTo>
                  <a:pt x="4249" y="1159"/>
                </a:lnTo>
                <a:close/>
                <a:moveTo>
                  <a:pt x="4258" y="1176"/>
                </a:moveTo>
                <a:lnTo>
                  <a:pt x="4266" y="1189"/>
                </a:lnTo>
                <a:lnTo>
                  <a:pt x="4278" y="1212"/>
                </a:lnTo>
                <a:lnTo>
                  <a:pt x="4273" y="1214"/>
                </a:lnTo>
                <a:lnTo>
                  <a:pt x="4261" y="1191"/>
                </a:lnTo>
                <a:lnTo>
                  <a:pt x="4261" y="1192"/>
                </a:lnTo>
                <a:lnTo>
                  <a:pt x="4254" y="1179"/>
                </a:lnTo>
                <a:lnTo>
                  <a:pt x="4258" y="1176"/>
                </a:lnTo>
                <a:close/>
                <a:moveTo>
                  <a:pt x="4284" y="1225"/>
                </a:moveTo>
                <a:lnTo>
                  <a:pt x="4287" y="1229"/>
                </a:lnTo>
                <a:lnTo>
                  <a:pt x="4282" y="1232"/>
                </a:lnTo>
                <a:lnTo>
                  <a:pt x="4280" y="1227"/>
                </a:lnTo>
                <a:lnTo>
                  <a:pt x="4284" y="1225"/>
                </a:lnTo>
                <a:close/>
                <a:moveTo>
                  <a:pt x="4294" y="1243"/>
                </a:moveTo>
                <a:lnTo>
                  <a:pt x="4296" y="1247"/>
                </a:lnTo>
                <a:lnTo>
                  <a:pt x="4291" y="1249"/>
                </a:lnTo>
                <a:lnTo>
                  <a:pt x="4289" y="1245"/>
                </a:lnTo>
                <a:lnTo>
                  <a:pt x="4294" y="1243"/>
                </a:lnTo>
                <a:close/>
                <a:moveTo>
                  <a:pt x="4302" y="1261"/>
                </a:moveTo>
                <a:lnTo>
                  <a:pt x="4316" y="1287"/>
                </a:lnTo>
                <a:lnTo>
                  <a:pt x="4320" y="1297"/>
                </a:lnTo>
                <a:lnTo>
                  <a:pt x="4316" y="1299"/>
                </a:lnTo>
                <a:lnTo>
                  <a:pt x="4311" y="1289"/>
                </a:lnTo>
                <a:lnTo>
                  <a:pt x="4311" y="1289"/>
                </a:lnTo>
                <a:lnTo>
                  <a:pt x="4298" y="1263"/>
                </a:lnTo>
                <a:lnTo>
                  <a:pt x="4302" y="1261"/>
                </a:lnTo>
                <a:close/>
                <a:moveTo>
                  <a:pt x="4326" y="1310"/>
                </a:moveTo>
                <a:lnTo>
                  <a:pt x="4329" y="1315"/>
                </a:lnTo>
                <a:lnTo>
                  <a:pt x="4324" y="1317"/>
                </a:lnTo>
                <a:lnTo>
                  <a:pt x="4322" y="1312"/>
                </a:lnTo>
                <a:lnTo>
                  <a:pt x="4326" y="1310"/>
                </a:lnTo>
                <a:close/>
                <a:moveTo>
                  <a:pt x="4335" y="1329"/>
                </a:moveTo>
                <a:lnTo>
                  <a:pt x="4337" y="1333"/>
                </a:lnTo>
                <a:lnTo>
                  <a:pt x="4332" y="1335"/>
                </a:lnTo>
                <a:lnTo>
                  <a:pt x="4330" y="1331"/>
                </a:lnTo>
                <a:lnTo>
                  <a:pt x="4335" y="1329"/>
                </a:lnTo>
                <a:close/>
                <a:moveTo>
                  <a:pt x="4343" y="1347"/>
                </a:moveTo>
                <a:lnTo>
                  <a:pt x="4359" y="1383"/>
                </a:lnTo>
                <a:lnTo>
                  <a:pt x="4355" y="1385"/>
                </a:lnTo>
                <a:lnTo>
                  <a:pt x="4339" y="1349"/>
                </a:lnTo>
                <a:lnTo>
                  <a:pt x="4343" y="1347"/>
                </a:lnTo>
                <a:close/>
                <a:moveTo>
                  <a:pt x="4365" y="1397"/>
                </a:moveTo>
                <a:lnTo>
                  <a:pt x="4367" y="1402"/>
                </a:lnTo>
                <a:lnTo>
                  <a:pt x="4362" y="1404"/>
                </a:lnTo>
                <a:lnTo>
                  <a:pt x="4360" y="1399"/>
                </a:lnTo>
                <a:lnTo>
                  <a:pt x="4365" y="1397"/>
                </a:lnTo>
                <a:close/>
                <a:moveTo>
                  <a:pt x="4373" y="1416"/>
                </a:moveTo>
                <a:lnTo>
                  <a:pt x="4374" y="1420"/>
                </a:lnTo>
                <a:lnTo>
                  <a:pt x="4370" y="1422"/>
                </a:lnTo>
                <a:lnTo>
                  <a:pt x="4368" y="1418"/>
                </a:lnTo>
                <a:lnTo>
                  <a:pt x="4373" y="1416"/>
                </a:lnTo>
                <a:close/>
                <a:moveTo>
                  <a:pt x="4380" y="1434"/>
                </a:moveTo>
                <a:lnTo>
                  <a:pt x="4382" y="1439"/>
                </a:lnTo>
                <a:lnTo>
                  <a:pt x="4395" y="1472"/>
                </a:lnTo>
                <a:lnTo>
                  <a:pt x="4390" y="1473"/>
                </a:lnTo>
                <a:lnTo>
                  <a:pt x="4377" y="1440"/>
                </a:lnTo>
                <a:lnTo>
                  <a:pt x="4377" y="1441"/>
                </a:lnTo>
                <a:lnTo>
                  <a:pt x="4376" y="1436"/>
                </a:lnTo>
                <a:lnTo>
                  <a:pt x="4380" y="1434"/>
                </a:lnTo>
                <a:close/>
                <a:moveTo>
                  <a:pt x="4400" y="1486"/>
                </a:moveTo>
                <a:lnTo>
                  <a:pt x="4402" y="1490"/>
                </a:lnTo>
                <a:lnTo>
                  <a:pt x="4397" y="1492"/>
                </a:lnTo>
                <a:lnTo>
                  <a:pt x="4395" y="1488"/>
                </a:lnTo>
                <a:lnTo>
                  <a:pt x="4400" y="1486"/>
                </a:lnTo>
                <a:close/>
                <a:moveTo>
                  <a:pt x="4407" y="1505"/>
                </a:moveTo>
                <a:lnTo>
                  <a:pt x="4408" y="1509"/>
                </a:lnTo>
                <a:lnTo>
                  <a:pt x="4404" y="1511"/>
                </a:lnTo>
                <a:lnTo>
                  <a:pt x="4402" y="1506"/>
                </a:lnTo>
                <a:lnTo>
                  <a:pt x="4407" y="1505"/>
                </a:lnTo>
                <a:close/>
                <a:moveTo>
                  <a:pt x="4413" y="1524"/>
                </a:moveTo>
                <a:lnTo>
                  <a:pt x="4420" y="1543"/>
                </a:lnTo>
                <a:lnTo>
                  <a:pt x="4426" y="1561"/>
                </a:lnTo>
                <a:lnTo>
                  <a:pt x="4421" y="1563"/>
                </a:lnTo>
                <a:lnTo>
                  <a:pt x="4416" y="1545"/>
                </a:lnTo>
                <a:lnTo>
                  <a:pt x="4416" y="1545"/>
                </a:lnTo>
                <a:lnTo>
                  <a:pt x="4409" y="1525"/>
                </a:lnTo>
                <a:lnTo>
                  <a:pt x="4413" y="1524"/>
                </a:lnTo>
                <a:close/>
                <a:moveTo>
                  <a:pt x="4431" y="1576"/>
                </a:moveTo>
                <a:lnTo>
                  <a:pt x="4432" y="1580"/>
                </a:lnTo>
                <a:lnTo>
                  <a:pt x="4428" y="1582"/>
                </a:lnTo>
                <a:lnTo>
                  <a:pt x="4426" y="1577"/>
                </a:lnTo>
                <a:lnTo>
                  <a:pt x="4431" y="1576"/>
                </a:lnTo>
                <a:close/>
                <a:moveTo>
                  <a:pt x="4437" y="1595"/>
                </a:moveTo>
                <a:lnTo>
                  <a:pt x="4437" y="1596"/>
                </a:lnTo>
                <a:lnTo>
                  <a:pt x="4438" y="1600"/>
                </a:lnTo>
                <a:lnTo>
                  <a:pt x="4434" y="1601"/>
                </a:lnTo>
                <a:lnTo>
                  <a:pt x="4433" y="1597"/>
                </a:lnTo>
                <a:lnTo>
                  <a:pt x="4433" y="1598"/>
                </a:lnTo>
                <a:lnTo>
                  <a:pt x="4432" y="1596"/>
                </a:lnTo>
                <a:lnTo>
                  <a:pt x="4437" y="1595"/>
                </a:lnTo>
                <a:close/>
                <a:moveTo>
                  <a:pt x="4443" y="1614"/>
                </a:moveTo>
                <a:lnTo>
                  <a:pt x="4453" y="1650"/>
                </a:lnTo>
                <a:lnTo>
                  <a:pt x="4454" y="1652"/>
                </a:lnTo>
                <a:lnTo>
                  <a:pt x="4449" y="1654"/>
                </a:lnTo>
                <a:lnTo>
                  <a:pt x="4449" y="1651"/>
                </a:lnTo>
                <a:lnTo>
                  <a:pt x="4449" y="1651"/>
                </a:lnTo>
                <a:lnTo>
                  <a:pt x="4438" y="1615"/>
                </a:lnTo>
                <a:lnTo>
                  <a:pt x="4443" y="1614"/>
                </a:lnTo>
                <a:close/>
                <a:moveTo>
                  <a:pt x="4458" y="1667"/>
                </a:moveTo>
                <a:lnTo>
                  <a:pt x="4459" y="1672"/>
                </a:lnTo>
                <a:lnTo>
                  <a:pt x="4455" y="1673"/>
                </a:lnTo>
                <a:lnTo>
                  <a:pt x="4453" y="1668"/>
                </a:lnTo>
                <a:lnTo>
                  <a:pt x="4458" y="1667"/>
                </a:lnTo>
                <a:close/>
                <a:moveTo>
                  <a:pt x="4463" y="1686"/>
                </a:moveTo>
                <a:lnTo>
                  <a:pt x="4464" y="1691"/>
                </a:lnTo>
                <a:lnTo>
                  <a:pt x="4460" y="1692"/>
                </a:lnTo>
                <a:lnTo>
                  <a:pt x="4458" y="1687"/>
                </a:lnTo>
                <a:lnTo>
                  <a:pt x="4463" y="1686"/>
                </a:lnTo>
                <a:close/>
                <a:moveTo>
                  <a:pt x="4468" y="1705"/>
                </a:moveTo>
                <a:lnTo>
                  <a:pt x="4478" y="1745"/>
                </a:lnTo>
                <a:lnTo>
                  <a:pt x="4473" y="1746"/>
                </a:lnTo>
                <a:lnTo>
                  <a:pt x="4464" y="1707"/>
                </a:lnTo>
                <a:lnTo>
                  <a:pt x="4468" y="1705"/>
                </a:lnTo>
                <a:close/>
                <a:moveTo>
                  <a:pt x="4481" y="1759"/>
                </a:moveTo>
                <a:lnTo>
                  <a:pt x="4482" y="1764"/>
                </a:lnTo>
                <a:lnTo>
                  <a:pt x="4478" y="1765"/>
                </a:lnTo>
                <a:lnTo>
                  <a:pt x="4476" y="1760"/>
                </a:lnTo>
                <a:lnTo>
                  <a:pt x="4481" y="1759"/>
                </a:lnTo>
                <a:close/>
                <a:moveTo>
                  <a:pt x="4486" y="1779"/>
                </a:moveTo>
                <a:lnTo>
                  <a:pt x="4487" y="1784"/>
                </a:lnTo>
                <a:lnTo>
                  <a:pt x="4482" y="1785"/>
                </a:lnTo>
                <a:lnTo>
                  <a:pt x="4481" y="1780"/>
                </a:lnTo>
                <a:lnTo>
                  <a:pt x="4486" y="1779"/>
                </a:lnTo>
                <a:close/>
                <a:moveTo>
                  <a:pt x="4490" y="1798"/>
                </a:moveTo>
                <a:lnTo>
                  <a:pt x="4493" y="1814"/>
                </a:lnTo>
                <a:lnTo>
                  <a:pt x="4498" y="1838"/>
                </a:lnTo>
                <a:lnTo>
                  <a:pt x="4493" y="1838"/>
                </a:lnTo>
                <a:lnTo>
                  <a:pt x="4488" y="1815"/>
                </a:lnTo>
                <a:lnTo>
                  <a:pt x="4488" y="1815"/>
                </a:lnTo>
                <a:lnTo>
                  <a:pt x="4485" y="1799"/>
                </a:lnTo>
                <a:lnTo>
                  <a:pt x="4490" y="1798"/>
                </a:lnTo>
                <a:close/>
                <a:moveTo>
                  <a:pt x="4501" y="1852"/>
                </a:moveTo>
                <a:lnTo>
                  <a:pt x="4502" y="1857"/>
                </a:lnTo>
                <a:lnTo>
                  <a:pt x="4497" y="1858"/>
                </a:lnTo>
                <a:lnTo>
                  <a:pt x="4496" y="1853"/>
                </a:lnTo>
                <a:lnTo>
                  <a:pt x="4501" y="1852"/>
                </a:lnTo>
                <a:close/>
                <a:moveTo>
                  <a:pt x="4504" y="1872"/>
                </a:moveTo>
                <a:lnTo>
                  <a:pt x="4505" y="1877"/>
                </a:lnTo>
                <a:lnTo>
                  <a:pt x="4500" y="1878"/>
                </a:lnTo>
                <a:lnTo>
                  <a:pt x="4500" y="1873"/>
                </a:lnTo>
                <a:lnTo>
                  <a:pt x="4504" y="1872"/>
                </a:lnTo>
                <a:close/>
                <a:moveTo>
                  <a:pt x="4508" y="1892"/>
                </a:moveTo>
                <a:lnTo>
                  <a:pt x="4513" y="1926"/>
                </a:lnTo>
                <a:lnTo>
                  <a:pt x="4514" y="1931"/>
                </a:lnTo>
                <a:lnTo>
                  <a:pt x="4509" y="1932"/>
                </a:lnTo>
                <a:lnTo>
                  <a:pt x="4508" y="1926"/>
                </a:lnTo>
                <a:lnTo>
                  <a:pt x="4508" y="1926"/>
                </a:lnTo>
                <a:lnTo>
                  <a:pt x="4503" y="1892"/>
                </a:lnTo>
                <a:lnTo>
                  <a:pt x="4508" y="1892"/>
                </a:lnTo>
                <a:close/>
                <a:moveTo>
                  <a:pt x="4516" y="1946"/>
                </a:moveTo>
                <a:lnTo>
                  <a:pt x="4517" y="1951"/>
                </a:lnTo>
                <a:lnTo>
                  <a:pt x="4512" y="1952"/>
                </a:lnTo>
                <a:lnTo>
                  <a:pt x="4511" y="1947"/>
                </a:lnTo>
                <a:lnTo>
                  <a:pt x="4516" y="1946"/>
                </a:lnTo>
                <a:close/>
                <a:moveTo>
                  <a:pt x="4519" y="1966"/>
                </a:moveTo>
                <a:lnTo>
                  <a:pt x="4520" y="1971"/>
                </a:lnTo>
                <a:lnTo>
                  <a:pt x="4515" y="1972"/>
                </a:lnTo>
                <a:lnTo>
                  <a:pt x="4514" y="1967"/>
                </a:lnTo>
                <a:lnTo>
                  <a:pt x="4519" y="1966"/>
                </a:lnTo>
                <a:close/>
                <a:moveTo>
                  <a:pt x="4522" y="1986"/>
                </a:moveTo>
                <a:lnTo>
                  <a:pt x="4526" y="2026"/>
                </a:lnTo>
                <a:lnTo>
                  <a:pt x="4521" y="2026"/>
                </a:lnTo>
                <a:lnTo>
                  <a:pt x="4517" y="1986"/>
                </a:lnTo>
                <a:lnTo>
                  <a:pt x="4522" y="1986"/>
                </a:lnTo>
                <a:close/>
                <a:moveTo>
                  <a:pt x="4528" y="2040"/>
                </a:moveTo>
                <a:lnTo>
                  <a:pt x="4528" y="2046"/>
                </a:lnTo>
                <a:lnTo>
                  <a:pt x="4523" y="2046"/>
                </a:lnTo>
                <a:lnTo>
                  <a:pt x="4523" y="2041"/>
                </a:lnTo>
                <a:lnTo>
                  <a:pt x="4528" y="2040"/>
                </a:lnTo>
                <a:close/>
                <a:moveTo>
                  <a:pt x="4530" y="2061"/>
                </a:moveTo>
                <a:lnTo>
                  <a:pt x="4530" y="2065"/>
                </a:lnTo>
                <a:lnTo>
                  <a:pt x="4525" y="2066"/>
                </a:lnTo>
                <a:lnTo>
                  <a:pt x="4524" y="2061"/>
                </a:lnTo>
                <a:lnTo>
                  <a:pt x="4530" y="2061"/>
                </a:lnTo>
                <a:close/>
                <a:moveTo>
                  <a:pt x="4531" y="2080"/>
                </a:moveTo>
                <a:lnTo>
                  <a:pt x="4533" y="2097"/>
                </a:lnTo>
                <a:lnTo>
                  <a:pt x="4534" y="2120"/>
                </a:lnTo>
                <a:lnTo>
                  <a:pt x="4529" y="2121"/>
                </a:lnTo>
                <a:lnTo>
                  <a:pt x="4528" y="2097"/>
                </a:lnTo>
                <a:lnTo>
                  <a:pt x="4528" y="2097"/>
                </a:lnTo>
                <a:lnTo>
                  <a:pt x="4526" y="2081"/>
                </a:lnTo>
                <a:lnTo>
                  <a:pt x="4531" y="2080"/>
                </a:lnTo>
                <a:close/>
                <a:moveTo>
                  <a:pt x="4535" y="2135"/>
                </a:moveTo>
                <a:lnTo>
                  <a:pt x="4536" y="2140"/>
                </a:lnTo>
                <a:lnTo>
                  <a:pt x="4530" y="2141"/>
                </a:lnTo>
                <a:lnTo>
                  <a:pt x="4530" y="2136"/>
                </a:lnTo>
                <a:lnTo>
                  <a:pt x="4535" y="2135"/>
                </a:lnTo>
                <a:close/>
                <a:moveTo>
                  <a:pt x="4536" y="2155"/>
                </a:moveTo>
                <a:lnTo>
                  <a:pt x="4537" y="2161"/>
                </a:lnTo>
                <a:lnTo>
                  <a:pt x="4532" y="2161"/>
                </a:lnTo>
                <a:lnTo>
                  <a:pt x="4531" y="2156"/>
                </a:lnTo>
                <a:lnTo>
                  <a:pt x="4536" y="2155"/>
                </a:lnTo>
                <a:close/>
                <a:moveTo>
                  <a:pt x="4537" y="2176"/>
                </a:moveTo>
                <a:lnTo>
                  <a:pt x="4539" y="2213"/>
                </a:lnTo>
                <a:lnTo>
                  <a:pt x="4539" y="2215"/>
                </a:lnTo>
                <a:lnTo>
                  <a:pt x="4534" y="2215"/>
                </a:lnTo>
                <a:lnTo>
                  <a:pt x="4534" y="2213"/>
                </a:lnTo>
                <a:lnTo>
                  <a:pt x="4534" y="2213"/>
                </a:lnTo>
                <a:lnTo>
                  <a:pt x="4532" y="2176"/>
                </a:lnTo>
                <a:lnTo>
                  <a:pt x="4537" y="2176"/>
                </a:lnTo>
                <a:close/>
                <a:moveTo>
                  <a:pt x="4539" y="2230"/>
                </a:moveTo>
                <a:lnTo>
                  <a:pt x="4539" y="2236"/>
                </a:lnTo>
                <a:lnTo>
                  <a:pt x="4534" y="2236"/>
                </a:lnTo>
                <a:lnTo>
                  <a:pt x="4534" y="2230"/>
                </a:lnTo>
                <a:lnTo>
                  <a:pt x="4539" y="2230"/>
                </a:lnTo>
                <a:close/>
                <a:moveTo>
                  <a:pt x="4539" y="2251"/>
                </a:moveTo>
                <a:lnTo>
                  <a:pt x="4539" y="2255"/>
                </a:lnTo>
                <a:lnTo>
                  <a:pt x="4534" y="2256"/>
                </a:lnTo>
                <a:lnTo>
                  <a:pt x="4534" y="2251"/>
                </a:lnTo>
                <a:lnTo>
                  <a:pt x="4539" y="2251"/>
                </a:lnTo>
                <a:close/>
                <a:moveTo>
                  <a:pt x="4539" y="2270"/>
                </a:moveTo>
                <a:lnTo>
                  <a:pt x="4539" y="2271"/>
                </a:lnTo>
                <a:lnTo>
                  <a:pt x="4539" y="2311"/>
                </a:lnTo>
                <a:lnTo>
                  <a:pt x="4534" y="2311"/>
                </a:lnTo>
                <a:lnTo>
                  <a:pt x="4534" y="2271"/>
                </a:lnTo>
                <a:lnTo>
                  <a:pt x="4534" y="2271"/>
                </a:lnTo>
                <a:lnTo>
                  <a:pt x="4534" y="2271"/>
                </a:lnTo>
                <a:lnTo>
                  <a:pt x="4539" y="2270"/>
                </a:lnTo>
                <a:close/>
                <a:moveTo>
                  <a:pt x="4539" y="2326"/>
                </a:moveTo>
                <a:lnTo>
                  <a:pt x="4539" y="2331"/>
                </a:lnTo>
                <a:lnTo>
                  <a:pt x="4539" y="2331"/>
                </a:lnTo>
                <a:lnTo>
                  <a:pt x="4534" y="2330"/>
                </a:lnTo>
                <a:lnTo>
                  <a:pt x="4534" y="2330"/>
                </a:lnTo>
                <a:lnTo>
                  <a:pt x="4534" y="2330"/>
                </a:lnTo>
                <a:lnTo>
                  <a:pt x="4534" y="2326"/>
                </a:lnTo>
                <a:lnTo>
                  <a:pt x="4539" y="2326"/>
                </a:lnTo>
                <a:close/>
                <a:moveTo>
                  <a:pt x="4538" y="2346"/>
                </a:moveTo>
                <a:lnTo>
                  <a:pt x="4538" y="2351"/>
                </a:lnTo>
                <a:lnTo>
                  <a:pt x="4533" y="2351"/>
                </a:lnTo>
                <a:lnTo>
                  <a:pt x="4533" y="2345"/>
                </a:lnTo>
                <a:lnTo>
                  <a:pt x="4538" y="2346"/>
                </a:lnTo>
                <a:close/>
                <a:moveTo>
                  <a:pt x="4538" y="2366"/>
                </a:moveTo>
                <a:lnTo>
                  <a:pt x="4537" y="2389"/>
                </a:lnTo>
                <a:lnTo>
                  <a:pt x="4536" y="2406"/>
                </a:lnTo>
                <a:lnTo>
                  <a:pt x="4531" y="2405"/>
                </a:lnTo>
                <a:lnTo>
                  <a:pt x="4532" y="2389"/>
                </a:lnTo>
                <a:lnTo>
                  <a:pt x="4532" y="2389"/>
                </a:lnTo>
                <a:lnTo>
                  <a:pt x="4533" y="2366"/>
                </a:lnTo>
                <a:lnTo>
                  <a:pt x="4538" y="2366"/>
                </a:lnTo>
                <a:close/>
                <a:moveTo>
                  <a:pt x="4535" y="2421"/>
                </a:moveTo>
                <a:lnTo>
                  <a:pt x="4534" y="2426"/>
                </a:lnTo>
                <a:lnTo>
                  <a:pt x="4530" y="2425"/>
                </a:lnTo>
                <a:lnTo>
                  <a:pt x="4530" y="2420"/>
                </a:lnTo>
                <a:lnTo>
                  <a:pt x="4535" y="2421"/>
                </a:lnTo>
                <a:close/>
                <a:moveTo>
                  <a:pt x="4533" y="2441"/>
                </a:moveTo>
                <a:lnTo>
                  <a:pt x="4533" y="2446"/>
                </a:lnTo>
                <a:lnTo>
                  <a:pt x="4528" y="2445"/>
                </a:lnTo>
                <a:lnTo>
                  <a:pt x="4528" y="2440"/>
                </a:lnTo>
                <a:lnTo>
                  <a:pt x="4533" y="2441"/>
                </a:lnTo>
                <a:close/>
                <a:moveTo>
                  <a:pt x="4532" y="2461"/>
                </a:moveTo>
                <a:lnTo>
                  <a:pt x="4528" y="2501"/>
                </a:lnTo>
                <a:lnTo>
                  <a:pt x="4523" y="2500"/>
                </a:lnTo>
                <a:lnTo>
                  <a:pt x="4527" y="2460"/>
                </a:lnTo>
                <a:lnTo>
                  <a:pt x="4532" y="2461"/>
                </a:lnTo>
                <a:close/>
                <a:moveTo>
                  <a:pt x="4527" y="2516"/>
                </a:moveTo>
                <a:lnTo>
                  <a:pt x="4526" y="2520"/>
                </a:lnTo>
                <a:lnTo>
                  <a:pt x="4521" y="2520"/>
                </a:lnTo>
                <a:lnTo>
                  <a:pt x="4522" y="2515"/>
                </a:lnTo>
                <a:lnTo>
                  <a:pt x="4527" y="2516"/>
                </a:lnTo>
                <a:close/>
                <a:moveTo>
                  <a:pt x="4524" y="2535"/>
                </a:moveTo>
                <a:lnTo>
                  <a:pt x="4524" y="2540"/>
                </a:lnTo>
                <a:lnTo>
                  <a:pt x="4519" y="2540"/>
                </a:lnTo>
                <a:lnTo>
                  <a:pt x="4519" y="2535"/>
                </a:lnTo>
                <a:lnTo>
                  <a:pt x="4524" y="2535"/>
                </a:lnTo>
                <a:close/>
                <a:moveTo>
                  <a:pt x="4522" y="2555"/>
                </a:moveTo>
                <a:lnTo>
                  <a:pt x="4521" y="2562"/>
                </a:lnTo>
                <a:lnTo>
                  <a:pt x="4517" y="2595"/>
                </a:lnTo>
                <a:lnTo>
                  <a:pt x="4512" y="2594"/>
                </a:lnTo>
                <a:lnTo>
                  <a:pt x="4517" y="2561"/>
                </a:lnTo>
                <a:lnTo>
                  <a:pt x="4517" y="2561"/>
                </a:lnTo>
                <a:lnTo>
                  <a:pt x="4517" y="2555"/>
                </a:lnTo>
                <a:lnTo>
                  <a:pt x="4522" y="2555"/>
                </a:lnTo>
                <a:close/>
                <a:moveTo>
                  <a:pt x="4515" y="2610"/>
                </a:moveTo>
                <a:lnTo>
                  <a:pt x="4514" y="2615"/>
                </a:lnTo>
                <a:lnTo>
                  <a:pt x="4509" y="2614"/>
                </a:lnTo>
                <a:lnTo>
                  <a:pt x="4510" y="2609"/>
                </a:lnTo>
                <a:lnTo>
                  <a:pt x="4515" y="2610"/>
                </a:lnTo>
                <a:close/>
                <a:moveTo>
                  <a:pt x="4512" y="2630"/>
                </a:moveTo>
                <a:lnTo>
                  <a:pt x="4511" y="2635"/>
                </a:lnTo>
                <a:lnTo>
                  <a:pt x="4506" y="2634"/>
                </a:lnTo>
                <a:lnTo>
                  <a:pt x="4507" y="2629"/>
                </a:lnTo>
                <a:lnTo>
                  <a:pt x="4512" y="2630"/>
                </a:lnTo>
                <a:close/>
                <a:moveTo>
                  <a:pt x="4508" y="2649"/>
                </a:moveTo>
                <a:lnTo>
                  <a:pt x="4504" y="2674"/>
                </a:lnTo>
                <a:lnTo>
                  <a:pt x="4501" y="2689"/>
                </a:lnTo>
                <a:lnTo>
                  <a:pt x="4497" y="2688"/>
                </a:lnTo>
                <a:lnTo>
                  <a:pt x="4499" y="2673"/>
                </a:lnTo>
                <a:lnTo>
                  <a:pt x="4499" y="2673"/>
                </a:lnTo>
                <a:lnTo>
                  <a:pt x="4503" y="2649"/>
                </a:lnTo>
                <a:lnTo>
                  <a:pt x="4508" y="2649"/>
                </a:lnTo>
                <a:close/>
                <a:moveTo>
                  <a:pt x="4499" y="2704"/>
                </a:moveTo>
                <a:lnTo>
                  <a:pt x="4498" y="2709"/>
                </a:lnTo>
                <a:lnTo>
                  <a:pt x="4493" y="2708"/>
                </a:lnTo>
                <a:lnTo>
                  <a:pt x="4494" y="2703"/>
                </a:lnTo>
                <a:lnTo>
                  <a:pt x="4499" y="2704"/>
                </a:lnTo>
                <a:close/>
                <a:moveTo>
                  <a:pt x="4495" y="2723"/>
                </a:moveTo>
                <a:lnTo>
                  <a:pt x="4494" y="2728"/>
                </a:lnTo>
                <a:lnTo>
                  <a:pt x="4489" y="2727"/>
                </a:lnTo>
                <a:lnTo>
                  <a:pt x="4490" y="2722"/>
                </a:lnTo>
                <a:lnTo>
                  <a:pt x="4495" y="2723"/>
                </a:lnTo>
                <a:close/>
                <a:moveTo>
                  <a:pt x="4491" y="2743"/>
                </a:moveTo>
                <a:lnTo>
                  <a:pt x="4482" y="2782"/>
                </a:lnTo>
                <a:lnTo>
                  <a:pt x="4477" y="2781"/>
                </a:lnTo>
                <a:lnTo>
                  <a:pt x="4486" y="2742"/>
                </a:lnTo>
                <a:lnTo>
                  <a:pt x="4491" y="2743"/>
                </a:lnTo>
                <a:close/>
                <a:moveTo>
                  <a:pt x="4479" y="2797"/>
                </a:moveTo>
                <a:lnTo>
                  <a:pt x="4478" y="2802"/>
                </a:lnTo>
                <a:lnTo>
                  <a:pt x="4473" y="2800"/>
                </a:lnTo>
                <a:lnTo>
                  <a:pt x="4474" y="2796"/>
                </a:lnTo>
                <a:lnTo>
                  <a:pt x="4479" y="2797"/>
                </a:lnTo>
                <a:close/>
                <a:moveTo>
                  <a:pt x="4474" y="2816"/>
                </a:moveTo>
                <a:lnTo>
                  <a:pt x="4473" y="2821"/>
                </a:lnTo>
                <a:lnTo>
                  <a:pt x="4468" y="2820"/>
                </a:lnTo>
                <a:lnTo>
                  <a:pt x="4469" y="2815"/>
                </a:lnTo>
                <a:lnTo>
                  <a:pt x="4474" y="2816"/>
                </a:lnTo>
                <a:close/>
                <a:moveTo>
                  <a:pt x="4469" y="2836"/>
                </a:moveTo>
                <a:lnTo>
                  <a:pt x="4468" y="2840"/>
                </a:lnTo>
                <a:lnTo>
                  <a:pt x="4459" y="2874"/>
                </a:lnTo>
                <a:lnTo>
                  <a:pt x="4454" y="2873"/>
                </a:lnTo>
                <a:lnTo>
                  <a:pt x="4463" y="2839"/>
                </a:lnTo>
                <a:lnTo>
                  <a:pt x="4463" y="2839"/>
                </a:lnTo>
                <a:lnTo>
                  <a:pt x="4464" y="2834"/>
                </a:lnTo>
                <a:lnTo>
                  <a:pt x="4469" y="2836"/>
                </a:lnTo>
                <a:close/>
                <a:moveTo>
                  <a:pt x="4455" y="2889"/>
                </a:moveTo>
                <a:lnTo>
                  <a:pt x="4454" y="2894"/>
                </a:lnTo>
                <a:lnTo>
                  <a:pt x="4449" y="2892"/>
                </a:lnTo>
                <a:lnTo>
                  <a:pt x="4450" y="2888"/>
                </a:lnTo>
                <a:lnTo>
                  <a:pt x="4455" y="2889"/>
                </a:lnTo>
                <a:close/>
                <a:moveTo>
                  <a:pt x="4449" y="2908"/>
                </a:moveTo>
                <a:lnTo>
                  <a:pt x="4448" y="2913"/>
                </a:lnTo>
                <a:lnTo>
                  <a:pt x="4443" y="2912"/>
                </a:lnTo>
                <a:lnTo>
                  <a:pt x="4444" y="2907"/>
                </a:lnTo>
                <a:lnTo>
                  <a:pt x="4449" y="2908"/>
                </a:lnTo>
                <a:close/>
                <a:moveTo>
                  <a:pt x="4443" y="2927"/>
                </a:moveTo>
                <a:lnTo>
                  <a:pt x="4437" y="2948"/>
                </a:lnTo>
                <a:lnTo>
                  <a:pt x="4432" y="2966"/>
                </a:lnTo>
                <a:lnTo>
                  <a:pt x="4427" y="2964"/>
                </a:lnTo>
                <a:lnTo>
                  <a:pt x="4433" y="2946"/>
                </a:lnTo>
                <a:lnTo>
                  <a:pt x="4433" y="2946"/>
                </a:lnTo>
                <a:lnTo>
                  <a:pt x="4439" y="2926"/>
                </a:lnTo>
                <a:lnTo>
                  <a:pt x="4443" y="2927"/>
                </a:lnTo>
                <a:close/>
                <a:moveTo>
                  <a:pt x="4427" y="2980"/>
                </a:moveTo>
                <a:lnTo>
                  <a:pt x="4426" y="2984"/>
                </a:lnTo>
                <a:lnTo>
                  <a:pt x="4421" y="2983"/>
                </a:lnTo>
                <a:lnTo>
                  <a:pt x="4422" y="2978"/>
                </a:lnTo>
                <a:lnTo>
                  <a:pt x="4427" y="2980"/>
                </a:lnTo>
                <a:close/>
                <a:moveTo>
                  <a:pt x="4421" y="2999"/>
                </a:moveTo>
                <a:lnTo>
                  <a:pt x="4420" y="3001"/>
                </a:lnTo>
                <a:lnTo>
                  <a:pt x="4419" y="3004"/>
                </a:lnTo>
                <a:lnTo>
                  <a:pt x="4415" y="3002"/>
                </a:lnTo>
                <a:lnTo>
                  <a:pt x="4416" y="2999"/>
                </a:lnTo>
                <a:lnTo>
                  <a:pt x="4416" y="2999"/>
                </a:lnTo>
                <a:lnTo>
                  <a:pt x="4416" y="2997"/>
                </a:lnTo>
                <a:lnTo>
                  <a:pt x="4421" y="2999"/>
                </a:lnTo>
                <a:close/>
                <a:moveTo>
                  <a:pt x="4414" y="3018"/>
                </a:moveTo>
                <a:lnTo>
                  <a:pt x="4402" y="3053"/>
                </a:lnTo>
                <a:lnTo>
                  <a:pt x="4401" y="3056"/>
                </a:lnTo>
                <a:lnTo>
                  <a:pt x="4396" y="3054"/>
                </a:lnTo>
                <a:lnTo>
                  <a:pt x="4397" y="3051"/>
                </a:lnTo>
                <a:lnTo>
                  <a:pt x="4397" y="3051"/>
                </a:lnTo>
                <a:lnTo>
                  <a:pt x="4410" y="3016"/>
                </a:lnTo>
                <a:lnTo>
                  <a:pt x="4414" y="3018"/>
                </a:lnTo>
                <a:close/>
                <a:moveTo>
                  <a:pt x="4396" y="3070"/>
                </a:moveTo>
                <a:lnTo>
                  <a:pt x="4394" y="3074"/>
                </a:lnTo>
                <a:lnTo>
                  <a:pt x="4389" y="3072"/>
                </a:lnTo>
                <a:lnTo>
                  <a:pt x="4391" y="3068"/>
                </a:lnTo>
                <a:lnTo>
                  <a:pt x="4396" y="3070"/>
                </a:lnTo>
                <a:close/>
                <a:moveTo>
                  <a:pt x="4389" y="3088"/>
                </a:moveTo>
                <a:lnTo>
                  <a:pt x="4387" y="3093"/>
                </a:lnTo>
                <a:lnTo>
                  <a:pt x="4382" y="3091"/>
                </a:lnTo>
                <a:lnTo>
                  <a:pt x="4384" y="3087"/>
                </a:lnTo>
                <a:lnTo>
                  <a:pt x="4389" y="3088"/>
                </a:lnTo>
                <a:close/>
                <a:moveTo>
                  <a:pt x="4381" y="3107"/>
                </a:moveTo>
                <a:lnTo>
                  <a:pt x="4366" y="3144"/>
                </a:lnTo>
                <a:lnTo>
                  <a:pt x="4362" y="3142"/>
                </a:lnTo>
                <a:lnTo>
                  <a:pt x="4377" y="3105"/>
                </a:lnTo>
                <a:lnTo>
                  <a:pt x="4381" y="3107"/>
                </a:lnTo>
                <a:close/>
                <a:moveTo>
                  <a:pt x="4361" y="3158"/>
                </a:moveTo>
                <a:lnTo>
                  <a:pt x="4359" y="3163"/>
                </a:lnTo>
                <a:lnTo>
                  <a:pt x="4354" y="3161"/>
                </a:lnTo>
                <a:lnTo>
                  <a:pt x="4356" y="3156"/>
                </a:lnTo>
                <a:lnTo>
                  <a:pt x="4361" y="3158"/>
                </a:lnTo>
                <a:close/>
                <a:moveTo>
                  <a:pt x="4353" y="3176"/>
                </a:moveTo>
                <a:lnTo>
                  <a:pt x="4350" y="3181"/>
                </a:lnTo>
                <a:lnTo>
                  <a:pt x="4346" y="3179"/>
                </a:lnTo>
                <a:lnTo>
                  <a:pt x="4348" y="3174"/>
                </a:lnTo>
                <a:lnTo>
                  <a:pt x="4353" y="3176"/>
                </a:lnTo>
                <a:close/>
                <a:moveTo>
                  <a:pt x="4344" y="3195"/>
                </a:moveTo>
                <a:lnTo>
                  <a:pt x="4339" y="3207"/>
                </a:lnTo>
                <a:lnTo>
                  <a:pt x="4328" y="3231"/>
                </a:lnTo>
                <a:lnTo>
                  <a:pt x="4323" y="3229"/>
                </a:lnTo>
                <a:lnTo>
                  <a:pt x="4335" y="3205"/>
                </a:lnTo>
                <a:lnTo>
                  <a:pt x="4335" y="3205"/>
                </a:lnTo>
                <a:lnTo>
                  <a:pt x="4340" y="3193"/>
                </a:lnTo>
                <a:lnTo>
                  <a:pt x="4344" y="3195"/>
                </a:lnTo>
                <a:close/>
                <a:moveTo>
                  <a:pt x="4321" y="3245"/>
                </a:moveTo>
                <a:lnTo>
                  <a:pt x="4319" y="3249"/>
                </a:lnTo>
                <a:lnTo>
                  <a:pt x="4315" y="3247"/>
                </a:lnTo>
                <a:lnTo>
                  <a:pt x="4317" y="3243"/>
                </a:lnTo>
                <a:lnTo>
                  <a:pt x="4321" y="3245"/>
                </a:lnTo>
                <a:close/>
                <a:moveTo>
                  <a:pt x="4313" y="3263"/>
                </a:moveTo>
                <a:lnTo>
                  <a:pt x="4311" y="3267"/>
                </a:lnTo>
                <a:lnTo>
                  <a:pt x="4306" y="3265"/>
                </a:lnTo>
                <a:lnTo>
                  <a:pt x="4308" y="3261"/>
                </a:lnTo>
                <a:lnTo>
                  <a:pt x="4313" y="3263"/>
                </a:lnTo>
                <a:close/>
                <a:moveTo>
                  <a:pt x="4304" y="3281"/>
                </a:moveTo>
                <a:lnTo>
                  <a:pt x="4291" y="3306"/>
                </a:lnTo>
                <a:lnTo>
                  <a:pt x="4286" y="3316"/>
                </a:lnTo>
                <a:lnTo>
                  <a:pt x="4281" y="3314"/>
                </a:lnTo>
                <a:lnTo>
                  <a:pt x="4287" y="3304"/>
                </a:lnTo>
                <a:lnTo>
                  <a:pt x="4287" y="3304"/>
                </a:lnTo>
                <a:lnTo>
                  <a:pt x="4299" y="3279"/>
                </a:lnTo>
                <a:lnTo>
                  <a:pt x="4304" y="3281"/>
                </a:lnTo>
                <a:close/>
                <a:moveTo>
                  <a:pt x="4279" y="3330"/>
                </a:moveTo>
                <a:lnTo>
                  <a:pt x="4277" y="3334"/>
                </a:lnTo>
                <a:lnTo>
                  <a:pt x="4272" y="3332"/>
                </a:lnTo>
                <a:lnTo>
                  <a:pt x="4275" y="3328"/>
                </a:lnTo>
                <a:lnTo>
                  <a:pt x="4279" y="3330"/>
                </a:lnTo>
                <a:close/>
                <a:moveTo>
                  <a:pt x="4269" y="3348"/>
                </a:moveTo>
                <a:lnTo>
                  <a:pt x="4267" y="3352"/>
                </a:lnTo>
                <a:lnTo>
                  <a:pt x="4263" y="3349"/>
                </a:lnTo>
                <a:lnTo>
                  <a:pt x="4265" y="3345"/>
                </a:lnTo>
                <a:lnTo>
                  <a:pt x="4269" y="3348"/>
                </a:lnTo>
                <a:close/>
                <a:moveTo>
                  <a:pt x="4260" y="3365"/>
                </a:moveTo>
                <a:lnTo>
                  <a:pt x="4240" y="3400"/>
                </a:lnTo>
                <a:lnTo>
                  <a:pt x="4236" y="3398"/>
                </a:lnTo>
                <a:lnTo>
                  <a:pt x="4256" y="3363"/>
                </a:lnTo>
                <a:lnTo>
                  <a:pt x="4260" y="3365"/>
                </a:lnTo>
                <a:close/>
                <a:moveTo>
                  <a:pt x="4233" y="3413"/>
                </a:moveTo>
                <a:lnTo>
                  <a:pt x="4230" y="3417"/>
                </a:lnTo>
                <a:lnTo>
                  <a:pt x="4226" y="3415"/>
                </a:lnTo>
                <a:lnTo>
                  <a:pt x="4228" y="3410"/>
                </a:lnTo>
                <a:lnTo>
                  <a:pt x="4233" y="3413"/>
                </a:lnTo>
                <a:close/>
                <a:moveTo>
                  <a:pt x="4223" y="3430"/>
                </a:moveTo>
                <a:lnTo>
                  <a:pt x="4220" y="3435"/>
                </a:lnTo>
                <a:lnTo>
                  <a:pt x="4216" y="3432"/>
                </a:lnTo>
                <a:lnTo>
                  <a:pt x="4218" y="3428"/>
                </a:lnTo>
                <a:lnTo>
                  <a:pt x="4223" y="3430"/>
                </a:lnTo>
                <a:close/>
                <a:moveTo>
                  <a:pt x="4212" y="3448"/>
                </a:moveTo>
                <a:lnTo>
                  <a:pt x="4211" y="3450"/>
                </a:lnTo>
                <a:lnTo>
                  <a:pt x="4191" y="3482"/>
                </a:lnTo>
                <a:lnTo>
                  <a:pt x="4187" y="3479"/>
                </a:lnTo>
                <a:lnTo>
                  <a:pt x="4207" y="3447"/>
                </a:lnTo>
                <a:lnTo>
                  <a:pt x="4207" y="3447"/>
                </a:lnTo>
                <a:lnTo>
                  <a:pt x="4208" y="3445"/>
                </a:lnTo>
                <a:lnTo>
                  <a:pt x="4212" y="3448"/>
                </a:lnTo>
                <a:close/>
                <a:moveTo>
                  <a:pt x="4183" y="3494"/>
                </a:moveTo>
                <a:lnTo>
                  <a:pt x="4182" y="3497"/>
                </a:lnTo>
                <a:lnTo>
                  <a:pt x="4181" y="3499"/>
                </a:lnTo>
                <a:lnTo>
                  <a:pt x="4176" y="3496"/>
                </a:lnTo>
                <a:lnTo>
                  <a:pt x="4178" y="3494"/>
                </a:lnTo>
                <a:lnTo>
                  <a:pt x="4178" y="3494"/>
                </a:lnTo>
                <a:lnTo>
                  <a:pt x="4179" y="3492"/>
                </a:lnTo>
                <a:lnTo>
                  <a:pt x="4183" y="3494"/>
                </a:lnTo>
                <a:close/>
                <a:moveTo>
                  <a:pt x="4172" y="3511"/>
                </a:moveTo>
                <a:lnTo>
                  <a:pt x="4170" y="3515"/>
                </a:lnTo>
                <a:lnTo>
                  <a:pt x="4165" y="3512"/>
                </a:lnTo>
                <a:lnTo>
                  <a:pt x="4168" y="3508"/>
                </a:lnTo>
                <a:lnTo>
                  <a:pt x="4172" y="3511"/>
                </a:lnTo>
                <a:close/>
                <a:moveTo>
                  <a:pt x="4161" y="3528"/>
                </a:moveTo>
                <a:lnTo>
                  <a:pt x="4152" y="3542"/>
                </a:lnTo>
                <a:lnTo>
                  <a:pt x="4139" y="3561"/>
                </a:lnTo>
                <a:lnTo>
                  <a:pt x="4135" y="3558"/>
                </a:lnTo>
                <a:lnTo>
                  <a:pt x="4148" y="3539"/>
                </a:lnTo>
                <a:lnTo>
                  <a:pt x="4148" y="3539"/>
                </a:lnTo>
                <a:lnTo>
                  <a:pt x="4157" y="3525"/>
                </a:lnTo>
                <a:lnTo>
                  <a:pt x="4161" y="3528"/>
                </a:lnTo>
                <a:close/>
                <a:moveTo>
                  <a:pt x="4130" y="3573"/>
                </a:moveTo>
                <a:lnTo>
                  <a:pt x="4128" y="3577"/>
                </a:lnTo>
                <a:lnTo>
                  <a:pt x="4123" y="3575"/>
                </a:lnTo>
                <a:lnTo>
                  <a:pt x="4126" y="3570"/>
                </a:lnTo>
                <a:lnTo>
                  <a:pt x="4130" y="3573"/>
                </a:lnTo>
                <a:close/>
                <a:moveTo>
                  <a:pt x="4119" y="3590"/>
                </a:moveTo>
                <a:lnTo>
                  <a:pt x="4116" y="3594"/>
                </a:lnTo>
                <a:lnTo>
                  <a:pt x="4112" y="3591"/>
                </a:lnTo>
                <a:lnTo>
                  <a:pt x="4115" y="3587"/>
                </a:lnTo>
                <a:lnTo>
                  <a:pt x="4119" y="3590"/>
                </a:lnTo>
                <a:close/>
                <a:moveTo>
                  <a:pt x="4107" y="3606"/>
                </a:moveTo>
                <a:lnTo>
                  <a:pt x="4089" y="3631"/>
                </a:lnTo>
                <a:lnTo>
                  <a:pt x="4083" y="3638"/>
                </a:lnTo>
                <a:lnTo>
                  <a:pt x="4079" y="3635"/>
                </a:lnTo>
                <a:lnTo>
                  <a:pt x="4085" y="3628"/>
                </a:lnTo>
                <a:lnTo>
                  <a:pt x="4085" y="3628"/>
                </a:lnTo>
                <a:lnTo>
                  <a:pt x="4103" y="3603"/>
                </a:lnTo>
                <a:lnTo>
                  <a:pt x="4107" y="3606"/>
                </a:lnTo>
                <a:close/>
                <a:moveTo>
                  <a:pt x="4074" y="3650"/>
                </a:moveTo>
                <a:lnTo>
                  <a:pt x="4071" y="3654"/>
                </a:lnTo>
                <a:lnTo>
                  <a:pt x="4067" y="3651"/>
                </a:lnTo>
                <a:lnTo>
                  <a:pt x="4070" y="3647"/>
                </a:lnTo>
                <a:lnTo>
                  <a:pt x="4074" y="3650"/>
                </a:lnTo>
                <a:close/>
                <a:moveTo>
                  <a:pt x="4062" y="3666"/>
                </a:moveTo>
                <a:lnTo>
                  <a:pt x="4059" y="3670"/>
                </a:lnTo>
                <a:lnTo>
                  <a:pt x="4055" y="3667"/>
                </a:lnTo>
                <a:lnTo>
                  <a:pt x="4058" y="3663"/>
                </a:lnTo>
                <a:lnTo>
                  <a:pt x="4062" y="3666"/>
                </a:lnTo>
                <a:close/>
                <a:moveTo>
                  <a:pt x="4050" y="3682"/>
                </a:moveTo>
                <a:lnTo>
                  <a:pt x="4025" y="3713"/>
                </a:lnTo>
                <a:lnTo>
                  <a:pt x="4021" y="3710"/>
                </a:lnTo>
                <a:lnTo>
                  <a:pt x="4046" y="3679"/>
                </a:lnTo>
                <a:lnTo>
                  <a:pt x="4050" y="3682"/>
                </a:lnTo>
                <a:close/>
                <a:moveTo>
                  <a:pt x="4015" y="3725"/>
                </a:moveTo>
                <a:lnTo>
                  <a:pt x="4012" y="3728"/>
                </a:lnTo>
                <a:lnTo>
                  <a:pt x="4008" y="3725"/>
                </a:lnTo>
                <a:lnTo>
                  <a:pt x="4011" y="3721"/>
                </a:lnTo>
                <a:lnTo>
                  <a:pt x="4015" y="3725"/>
                </a:lnTo>
                <a:close/>
                <a:moveTo>
                  <a:pt x="4002" y="3740"/>
                </a:moveTo>
                <a:lnTo>
                  <a:pt x="3999" y="3744"/>
                </a:lnTo>
                <a:lnTo>
                  <a:pt x="3995" y="3740"/>
                </a:lnTo>
                <a:lnTo>
                  <a:pt x="3998" y="3737"/>
                </a:lnTo>
                <a:lnTo>
                  <a:pt x="4002" y="3740"/>
                </a:lnTo>
                <a:close/>
                <a:moveTo>
                  <a:pt x="3989" y="3755"/>
                </a:moveTo>
                <a:lnTo>
                  <a:pt x="3986" y="3759"/>
                </a:lnTo>
                <a:lnTo>
                  <a:pt x="3963" y="3785"/>
                </a:lnTo>
                <a:lnTo>
                  <a:pt x="3959" y="3782"/>
                </a:lnTo>
                <a:lnTo>
                  <a:pt x="3982" y="3755"/>
                </a:lnTo>
                <a:lnTo>
                  <a:pt x="3982" y="3756"/>
                </a:lnTo>
                <a:lnTo>
                  <a:pt x="3985" y="3752"/>
                </a:lnTo>
                <a:lnTo>
                  <a:pt x="3989" y="3755"/>
                </a:lnTo>
                <a:close/>
                <a:moveTo>
                  <a:pt x="3953" y="3796"/>
                </a:moveTo>
                <a:lnTo>
                  <a:pt x="3950" y="3799"/>
                </a:lnTo>
                <a:lnTo>
                  <a:pt x="3949" y="3800"/>
                </a:lnTo>
                <a:lnTo>
                  <a:pt x="3946" y="3797"/>
                </a:lnTo>
                <a:lnTo>
                  <a:pt x="3946" y="3796"/>
                </a:lnTo>
                <a:lnTo>
                  <a:pt x="3946" y="3796"/>
                </a:lnTo>
                <a:lnTo>
                  <a:pt x="3949" y="3793"/>
                </a:lnTo>
                <a:lnTo>
                  <a:pt x="3953" y="3796"/>
                </a:lnTo>
                <a:close/>
                <a:moveTo>
                  <a:pt x="3939" y="3811"/>
                </a:moveTo>
                <a:lnTo>
                  <a:pt x="3936" y="3815"/>
                </a:lnTo>
                <a:lnTo>
                  <a:pt x="3932" y="3811"/>
                </a:lnTo>
                <a:lnTo>
                  <a:pt x="3935" y="3808"/>
                </a:lnTo>
                <a:lnTo>
                  <a:pt x="3939" y="3811"/>
                </a:lnTo>
                <a:close/>
                <a:moveTo>
                  <a:pt x="3925" y="3826"/>
                </a:moveTo>
                <a:lnTo>
                  <a:pt x="3913" y="3839"/>
                </a:lnTo>
                <a:lnTo>
                  <a:pt x="3898" y="3855"/>
                </a:lnTo>
                <a:lnTo>
                  <a:pt x="3894" y="3851"/>
                </a:lnTo>
                <a:lnTo>
                  <a:pt x="3909" y="3836"/>
                </a:lnTo>
                <a:lnTo>
                  <a:pt x="3909" y="3836"/>
                </a:lnTo>
                <a:lnTo>
                  <a:pt x="3922" y="3822"/>
                </a:lnTo>
                <a:lnTo>
                  <a:pt x="3925" y="3826"/>
                </a:lnTo>
                <a:close/>
                <a:moveTo>
                  <a:pt x="3887" y="3865"/>
                </a:moveTo>
                <a:lnTo>
                  <a:pt x="3884" y="3869"/>
                </a:lnTo>
                <a:lnTo>
                  <a:pt x="3880" y="3865"/>
                </a:lnTo>
                <a:lnTo>
                  <a:pt x="3884" y="3862"/>
                </a:lnTo>
                <a:lnTo>
                  <a:pt x="3887" y="3865"/>
                </a:lnTo>
                <a:close/>
                <a:moveTo>
                  <a:pt x="3873" y="3880"/>
                </a:moveTo>
                <a:lnTo>
                  <a:pt x="3870" y="3883"/>
                </a:lnTo>
                <a:lnTo>
                  <a:pt x="3866" y="3880"/>
                </a:lnTo>
                <a:lnTo>
                  <a:pt x="3870" y="3876"/>
                </a:lnTo>
                <a:lnTo>
                  <a:pt x="3873" y="3880"/>
                </a:lnTo>
                <a:close/>
                <a:moveTo>
                  <a:pt x="3859" y="3894"/>
                </a:moveTo>
                <a:lnTo>
                  <a:pt x="3836" y="3916"/>
                </a:lnTo>
                <a:lnTo>
                  <a:pt x="3830" y="3922"/>
                </a:lnTo>
                <a:lnTo>
                  <a:pt x="3827" y="3918"/>
                </a:lnTo>
                <a:lnTo>
                  <a:pt x="3832" y="3913"/>
                </a:lnTo>
                <a:lnTo>
                  <a:pt x="3832" y="3913"/>
                </a:lnTo>
                <a:lnTo>
                  <a:pt x="3856" y="3890"/>
                </a:lnTo>
                <a:lnTo>
                  <a:pt x="3859" y="3894"/>
                </a:lnTo>
                <a:close/>
                <a:moveTo>
                  <a:pt x="3819" y="3932"/>
                </a:moveTo>
                <a:lnTo>
                  <a:pt x="3816" y="3935"/>
                </a:lnTo>
                <a:lnTo>
                  <a:pt x="3812" y="3932"/>
                </a:lnTo>
                <a:lnTo>
                  <a:pt x="3816" y="3928"/>
                </a:lnTo>
                <a:lnTo>
                  <a:pt x="3819" y="3932"/>
                </a:lnTo>
                <a:close/>
                <a:moveTo>
                  <a:pt x="3805" y="3946"/>
                </a:moveTo>
                <a:lnTo>
                  <a:pt x="3801" y="3949"/>
                </a:lnTo>
                <a:lnTo>
                  <a:pt x="3797" y="3945"/>
                </a:lnTo>
                <a:lnTo>
                  <a:pt x="3801" y="3942"/>
                </a:lnTo>
                <a:lnTo>
                  <a:pt x="3805" y="3946"/>
                </a:lnTo>
                <a:close/>
                <a:moveTo>
                  <a:pt x="3790" y="3959"/>
                </a:moveTo>
                <a:lnTo>
                  <a:pt x="3760" y="3985"/>
                </a:lnTo>
                <a:lnTo>
                  <a:pt x="3757" y="3982"/>
                </a:lnTo>
                <a:lnTo>
                  <a:pt x="3787" y="3955"/>
                </a:lnTo>
                <a:lnTo>
                  <a:pt x="3790" y="3959"/>
                </a:lnTo>
                <a:close/>
                <a:moveTo>
                  <a:pt x="3748" y="3995"/>
                </a:moveTo>
                <a:lnTo>
                  <a:pt x="3745" y="3999"/>
                </a:lnTo>
                <a:lnTo>
                  <a:pt x="3741" y="3995"/>
                </a:lnTo>
                <a:lnTo>
                  <a:pt x="3745" y="3991"/>
                </a:lnTo>
                <a:lnTo>
                  <a:pt x="3748" y="3995"/>
                </a:lnTo>
                <a:close/>
                <a:moveTo>
                  <a:pt x="3733" y="4008"/>
                </a:moveTo>
                <a:lnTo>
                  <a:pt x="3729" y="4012"/>
                </a:lnTo>
                <a:lnTo>
                  <a:pt x="3726" y="4008"/>
                </a:lnTo>
                <a:lnTo>
                  <a:pt x="3730" y="4004"/>
                </a:lnTo>
                <a:lnTo>
                  <a:pt x="3733" y="4008"/>
                </a:lnTo>
                <a:close/>
                <a:moveTo>
                  <a:pt x="3718" y="4021"/>
                </a:moveTo>
                <a:lnTo>
                  <a:pt x="3713" y="4025"/>
                </a:lnTo>
                <a:lnTo>
                  <a:pt x="3687" y="4046"/>
                </a:lnTo>
                <a:lnTo>
                  <a:pt x="3684" y="4043"/>
                </a:lnTo>
                <a:lnTo>
                  <a:pt x="3710" y="4021"/>
                </a:lnTo>
                <a:lnTo>
                  <a:pt x="3710" y="4021"/>
                </a:lnTo>
                <a:lnTo>
                  <a:pt x="3715" y="4017"/>
                </a:lnTo>
                <a:lnTo>
                  <a:pt x="3718" y="4021"/>
                </a:lnTo>
                <a:close/>
                <a:moveTo>
                  <a:pt x="3675" y="4056"/>
                </a:moveTo>
                <a:lnTo>
                  <a:pt x="3671" y="4059"/>
                </a:lnTo>
                <a:lnTo>
                  <a:pt x="3668" y="4055"/>
                </a:lnTo>
                <a:lnTo>
                  <a:pt x="3672" y="4052"/>
                </a:lnTo>
                <a:lnTo>
                  <a:pt x="3675" y="4056"/>
                </a:lnTo>
                <a:close/>
                <a:moveTo>
                  <a:pt x="3659" y="4068"/>
                </a:moveTo>
                <a:lnTo>
                  <a:pt x="3655" y="4071"/>
                </a:lnTo>
                <a:lnTo>
                  <a:pt x="3652" y="4067"/>
                </a:lnTo>
                <a:lnTo>
                  <a:pt x="3656" y="4064"/>
                </a:lnTo>
                <a:lnTo>
                  <a:pt x="3659" y="4068"/>
                </a:lnTo>
                <a:close/>
                <a:moveTo>
                  <a:pt x="3643" y="4080"/>
                </a:moveTo>
                <a:lnTo>
                  <a:pt x="3628" y="4092"/>
                </a:lnTo>
                <a:lnTo>
                  <a:pt x="3611" y="4104"/>
                </a:lnTo>
                <a:lnTo>
                  <a:pt x="3608" y="4100"/>
                </a:lnTo>
                <a:lnTo>
                  <a:pt x="3625" y="4088"/>
                </a:lnTo>
                <a:lnTo>
                  <a:pt x="3625" y="4088"/>
                </a:lnTo>
                <a:lnTo>
                  <a:pt x="3640" y="4076"/>
                </a:lnTo>
                <a:lnTo>
                  <a:pt x="3643" y="4080"/>
                </a:lnTo>
                <a:close/>
                <a:moveTo>
                  <a:pt x="3599" y="4113"/>
                </a:moveTo>
                <a:lnTo>
                  <a:pt x="3595" y="4116"/>
                </a:lnTo>
                <a:lnTo>
                  <a:pt x="3592" y="4112"/>
                </a:lnTo>
                <a:lnTo>
                  <a:pt x="3596" y="4109"/>
                </a:lnTo>
                <a:lnTo>
                  <a:pt x="3599" y="4113"/>
                </a:lnTo>
                <a:close/>
                <a:moveTo>
                  <a:pt x="3583" y="4125"/>
                </a:moveTo>
                <a:lnTo>
                  <a:pt x="3579" y="4128"/>
                </a:lnTo>
                <a:lnTo>
                  <a:pt x="3576" y="4124"/>
                </a:lnTo>
                <a:lnTo>
                  <a:pt x="3580" y="4121"/>
                </a:lnTo>
                <a:lnTo>
                  <a:pt x="3583" y="4125"/>
                </a:lnTo>
                <a:close/>
                <a:moveTo>
                  <a:pt x="3566" y="4136"/>
                </a:moveTo>
                <a:lnTo>
                  <a:pt x="3539" y="4156"/>
                </a:lnTo>
                <a:lnTo>
                  <a:pt x="3533" y="4159"/>
                </a:lnTo>
                <a:lnTo>
                  <a:pt x="3531" y="4155"/>
                </a:lnTo>
                <a:lnTo>
                  <a:pt x="3536" y="4151"/>
                </a:lnTo>
                <a:lnTo>
                  <a:pt x="3536" y="4151"/>
                </a:lnTo>
                <a:lnTo>
                  <a:pt x="3564" y="4132"/>
                </a:lnTo>
                <a:lnTo>
                  <a:pt x="3566" y="4136"/>
                </a:lnTo>
                <a:close/>
                <a:moveTo>
                  <a:pt x="3521" y="4167"/>
                </a:moveTo>
                <a:lnTo>
                  <a:pt x="3517" y="4170"/>
                </a:lnTo>
                <a:lnTo>
                  <a:pt x="3514" y="4166"/>
                </a:lnTo>
                <a:lnTo>
                  <a:pt x="3518" y="4163"/>
                </a:lnTo>
                <a:lnTo>
                  <a:pt x="3521" y="4167"/>
                </a:lnTo>
                <a:close/>
                <a:moveTo>
                  <a:pt x="3504" y="4178"/>
                </a:moveTo>
                <a:lnTo>
                  <a:pt x="3500" y="4181"/>
                </a:lnTo>
                <a:lnTo>
                  <a:pt x="3497" y="4177"/>
                </a:lnTo>
                <a:lnTo>
                  <a:pt x="3502" y="4174"/>
                </a:lnTo>
                <a:lnTo>
                  <a:pt x="3504" y="4178"/>
                </a:lnTo>
                <a:close/>
                <a:moveTo>
                  <a:pt x="3488" y="4189"/>
                </a:moveTo>
                <a:lnTo>
                  <a:pt x="3454" y="4210"/>
                </a:lnTo>
                <a:lnTo>
                  <a:pt x="3451" y="4206"/>
                </a:lnTo>
                <a:lnTo>
                  <a:pt x="3485" y="4185"/>
                </a:lnTo>
                <a:lnTo>
                  <a:pt x="3488" y="4189"/>
                </a:lnTo>
                <a:close/>
                <a:moveTo>
                  <a:pt x="3441" y="4218"/>
                </a:moveTo>
                <a:lnTo>
                  <a:pt x="3436" y="4221"/>
                </a:lnTo>
                <a:lnTo>
                  <a:pt x="3434" y="4217"/>
                </a:lnTo>
                <a:lnTo>
                  <a:pt x="3438" y="4214"/>
                </a:lnTo>
                <a:lnTo>
                  <a:pt x="3441" y="4218"/>
                </a:lnTo>
                <a:close/>
                <a:moveTo>
                  <a:pt x="3423" y="4228"/>
                </a:moveTo>
                <a:lnTo>
                  <a:pt x="3419" y="4231"/>
                </a:lnTo>
                <a:lnTo>
                  <a:pt x="3416" y="4227"/>
                </a:lnTo>
                <a:lnTo>
                  <a:pt x="3421" y="4224"/>
                </a:lnTo>
                <a:lnTo>
                  <a:pt x="3423" y="4228"/>
                </a:lnTo>
                <a:close/>
                <a:moveTo>
                  <a:pt x="3406" y="4239"/>
                </a:moveTo>
                <a:lnTo>
                  <a:pt x="3399" y="4243"/>
                </a:lnTo>
                <a:lnTo>
                  <a:pt x="3371" y="4258"/>
                </a:lnTo>
                <a:lnTo>
                  <a:pt x="3369" y="4254"/>
                </a:lnTo>
                <a:lnTo>
                  <a:pt x="3397" y="4238"/>
                </a:lnTo>
                <a:lnTo>
                  <a:pt x="3397" y="4238"/>
                </a:lnTo>
                <a:lnTo>
                  <a:pt x="3404" y="4234"/>
                </a:lnTo>
                <a:lnTo>
                  <a:pt x="3406" y="4239"/>
                </a:lnTo>
                <a:close/>
                <a:moveTo>
                  <a:pt x="3358" y="4266"/>
                </a:moveTo>
                <a:lnTo>
                  <a:pt x="3354" y="4268"/>
                </a:lnTo>
                <a:lnTo>
                  <a:pt x="3351" y="4264"/>
                </a:lnTo>
                <a:lnTo>
                  <a:pt x="3356" y="4261"/>
                </a:lnTo>
                <a:lnTo>
                  <a:pt x="3358" y="4266"/>
                </a:lnTo>
                <a:close/>
                <a:moveTo>
                  <a:pt x="3341" y="4275"/>
                </a:moveTo>
                <a:lnTo>
                  <a:pt x="3336" y="4278"/>
                </a:lnTo>
                <a:lnTo>
                  <a:pt x="3334" y="4273"/>
                </a:lnTo>
                <a:lnTo>
                  <a:pt x="3338" y="4271"/>
                </a:lnTo>
                <a:lnTo>
                  <a:pt x="3341" y="4275"/>
                </a:lnTo>
                <a:close/>
                <a:moveTo>
                  <a:pt x="3323" y="4284"/>
                </a:moveTo>
                <a:lnTo>
                  <a:pt x="3303" y="4295"/>
                </a:lnTo>
                <a:lnTo>
                  <a:pt x="3287" y="4303"/>
                </a:lnTo>
                <a:lnTo>
                  <a:pt x="3285" y="4298"/>
                </a:lnTo>
                <a:lnTo>
                  <a:pt x="3301" y="4290"/>
                </a:lnTo>
                <a:lnTo>
                  <a:pt x="3301" y="4291"/>
                </a:lnTo>
                <a:lnTo>
                  <a:pt x="3320" y="4280"/>
                </a:lnTo>
                <a:lnTo>
                  <a:pt x="3323" y="4284"/>
                </a:lnTo>
                <a:close/>
                <a:moveTo>
                  <a:pt x="3274" y="4310"/>
                </a:moveTo>
                <a:lnTo>
                  <a:pt x="3269" y="4312"/>
                </a:lnTo>
                <a:lnTo>
                  <a:pt x="3267" y="4307"/>
                </a:lnTo>
                <a:lnTo>
                  <a:pt x="3272" y="4305"/>
                </a:lnTo>
                <a:lnTo>
                  <a:pt x="3274" y="4310"/>
                </a:lnTo>
                <a:close/>
                <a:moveTo>
                  <a:pt x="3256" y="4318"/>
                </a:moveTo>
                <a:lnTo>
                  <a:pt x="3254" y="4320"/>
                </a:lnTo>
                <a:lnTo>
                  <a:pt x="3251" y="4320"/>
                </a:lnTo>
                <a:lnTo>
                  <a:pt x="3249" y="4316"/>
                </a:lnTo>
                <a:lnTo>
                  <a:pt x="3251" y="4315"/>
                </a:lnTo>
                <a:lnTo>
                  <a:pt x="3251" y="4315"/>
                </a:lnTo>
                <a:lnTo>
                  <a:pt x="3254" y="4314"/>
                </a:lnTo>
                <a:lnTo>
                  <a:pt x="3256" y="4318"/>
                </a:lnTo>
                <a:close/>
                <a:moveTo>
                  <a:pt x="3238" y="4327"/>
                </a:moveTo>
                <a:lnTo>
                  <a:pt x="3203" y="4343"/>
                </a:lnTo>
                <a:lnTo>
                  <a:pt x="3201" y="4344"/>
                </a:lnTo>
                <a:lnTo>
                  <a:pt x="3200" y="4339"/>
                </a:lnTo>
                <a:lnTo>
                  <a:pt x="3202" y="4338"/>
                </a:lnTo>
                <a:lnTo>
                  <a:pt x="3201" y="4338"/>
                </a:lnTo>
                <a:lnTo>
                  <a:pt x="3236" y="4322"/>
                </a:lnTo>
                <a:lnTo>
                  <a:pt x="3238" y="4327"/>
                </a:lnTo>
                <a:close/>
                <a:moveTo>
                  <a:pt x="3188" y="4350"/>
                </a:moveTo>
                <a:lnTo>
                  <a:pt x="3183" y="4352"/>
                </a:lnTo>
                <a:lnTo>
                  <a:pt x="3181" y="4347"/>
                </a:lnTo>
                <a:lnTo>
                  <a:pt x="3186" y="4345"/>
                </a:lnTo>
                <a:lnTo>
                  <a:pt x="3188" y="4350"/>
                </a:lnTo>
                <a:close/>
                <a:moveTo>
                  <a:pt x="3169" y="4358"/>
                </a:moveTo>
                <a:lnTo>
                  <a:pt x="3165" y="4360"/>
                </a:lnTo>
                <a:lnTo>
                  <a:pt x="3163" y="4355"/>
                </a:lnTo>
                <a:lnTo>
                  <a:pt x="3167" y="4353"/>
                </a:lnTo>
                <a:lnTo>
                  <a:pt x="3169" y="4358"/>
                </a:lnTo>
                <a:close/>
                <a:moveTo>
                  <a:pt x="3151" y="4366"/>
                </a:moveTo>
                <a:lnTo>
                  <a:pt x="3114" y="4381"/>
                </a:lnTo>
                <a:lnTo>
                  <a:pt x="3112" y="4376"/>
                </a:lnTo>
                <a:lnTo>
                  <a:pt x="3149" y="4361"/>
                </a:lnTo>
                <a:lnTo>
                  <a:pt x="3151" y="4366"/>
                </a:lnTo>
                <a:close/>
                <a:moveTo>
                  <a:pt x="3100" y="4386"/>
                </a:moveTo>
                <a:lnTo>
                  <a:pt x="3095" y="4388"/>
                </a:lnTo>
                <a:lnTo>
                  <a:pt x="3094" y="4384"/>
                </a:lnTo>
                <a:lnTo>
                  <a:pt x="3098" y="4382"/>
                </a:lnTo>
                <a:lnTo>
                  <a:pt x="3100" y="4386"/>
                </a:lnTo>
                <a:close/>
                <a:moveTo>
                  <a:pt x="3081" y="4394"/>
                </a:moveTo>
                <a:lnTo>
                  <a:pt x="3077" y="4395"/>
                </a:lnTo>
                <a:lnTo>
                  <a:pt x="3075" y="4391"/>
                </a:lnTo>
                <a:lnTo>
                  <a:pt x="3080" y="4389"/>
                </a:lnTo>
                <a:lnTo>
                  <a:pt x="3081" y="4394"/>
                </a:lnTo>
                <a:close/>
                <a:moveTo>
                  <a:pt x="3062" y="4401"/>
                </a:moveTo>
                <a:lnTo>
                  <a:pt x="3050" y="4406"/>
                </a:lnTo>
                <a:lnTo>
                  <a:pt x="3025" y="4414"/>
                </a:lnTo>
                <a:lnTo>
                  <a:pt x="3023" y="4410"/>
                </a:lnTo>
                <a:lnTo>
                  <a:pt x="3048" y="4401"/>
                </a:lnTo>
                <a:lnTo>
                  <a:pt x="3048" y="4401"/>
                </a:lnTo>
                <a:lnTo>
                  <a:pt x="3061" y="4396"/>
                </a:lnTo>
                <a:lnTo>
                  <a:pt x="3062" y="4401"/>
                </a:lnTo>
                <a:close/>
                <a:moveTo>
                  <a:pt x="3011" y="4420"/>
                </a:moveTo>
                <a:lnTo>
                  <a:pt x="3006" y="4421"/>
                </a:lnTo>
                <a:lnTo>
                  <a:pt x="3004" y="4416"/>
                </a:lnTo>
                <a:lnTo>
                  <a:pt x="3009" y="4415"/>
                </a:lnTo>
                <a:lnTo>
                  <a:pt x="3011" y="4420"/>
                </a:lnTo>
                <a:close/>
                <a:moveTo>
                  <a:pt x="2992" y="4426"/>
                </a:moveTo>
                <a:lnTo>
                  <a:pt x="2987" y="4428"/>
                </a:lnTo>
                <a:lnTo>
                  <a:pt x="2985" y="4423"/>
                </a:lnTo>
                <a:lnTo>
                  <a:pt x="2990" y="4421"/>
                </a:lnTo>
                <a:lnTo>
                  <a:pt x="2992" y="4426"/>
                </a:lnTo>
                <a:close/>
                <a:moveTo>
                  <a:pt x="2973" y="4432"/>
                </a:moveTo>
                <a:lnTo>
                  <a:pt x="2944" y="4441"/>
                </a:lnTo>
                <a:lnTo>
                  <a:pt x="2935" y="4444"/>
                </a:lnTo>
                <a:lnTo>
                  <a:pt x="2933" y="4440"/>
                </a:lnTo>
                <a:lnTo>
                  <a:pt x="2943" y="4437"/>
                </a:lnTo>
                <a:lnTo>
                  <a:pt x="2943" y="4437"/>
                </a:lnTo>
                <a:lnTo>
                  <a:pt x="2971" y="4427"/>
                </a:lnTo>
                <a:lnTo>
                  <a:pt x="2973" y="4432"/>
                </a:lnTo>
                <a:close/>
                <a:moveTo>
                  <a:pt x="2920" y="4449"/>
                </a:moveTo>
                <a:lnTo>
                  <a:pt x="2916" y="4450"/>
                </a:lnTo>
                <a:lnTo>
                  <a:pt x="2914" y="4445"/>
                </a:lnTo>
                <a:lnTo>
                  <a:pt x="2919" y="4444"/>
                </a:lnTo>
                <a:lnTo>
                  <a:pt x="2920" y="4449"/>
                </a:lnTo>
                <a:close/>
                <a:moveTo>
                  <a:pt x="2901" y="4454"/>
                </a:moveTo>
                <a:lnTo>
                  <a:pt x="2896" y="4456"/>
                </a:lnTo>
                <a:lnTo>
                  <a:pt x="2895" y="4451"/>
                </a:lnTo>
                <a:lnTo>
                  <a:pt x="2900" y="4450"/>
                </a:lnTo>
                <a:lnTo>
                  <a:pt x="2901" y="4454"/>
                </a:lnTo>
                <a:close/>
                <a:moveTo>
                  <a:pt x="2882" y="4460"/>
                </a:moveTo>
                <a:lnTo>
                  <a:pt x="2843" y="4470"/>
                </a:lnTo>
                <a:lnTo>
                  <a:pt x="2842" y="4465"/>
                </a:lnTo>
                <a:lnTo>
                  <a:pt x="2880" y="4455"/>
                </a:lnTo>
                <a:lnTo>
                  <a:pt x="2882" y="4460"/>
                </a:lnTo>
                <a:close/>
                <a:moveTo>
                  <a:pt x="2829" y="4474"/>
                </a:moveTo>
                <a:lnTo>
                  <a:pt x="2824" y="4475"/>
                </a:lnTo>
                <a:lnTo>
                  <a:pt x="2823" y="4470"/>
                </a:lnTo>
                <a:lnTo>
                  <a:pt x="2827" y="4469"/>
                </a:lnTo>
                <a:lnTo>
                  <a:pt x="2829" y="4474"/>
                </a:lnTo>
                <a:close/>
                <a:moveTo>
                  <a:pt x="2809" y="4479"/>
                </a:moveTo>
                <a:lnTo>
                  <a:pt x="2804" y="4480"/>
                </a:lnTo>
                <a:lnTo>
                  <a:pt x="2803" y="4475"/>
                </a:lnTo>
                <a:lnTo>
                  <a:pt x="2808" y="4474"/>
                </a:lnTo>
                <a:lnTo>
                  <a:pt x="2809" y="4479"/>
                </a:lnTo>
                <a:close/>
                <a:moveTo>
                  <a:pt x="2790" y="4483"/>
                </a:moveTo>
                <a:lnTo>
                  <a:pt x="2782" y="4485"/>
                </a:lnTo>
                <a:lnTo>
                  <a:pt x="2751" y="4492"/>
                </a:lnTo>
                <a:lnTo>
                  <a:pt x="2750" y="4487"/>
                </a:lnTo>
                <a:lnTo>
                  <a:pt x="2781" y="4480"/>
                </a:lnTo>
                <a:lnTo>
                  <a:pt x="2781" y="4480"/>
                </a:lnTo>
                <a:lnTo>
                  <a:pt x="2789" y="4479"/>
                </a:lnTo>
                <a:lnTo>
                  <a:pt x="2790" y="4483"/>
                </a:lnTo>
                <a:close/>
                <a:moveTo>
                  <a:pt x="2736" y="4495"/>
                </a:moveTo>
                <a:lnTo>
                  <a:pt x="2731" y="4496"/>
                </a:lnTo>
                <a:lnTo>
                  <a:pt x="2730" y="4492"/>
                </a:lnTo>
                <a:lnTo>
                  <a:pt x="2735" y="4490"/>
                </a:lnTo>
                <a:lnTo>
                  <a:pt x="2736" y="4495"/>
                </a:lnTo>
                <a:close/>
                <a:moveTo>
                  <a:pt x="2716" y="4499"/>
                </a:moveTo>
                <a:lnTo>
                  <a:pt x="2712" y="4500"/>
                </a:lnTo>
                <a:lnTo>
                  <a:pt x="2710" y="4495"/>
                </a:lnTo>
                <a:lnTo>
                  <a:pt x="2715" y="4494"/>
                </a:lnTo>
                <a:lnTo>
                  <a:pt x="2716" y="4499"/>
                </a:lnTo>
                <a:close/>
                <a:moveTo>
                  <a:pt x="2697" y="4503"/>
                </a:moveTo>
                <a:lnTo>
                  <a:pt x="2671" y="4508"/>
                </a:lnTo>
                <a:lnTo>
                  <a:pt x="2657" y="4510"/>
                </a:lnTo>
                <a:lnTo>
                  <a:pt x="2656" y="4505"/>
                </a:lnTo>
                <a:lnTo>
                  <a:pt x="2670" y="4503"/>
                </a:lnTo>
                <a:lnTo>
                  <a:pt x="2670" y="4503"/>
                </a:lnTo>
                <a:lnTo>
                  <a:pt x="2696" y="4498"/>
                </a:lnTo>
                <a:lnTo>
                  <a:pt x="2697" y="4503"/>
                </a:lnTo>
                <a:close/>
                <a:moveTo>
                  <a:pt x="2643" y="4513"/>
                </a:moveTo>
                <a:lnTo>
                  <a:pt x="2637" y="4513"/>
                </a:lnTo>
                <a:lnTo>
                  <a:pt x="2637" y="4509"/>
                </a:lnTo>
                <a:lnTo>
                  <a:pt x="2642" y="4508"/>
                </a:lnTo>
                <a:lnTo>
                  <a:pt x="2643" y="4513"/>
                </a:lnTo>
                <a:close/>
                <a:moveTo>
                  <a:pt x="2623" y="4516"/>
                </a:moveTo>
                <a:lnTo>
                  <a:pt x="2618" y="4517"/>
                </a:lnTo>
                <a:lnTo>
                  <a:pt x="2617" y="4512"/>
                </a:lnTo>
                <a:lnTo>
                  <a:pt x="2622" y="4511"/>
                </a:lnTo>
                <a:lnTo>
                  <a:pt x="2623" y="4516"/>
                </a:lnTo>
                <a:close/>
                <a:moveTo>
                  <a:pt x="2603" y="4519"/>
                </a:moveTo>
                <a:lnTo>
                  <a:pt x="2563" y="4525"/>
                </a:lnTo>
                <a:lnTo>
                  <a:pt x="2563" y="4519"/>
                </a:lnTo>
                <a:lnTo>
                  <a:pt x="2602" y="4514"/>
                </a:lnTo>
                <a:lnTo>
                  <a:pt x="2603" y="4519"/>
                </a:lnTo>
                <a:close/>
                <a:moveTo>
                  <a:pt x="2548" y="4526"/>
                </a:moveTo>
                <a:lnTo>
                  <a:pt x="2543" y="4527"/>
                </a:lnTo>
                <a:lnTo>
                  <a:pt x="2543" y="4522"/>
                </a:lnTo>
                <a:lnTo>
                  <a:pt x="2548" y="4521"/>
                </a:lnTo>
                <a:lnTo>
                  <a:pt x="2548" y="4526"/>
                </a:lnTo>
                <a:close/>
                <a:moveTo>
                  <a:pt x="2529" y="4528"/>
                </a:moveTo>
                <a:lnTo>
                  <a:pt x="2524" y="4529"/>
                </a:lnTo>
                <a:lnTo>
                  <a:pt x="2523" y="4524"/>
                </a:lnTo>
                <a:lnTo>
                  <a:pt x="2528" y="4524"/>
                </a:lnTo>
                <a:lnTo>
                  <a:pt x="2529" y="4528"/>
                </a:lnTo>
                <a:close/>
                <a:moveTo>
                  <a:pt x="2509" y="4531"/>
                </a:moveTo>
                <a:lnTo>
                  <a:pt x="2501" y="4532"/>
                </a:lnTo>
                <a:lnTo>
                  <a:pt x="2469" y="4534"/>
                </a:lnTo>
                <a:lnTo>
                  <a:pt x="2468" y="4530"/>
                </a:lnTo>
                <a:lnTo>
                  <a:pt x="2501" y="4527"/>
                </a:lnTo>
                <a:lnTo>
                  <a:pt x="2501" y="4527"/>
                </a:lnTo>
                <a:lnTo>
                  <a:pt x="2508" y="4526"/>
                </a:lnTo>
                <a:lnTo>
                  <a:pt x="2509" y="4531"/>
                </a:lnTo>
                <a:close/>
                <a:moveTo>
                  <a:pt x="2454" y="4536"/>
                </a:moveTo>
                <a:lnTo>
                  <a:pt x="2449" y="4536"/>
                </a:lnTo>
                <a:lnTo>
                  <a:pt x="2449" y="4531"/>
                </a:lnTo>
                <a:lnTo>
                  <a:pt x="2453" y="4531"/>
                </a:lnTo>
                <a:lnTo>
                  <a:pt x="2454" y="4536"/>
                </a:lnTo>
                <a:close/>
                <a:moveTo>
                  <a:pt x="2434" y="4537"/>
                </a:moveTo>
                <a:lnTo>
                  <a:pt x="2429" y="4538"/>
                </a:lnTo>
                <a:lnTo>
                  <a:pt x="2428" y="4533"/>
                </a:lnTo>
                <a:lnTo>
                  <a:pt x="2434" y="4532"/>
                </a:lnTo>
                <a:lnTo>
                  <a:pt x="2434" y="4537"/>
                </a:lnTo>
                <a:close/>
                <a:moveTo>
                  <a:pt x="2414" y="4539"/>
                </a:moveTo>
                <a:lnTo>
                  <a:pt x="2386" y="4540"/>
                </a:lnTo>
                <a:lnTo>
                  <a:pt x="2374" y="4541"/>
                </a:lnTo>
                <a:lnTo>
                  <a:pt x="2374" y="4536"/>
                </a:lnTo>
                <a:lnTo>
                  <a:pt x="2386" y="4535"/>
                </a:lnTo>
                <a:lnTo>
                  <a:pt x="2386" y="4535"/>
                </a:lnTo>
                <a:lnTo>
                  <a:pt x="2414" y="4534"/>
                </a:lnTo>
                <a:lnTo>
                  <a:pt x="2414" y="4539"/>
                </a:lnTo>
                <a:close/>
                <a:moveTo>
                  <a:pt x="2359" y="4541"/>
                </a:moveTo>
                <a:lnTo>
                  <a:pt x="2354" y="4542"/>
                </a:lnTo>
                <a:lnTo>
                  <a:pt x="2354" y="4537"/>
                </a:lnTo>
                <a:lnTo>
                  <a:pt x="2359" y="4537"/>
                </a:lnTo>
                <a:lnTo>
                  <a:pt x="2359" y="4541"/>
                </a:lnTo>
                <a:close/>
                <a:moveTo>
                  <a:pt x="2339" y="4542"/>
                </a:moveTo>
                <a:lnTo>
                  <a:pt x="2334" y="4542"/>
                </a:lnTo>
                <a:lnTo>
                  <a:pt x="2334" y="4537"/>
                </a:lnTo>
                <a:lnTo>
                  <a:pt x="2339" y="4537"/>
                </a:lnTo>
                <a:lnTo>
                  <a:pt x="2339" y="4542"/>
                </a:lnTo>
                <a:close/>
                <a:moveTo>
                  <a:pt x="2319" y="4543"/>
                </a:moveTo>
                <a:lnTo>
                  <a:pt x="2279" y="4543"/>
                </a:lnTo>
                <a:lnTo>
                  <a:pt x="2279" y="4538"/>
                </a:lnTo>
                <a:lnTo>
                  <a:pt x="2319" y="4538"/>
                </a:lnTo>
                <a:lnTo>
                  <a:pt x="2319" y="4543"/>
                </a:lnTo>
                <a:close/>
                <a:moveTo>
                  <a:pt x="2264" y="4543"/>
                </a:moveTo>
                <a:lnTo>
                  <a:pt x="2259" y="4543"/>
                </a:lnTo>
                <a:lnTo>
                  <a:pt x="2259" y="4538"/>
                </a:lnTo>
                <a:lnTo>
                  <a:pt x="2264" y="4538"/>
                </a:lnTo>
                <a:lnTo>
                  <a:pt x="2264" y="4543"/>
                </a:lnTo>
                <a:close/>
                <a:moveTo>
                  <a:pt x="2244" y="4543"/>
                </a:moveTo>
                <a:lnTo>
                  <a:pt x="2239" y="4543"/>
                </a:lnTo>
                <a:lnTo>
                  <a:pt x="2239" y="4538"/>
                </a:lnTo>
                <a:lnTo>
                  <a:pt x="2244" y="4538"/>
                </a:lnTo>
                <a:lnTo>
                  <a:pt x="2244" y="4543"/>
                </a:lnTo>
                <a:close/>
                <a:moveTo>
                  <a:pt x="2224" y="4543"/>
                </a:moveTo>
                <a:lnTo>
                  <a:pt x="2211" y="4543"/>
                </a:lnTo>
                <a:lnTo>
                  <a:pt x="2184" y="4542"/>
                </a:lnTo>
                <a:lnTo>
                  <a:pt x="2184" y="4537"/>
                </a:lnTo>
                <a:lnTo>
                  <a:pt x="2211" y="4538"/>
                </a:lnTo>
                <a:lnTo>
                  <a:pt x="2211" y="4538"/>
                </a:lnTo>
                <a:lnTo>
                  <a:pt x="2224" y="4538"/>
                </a:lnTo>
                <a:lnTo>
                  <a:pt x="2224" y="4543"/>
                </a:lnTo>
                <a:close/>
                <a:moveTo>
                  <a:pt x="2169" y="4541"/>
                </a:moveTo>
                <a:lnTo>
                  <a:pt x="2164" y="4541"/>
                </a:lnTo>
                <a:lnTo>
                  <a:pt x="2164" y="4536"/>
                </a:lnTo>
                <a:lnTo>
                  <a:pt x="2169" y="4536"/>
                </a:lnTo>
                <a:lnTo>
                  <a:pt x="2169" y="4541"/>
                </a:lnTo>
                <a:close/>
                <a:moveTo>
                  <a:pt x="2149" y="4540"/>
                </a:moveTo>
                <a:lnTo>
                  <a:pt x="2144" y="4540"/>
                </a:lnTo>
                <a:lnTo>
                  <a:pt x="2144" y="4535"/>
                </a:lnTo>
                <a:lnTo>
                  <a:pt x="2149" y="4535"/>
                </a:lnTo>
                <a:lnTo>
                  <a:pt x="2149" y="4540"/>
                </a:lnTo>
                <a:close/>
                <a:moveTo>
                  <a:pt x="2129" y="4539"/>
                </a:moveTo>
                <a:lnTo>
                  <a:pt x="2095" y="4537"/>
                </a:lnTo>
                <a:lnTo>
                  <a:pt x="2089" y="4537"/>
                </a:lnTo>
                <a:lnTo>
                  <a:pt x="2089" y="4531"/>
                </a:lnTo>
                <a:lnTo>
                  <a:pt x="2095" y="4532"/>
                </a:lnTo>
                <a:lnTo>
                  <a:pt x="2095" y="4532"/>
                </a:lnTo>
                <a:lnTo>
                  <a:pt x="2129" y="4534"/>
                </a:lnTo>
                <a:lnTo>
                  <a:pt x="2129" y="4539"/>
                </a:lnTo>
                <a:close/>
                <a:moveTo>
                  <a:pt x="2074" y="4535"/>
                </a:moveTo>
                <a:lnTo>
                  <a:pt x="2069" y="4535"/>
                </a:lnTo>
                <a:lnTo>
                  <a:pt x="2069" y="4530"/>
                </a:lnTo>
                <a:lnTo>
                  <a:pt x="2074" y="4530"/>
                </a:lnTo>
                <a:lnTo>
                  <a:pt x="2074" y="4535"/>
                </a:lnTo>
                <a:close/>
                <a:moveTo>
                  <a:pt x="2054" y="4534"/>
                </a:moveTo>
                <a:lnTo>
                  <a:pt x="2049" y="4533"/>
                </a:lnTo>
                <a:lnTo>
                  <a:pt x="2050" y="4528"/>
                </a:lnTo>
                <a:lnTo>
                  <a:pt x="2054" y="4528"/>
                </a:lnTo>
                <a:lnTo>
                  <a:pt x="2054" y="4534"/>
                </a:lnTo>
                <a:close/>
                <a:moveTo>
                  <a:pt x="2034" y="4531"/>
                </a:moveTo>
                <a:lnTo>
                  <a:pt x="1994" y="4527"/>
                </a:lnTo>
                <a:lnTo>
                  <a:pt x="1995" y="4522"/>
                </a:lnTo>
                <a:lnTo>
                  <a:pt x="2035" y="4527"/>
                </a:lnTo>
                <a:lnTo>
                  <a:pt x="2034" y="4531"/>
                </a:lnTo>
                <a:close/>
                <a:moveTo>
                  <a:pt x="1979" y="4525"/>
                </a:moveTo>
                <a:lnTo>
                  <a:pt x="1974" y="4525"/>
                </a:lnTo>
                <a:lnTo>
                  <a:pt x="1975" y="4520"/>
                </a:lnTo>
                <a:lnTo>
                  <a:pt x="1980" y="4520"/>
                </a:lnTo>
                <a:lnTo>
                  <a:pt x="1979" y="4525"/>
                </a:lnTo>
                <a:close/>
                <a:moveTo>
                  <a:pt x="1960" y="4522"/>
                </a:moveTo>
                <a:lnTo>
                  <a:pt x="1955" y="4522"/>
                </a:lnTo>
                <a:lnTo>
                  <a:pt x="1955" y="4517"/>
                </a:lnTo>
                <a:lnTo>
                  <a:pt x="1960" y="4518"/>
                </a:lnTo>
                <a:lnTo>
                  <a:pt x="1960" y="4522"/>
                </a:lnTo>
                <a:close/>
                <a:moveTo>
                  <a:pt x="1940" y="4520"/>
                </a:moveTo>
                <a:lnTo>
                  <a:pt x="1924" y="4518"/>
                </a:lnTo>
                <a:lnTo>
                  <a:pt x="1900" y="4514"/>
                </a:lnTo>
                <a:lnTo>
                  <a:pt x="1901" y="4509"/>
                </a:lnTo>
                <a:lnTo>
                  <a:pt x="1925" y="4513"/>
                </a:lnTo>
                <a:lnTo>
                  <a:pt x="1925" y="4513"/>
                </a:lnTo>
                <a:lnTo>
                  <a:pt x="1940" y="4515"/>
                </a:lnTo>
                <a:lnTo>
                  <a:pt x="1940" y="4520"/>
                </a:lnTo>
                <a:close/>
                <a:moveTo>
                  <a:pt x="1885" y="4511"/>
                </a:moveTo>
                <a:lnTo>
                  <a:pt x="1880" y="4510"/>
                </a:lnTo>
                <a:lnTo>
                  <a:pt x="1881" y="4505"/>
                </a:lnTo>
                <a:lnTo>
                  <a:pt x="1886" y="4506"/>
                </a:lnTo>
                <a:lnTo>
                  <a:pt x="1885" y="4511"/>
                </a:lnTo>
                <a:close/>
                <a:moveTo>
                  <a:pt x="1866" y="4508"/>
                </a:moveTo>
                <a:lnTo>
                  <a:pt x="1861" y="4507"/>
                </a:lnTo>
                <a:lnTo>
                  <a:pt x="1862" y="4502"/>
                </a:lnTo>
                <a:lnTo>
                  <a:pt x="1867" y="4503"/>
                </a:lnTo>
                <a:lnTo>
                  <a:pt x="1866" y="4508"/>
                </a:lnTo>
                <a:close/>
                <a:moveTo>
                  <a:pt x="1846" y="4504"/>
                </a:moveTo>
                <a:lnTo>
                  <a:pt x="1812" y="4498"/>
                </a:lnTo>
                <a:lnTo>
                  <a:pt x="1807" y="4496"/>
                </a:lnTo>
                <a:lnTo>
                  <a:pt x="1808" y="4492"/>
                </a:lnTo>
                <a:lnTo>
                  <a:pt x="1813" y="4493"/>
                </a:lnTo>
                <a:lnTo>
                  <a:pt x="1813" y="4493"/>
                </a:lnTo>
                <a:lnTo>
                  <a:pt x="1847" y="4499"/>
                </a:lnTo>
                <a:lnTo>
                  <a:pt x="1846" y="4504"/>
                </a:lnTo>
                <a:close/>
                <a:moveTo>
                  <a:pt x="1792" y="4493"/>
                </a:moveTo>
                <a:lnTo>
                  <a:pt x="1787" y="4492"/>
                </a:lnTo>
                <a:lnTo>
                  <a:pt x="1788" y="4487"/>
                </a:lnTo>
                <a:lnTo>
                  <a:pt x="1793" y="4488"/>
                </a:lnTo>
                <a:lnTo>
                  <a:pt x="1792" y="4493"/>
                </a:lnTo>
                <a:close/>
                <a:moveTo>
                  <a:pt x="1772" y="4489"/>
                </a:moveTo>
                <a:lnTo>
                  <a:pt x="1768" y="4488"/>
                </a:lnTo>
                <a:lnTo>
                  <a:pt x="1769" y="4483"/>
                </a:lnTo>
                <a:lnTo>
                  <a:pt x="1774" y="4484"/>
                </a:lnTo>
                <a:lnTo>
                  <a:pt x="1772" y="4489"/>
                </a:lnTo>
                <a:close/>
                <a:moveTo>
                  <a:pt x="1753" y="4485"/>
                </a:moveTo>
                <a:lnTo>
                  <a:pt x="1714" y="4475"/>
                </a:lnTo>
                <a:lnTo>
                  <a:pt x="1715" y="4470"/>
                </a:lnTo>
                <a:lnTo>
                  <a:pt x="1754" y="4480"/>
                </a:lnTo>
                <a:lnTo>
                  <a:pt x="1753" y="4485"/>
                </a:lnTo>
                <a:close/>
                <a:moveTo>
                  <a:pt x="1699" y="4471"/>
                </a:moveTo>
                <a:lnTo>
                  <a:pt x="1694" y="4470"/>
                </a:lnTo>
                <a:lnTo>
                  <a:pt x="1696" y="4465"/>
                </a:lnTo>
                <a:lnTo>
                  <a:pt x="1701" y="4467"/>
                </a:lnTo>
                <a:lnTo>
                  <a:pt x="1699" y="4471"/>
                </a:lnTo>
                <a:close/>
                <a:moveTo>
                  <a:pt x="1680" y="4466"/>
                </a:moveTo>
                <a:lnTo>
                  <a:pt x="1675" y="4465"/>
                </a:lnTo>
                <a:lnTo>
                  <a:pt x="1676" y="4460"/>
                </a:lnTo>
                <a:lnTo>
                  <a:pt x="1682" y="4461"/>
                </a:lnTo>
                <a:lnTo>
                  <a:pt x="1680" y="4466"/>
                </a:lnTo>
                <a:close/>
                <a:moveTo>
                  <a:pt x="1661" y="4461"/>
                </a:moveTo>
                <a:lnTo>
                  <a:pt x="1648" y="4457"/>
                </a:lnTo>
                <a:lnTo>
                  <a:pt x="1622" y="4450"/>
                </a:lnTo>
                <a:lnTo>
                  <a:pt x="1624" y="4445"/>
                </a:lnTo>
                <a:lnTo>
                  <a:pt x="1649" y="4453"/>
                </a:lnTo>
                <a:lnTo>
                  <a:pt x="1649" y="4453"/>
                </a:lnTo>
                <a:lnTo>
                  <a:pt x="1662" y="4456"/>
                </a:lnTo>
                <a:lnTo>
                  <a:pt x="1661" y="4461"/>
                </a:lnTo>
                <a:close/>
                <a:moveTo>
                  <a:pt x="1608" y="4446"/>
                </a:moveTo>
                <a:lnTo>
                  <a:pt x="1603" y="4444"/>
                </a:lnTo>
                <a:lnTo>
                  <a:pt x="1604" y="4439"/>
                </a:lnTo>
                <a:lnTo>
                  <a:pt x="1609" y="4441"/>
                </a:lnTo>
                <a:lnTo>
                  <a:pt x="1608" y="4446"/>
                </a:lnTo>
                <a:close/>
                <a:moveTo>
                  <a:pt x="1589" y="4440"/>
                </a:moveTo>
                <a:lnTo>
                  <a:pt x="1584" y="4438"/>
                </a:lnTo>
                <a:lnTo>
                  <a:pt x="1586" y="4433"/>
                </a:lnTo>
                <a:lnTo>
                  <a:pt x="1590" y="4435"/>
                </a:lnTo>
                <a:lnTo>
                  <a:pt x="1589" y="4440"/>
                </a:lnTo>
                <a:close/>
                <a:moveTo>
                  <a:pt x="1570" y="4434"/>
                </a:moveTo>
                <a:lnTo>
                  <a:pt x="1541" y="4424"/>
                </a:lnTo>
                <a:lnTo>
                  <a:pt x="1532" y="4421"/>
                </a:lnTo>
                <a:lnTo>
                  <a:pt x="1533" y="4416"/>
                </a:lnTo>
                <a:lnTo>
                  <a:pt x="1543" y="4420"/>
                </a:lnTo>
                <a:lnTo>
                  <a:pt x="1543" y="4420"/>
                </a:lnTo>
                <a:lnTo>
                  <a:pt x="1571" y="4429"/>
                </a:lnTo>
                <a:lnTo>
                  <a:pt x="1570" y="4434"/>
                </a:lnTo>
                <a:close/>
                <a:moveTo>
                  <a:pt x="1517" y="4416"/>
                </a:moveTo>
                <a:lnTo>
                  <a:pt x="1513" y="4414"/>
                </a:lnTo>
                <a:lnTo>
                  <a:pt x="1514" y="4410"/>
                </a:lnTo>
                <a:lnTo>
                  <a:pt x="1519" y="4411"/>
                </a:lnTo>
                <a:lnTo>
                  <a:pt x="1517" y="4416"/>
                </a:lnTo>
                <a:close/>
                <a:moveTo>
                  <a:pt x="1499" y="4409"/>
                </a:moveTo>
                <a:lnTo>
                  <a:pt x="1494" y="4408"/>
                </a:lnTo>
                <a:lnTo>
                  <a:pt x="1496" y="4403"/>
                </a:lnTo>
                <a:lnTo>
                  <a:pt x="1500" y="4404"/>
                </a:lnTo>
                <a:lnTo>
                  <a:pt x="1499" y="4409"/>
                </a:lnTo>
                <a:close/>
                <a:moveTo>
                  <a:pt x="1480" y="4402"/>
                </a:moveTo>
                <a:lnTo>
                  <a:pt x="1443" y="4388"/>
                </a:lnTo>
                <a:lnTo>
                  <a:pt x="1444" y="4383"/>
                </a:lnTo>
                <a:lnTo>
                  <a:pt x="1482" y="4398"/>
                </a:lnTo>
                <a:lnTo>
                  <a:pt x="1480" y="4402"/>
                </a:lnTo>
                <a:close/>
                <a:moveTo>
                  <a:pt x="1428" y="4383"/>
                </a:moveTo>
                <a:lnTo>
                  <a:pt x="1424" y="4381"/>
                </a:lnTo>
                <a:lnTo>
                  <a:pt x="1426" y="4376"/>
                </a:lnTo>
                <a:lnTo>
                  <a:pt x="1431" y="4378"/>
                </a:lnTo>
                <a:lnTo>
                  <a:pt x="1428" y="4383"/>
                </a:lnTo>
                <a:close/>
                <a:moveTo>
                  <a:pt x="1410" y="4375"/>
                </a:moveTo>
                <a:lnTo>
                  <a:pt x="1405" y="4373"/>
                </a:lnTo>
                <a:lnTo>
                  <a:pt x="1407" y="4368"/>
                </a:lnTo>
                <a:lnTo>
                  <a:pt x="1412" y="4370"/>
                </a:lnTo>
                <a:lnTo>
                  <a:pt x="1410" y="4375"/>
                </a:lnTo>
                <a:close/>
                <a:moveTo>
                  <a:pt x="1392" y="4368"/>
                </a:moveTo>
                <a:lnTo>
                  <a:pt x="1386" y="4365"/>
                </a:lnTo>
                <a:lnTo>
                  <a:pt x="1355" y="4351"/>
                </a:lnTo>
                <a:lnTo>
                  <a:pt x="1357" y="4347"/>
                </a:lnTo>
                <a:lnTo>
                  <a:pt x="1388" y="4361"/>
                </a:lnTo>
                <a:lnTo>
                  <a:pt x="1388" y="4361"/>
                </a:lnTo>
                <a:lnTo>
                  <a:pt x="1393" y="4363"/>
                </a:lnTo>
                <a:lnTo>
                  <a:pt x="1392" y="4368"/>
                </a:lnTo>
                <a:close/>
                <a:moveTo>
                  <a:pt x="1341" y="4345"/>
                </a:moveTo>
                <a:lnTo>
                  <a:pt x="1336" y="4344"/>
                </a:lnTo>
                <a:lnTo>
                  <a:pt x="1338" y="4339"/>
                </a:lnTo>
                <a:lnTo>
                  <a:pt x="1343" y="4341"/>
                </a:lnTo>
                <a:lnTo>
                  <a:pt x="1341" y="4345"/>
                </a:lnTo>
                <a:close/>
                <a:moveTo>
                  <a:pt x="1323" y="4337"/>
                </a:moveTo>
                <a:lnTo>
                  <a:pt x="1318" y="4335"/>
                </a:lnTo>
                <a:lnTo>
                  <a:pt x="1320" y="4330"/>
                </a:lnTo>
                <a:lnTo>
                  <a:pt x="1325" y="4332"/>
                </a:lnTo>
                <a:lnTo>
                  <a:pt x="1323" y="4337"/>
                </a:lnTo>
                <a:close/>
                <a:moveTo>
                  <a:pt x="1305" y="4329"/>
                </a:moveTo>
                <a:lnTo>
                  <a:pt x="1285" y="4320"/>
                </a:lnTo>
                <a:lnTo>
                  <a:pt x="1269" y="4311"/>
                </a:lnTo>
                <a:lnTo>
                  <a:pt x="1271" y="4307"/>
                </a:lnTo>
                <a:lnTo>
                  <a:pt x="1288" y="4315"/>
                </a:lnTo>
                <a:lnTo>
                  <a:pt x="1287" y="4315"/>
                </a:lnTo>
                <a:lnTo>
                  <a:pt x="1307" y="4324"/>
                </a:lnTo>
                <a:lnTo>
                  <a:pt x="1305" y="4329"/>
                </a:lnTo>
                <a:close/>
                <a:moveTo>
                  <a:pt x="1255" y="4305"/>
                </a:moveTo>
                <a:lnTo>
                  <a:pt x="1251" y="4302"/>
                </a:lnTo>
                <a:lnTo>
                  <a:pt x="1253" y="4298"/>
                </a:lnTo>
                <a:lnTo>
                  <a:pt x="1257" y="4300"/>
                </a:lnTo>
                <a:lnTo>
                  <a:pt x="1255" y="4305"/>
                </a:lnTo>
                <a:close/>
                <a:moveTo>
                  <a:pt x="1237" y="4296"/>
                </a:moveTo>
                <a:lnTo>
                  <a:pt x="1236" y="4295"/>
                </a:lnTo>
                <a:lnTo>
                  <a:pt x="1233" y="4293"/>
                </a:lnTo>
                <a:lnTo>
                  <a:pt x="1235" y="4289"/>
                </a:lnTo>
                <a:lnTo>
                  <a:pt x="1239" y="4291"/>
                </a:lnTo>
                <a:lnTo>
                  <a:pt x="1239" y="4291"/>
                </a:lnTo>
                <a:lnTo>
                  <a:pt x="1239" y="4291"/>
                </a:lnTo>
                <a:lnTo>
                  <a:pt x="1237" y="4296"/>
                </a:lnTo>
                <a:close/>
                <a:moveTo>
                  <a:pt x="1219" y="4286"/>
                </a:moveTo>
                <a:lnTo>
                  <a:pt x="1188" y="4269"/>
                </a:lnTo>
                <a:lnTo>
                  <a:pt x="1184" y="4268"/>
                </a:lnTo>
                <a:lnTo>
                  <a:pt x="1187" y="4263"/>
                </a:lnTo>
                <a:lnTo>
                  <a:pt x="1190" y="4265"/>
                </a:lnTo>
                <a:lnTo>
                  <a:pt x="1190" y="4265"/>
                </a:lnTo>
                <a:lnTo>
                  <a:pt x="1222" y="4282"/>
                </a:lnTo>
                <a:lnTo>
                  <a:pt x="1219" y="4286"/>
                </a:lnTo>
                <a:close/>
                <a:moveTo>
                  <a:pt x="1171" y="4260"/>
                </a:moveTo>
                <a:lnTo>
                  <a:pt x="1167" y="4258"/>
                </a:lnTo>
                <a:lnTo>
                  <a:pt x="1169" y="4254"/>
                </a:lnTo>
                <a:lnTo>
                  <a:pt x="1173" y="4256"/>
                </a:lnTo>
                <a:lnTo>
                  <a:pt x="1171" y="4260"/>
                </a:lnTo>
                <a:close/>
                <a:moveTo>
                  <a:pt x="1154" y="4251"/>
                </a:moveTo>
                <a:lnTo>
                  <a:pt x="1149" y="4248"/>
                </a:lnTo>
                <a:lnTo>
                  <a:pt x="1152" y="4244"/>
                </a:lnTo>
                <a:lnTo>
                  <a:pt x="1156" y="4246"/>
                </a:lnTo>
                <a:lnTo>
                  <a:pt x="1154" y="4251"/>
                </a:lnTo>
                <a:close/>
                <a:moveTo>
                  <a:pt x="1136" y="4241"/>
                </a:moveTo>
                <a:lnTo>
                  <a:pt x="1102" y="4220"/>
                </a:lnTo>
                <a:lnTo>
                  <a:pt x="1104" y="4216"/>
                </a:lnTo>
                <a:lnTo>
                  <a:pt x="1139" y="4236"/>
                </a:lnTo>
                <a:lnTo>
                  <a:pt x="1136" y="4241"/>
                </a:lnTo>
                <a:close/>
                <a:moveTo>
                  <a:pt x="1089" y="4212"/>
                </a:moveTo>
                <a:lnTo>
                  <a:pt x="1084" y="4210"/>
                </a:lnTo>
                <a:lnTo>
                  <a:pt x="1087" y="4205"/>
                </a:lnTo>
                <a:lnTo>
                  <a:pt x="1091" y="4208"/>
                </a:lnTo>
                <a:lnTo>
                  <a:pt x="1089" y="4212"/>
                </a:lnTo>
                <a:close/>
                <a:moveTo>
                  <a:pt x="1072" y="4202"/>
                </a:moveTo>
                <a:lnTo>
                  <a:pt x="1068" y="4199"/>
                </a:lnTo>
                <a:lnTo>
                  <a:pt x="1070" y="4195"/>
                </a:lnTo>
                <a:lnTo>
                  <a:pt x="1074" y="4198"/>
                </a:lnTo>
                <a:lnTo>
                  <a:pt x="1072" y="4202"/>
                </a:lnTo>
                <a:close/>
                <a:moveTo>
                  <a:pt x="1055" y="4191"/>
                </a:moveTo>
                <a:lnTo>
                  <a:pt x="1046" y="4186"/>
                </a:lnTo>
                <a:lnTo>
                  <a:pt x="1021" y="4169"/>
                </a:lnTo>
                <a:lnTo>
                  <a:pt x="1024" y="4165"/>
                </a:lnTo>
                <a:lnTo>
                  <a:pt x="1049" y="4181"/>
                </a:lnTo>
                <a:lnTo>
                  <a:pt x="1049" y="4181"/>
                </a:lnTo>
                <a:lnTo>
                  <a:pt x="1057" y="4187"/>
                </a:lnTo>
                <a:lnTo>
                  <a:pt x="1055" y="4191"/>
                </a:lnTo>
                <a:close/>
                <a:moveTo>
                  <a:pt x="1009" y="4161"/>
                </a:moveTo>
                <a:lnTo>
                  <a:pt x="1005" y="4158"/>
                </a:lnTo>
                <a:lnTo>
                  <a:pt x="1007" y="4154"/>
                </a:lnTo>
                <a:lnTo>
                  <a:pt x="1011" y="4157"/>
                </a:lnTo>
                <a:lnTo>
                  <a:pt x="1009" y="4161"/>
                </a:lnTo>
                <a:close/>
                <a:moveTo>
                  <a:pt x="992" y="4150"/>
                </a:moveTo>
                <a:lnTo>
                  <a:pt x="988" y="4147"/>
                </a:lnTo>
                <a:lnTo>
                  <a:pt x="991" y="4143"/>
                </a:lnTo>
                <a:lnTo>
                  <a:pt x="995" y="4146"/>
                </a:lnTo>
                <a:lnTo>
                  <a:pt x="992" y="4150"/>
                </a:lnTo>
                <a:close/>
                <a:moveTo>
                  <a:pt x="976" y="4139"/>
                </a:moveTo>
                <a:lnTo>
                  <a:pt x="955" y="4124"/>
                </a:lnTo>
                <a:lnTo>
                  <a:pt x="943" y="4115"/>
                </a:lnTo>
                <a:lnTo>
                  <a:pt x="946" y="4111"/>
                </a:lnTo>
                <a:lnTo>
                  <a:pt x="958" y="4121"/>
                </a:lnTo>
                <a:lnTo>
                  <a:pt x="958" y="4121"/>
                </a:lnTo>
                <a:lnTo>
                  <a:pt x="978" y="4134"/>
                </a:lnTo>
                <a:lnTo>
                  <a:pt x="976" y="4139"/>
                </a:lnTo>
                <a:close/>
                <a:moveTo>
                  <a:pt x="931" y="4106"/>
                </a:moveTo>
                <a:lnTo>
                  <a:pt x="927" y="4104"/>
                </a:lnTo>
                <a:lnTo>
                  <a:pt x="930" y="4100"/>
                </a:lnTo>
                <a:lnTo>
                  <a:pt x="934" y="4103"/>
                </a:lnTo>
                <a:lnTo>
                  <a:pt x="931" y="4106"/>
                </a:lnTo>
                <a:close/>
                <a:moveTo>
                  <a:pt x="915" y="4095"/>
                </a:moveTo>
                <a:lnTo>
                  <a:pt x="911" y="4092"/>
                </a:lnTo>
                <a:lnTo>
                  <a:pt x="911" y="4092"/>
                </a:lnTo>
                <a:lnTo>
                  <a:pt x="914" y="4088"/>
                </a:lnTo>
                <a:lnTo>
                  <a:pt x="915" y="4088"/>
                </a:lnTo>
                <a:lnTo>
                  <a:pt x="914" y="4088"/>
                </a:lnTo>
                <a:lnTo>
                  <a:pt x="918" y="4091"/>
                </a:lnTo>
                <a:lnTo>
                  <a:pt x="915" y="4095"/>
                </a:lnTo>
                <a:close/>
                <a:moveTo>
                  <a:pt x="899" y="4083"/>
                </a:moveTo>
                <a:lnTo>
                  <a:pt x="868" y="4059"/>
                </a:lnTo>
                <a:lnTo>
                  <a:pt x="867" y="4058"/>
                </a:lnTo>
                <a:lnTo>
                  <a:pt x="870" y="4055"/>
                </a:lnTo>
                <a:lnTo>
                  <a:pt x="871" y="4055"/>
                </a:lnTo>
                <a:lnTo>
                  <a:pt x="871" y="4055"/>
                </a:lnTo>
                <a:lnTo>
                  <a:pt x="902" y="4079"/>
                </a:lnTo>
                <a:lnTo>
                  <a:pt x="899" y="4083"/>
                </a:lnTo>
                <a:close/>
                <a:moveTo>
                  <a:pt x="855" y="4049"/>
                </a:moveTo>
                <a:lnTo>
                  <a:pt x="851" y="4046"/>
                </a:lnTo>
                <a:lnTo>
                  <a:pt x="855" y="4042"/>
                </a:lnTo>
                <a:lnTo>
                  <a:pt x="859" y="4045"/>
                </a:lnTo>
                <a:lnTo>
                  <a:pt x="855" y="4049"/>
                </a:lnTo>
                <a:close/>
                <a:moveTo>
                  <a:pt x="840" y="4036"/>
                </a:moveTo>
                <a:lnTo>
                  <a:pt x="836" y="4033"/>
                </a:lnTo>
                <a:lnTo>
                  <a:pt x="839" y="4029"/>
                </a:lnTo>
                <a:lnTo>
                  <a:pt x="843" y="4032"/>
                </a:lnTo>
                <a:lnTo>
                  <a:pt x="840" y="4036"/>
                </a:lnTo>
                <a:close/>
                <a:moveTo>
                  <a:pt x="824" y="4024"/>
                </a:moveTo>
                <a:lnTo>
                  <a:pt x="793" y="3998"/>
                </a:lnTo>
                <a:lnTo>
                  <a:pt x="797" y="3994"/>
                </a:lnTo>
                <a:lnTo>
                  <a:pt x="827" y="4020"/>
                </a:lnTo>
                <a:lnTo>
                  <a:pt x="824" y="4024"/>
                </a:lnTo>
                <a:close/>
                <a:moveTo>
                  <a:pt x="782" y="3988"/>
                </a:moveTo>
                <a:lnTo>
                  <a:pt x="778" y="3985"/>
                </a:lnTo>
                <a:lnTo>
                  <a:pt x="782" y="3981"/>
                </a:lnTo>
                <a:lnTo>
                  <a:pt x="785" y="3984"/>
                </a:lnTo>
                <a:lnTo>
                  <a:pt x="782" y="3988"/>
                </a:lnTo>
                <a:close/>
                <a:moveTo>
                  <a:pt x="767" y="3975"/>
                </a:moveTo>
                <a:lnTo>
                  <a:pt x="763" y="3971"/>
                </a:lnTo>
                <a:lnTo>
                  <a:pt x="767" y="3968"/>
                </a:lnTo>
                <a:lnTo>
                  <a:pt x="770" y="3971"/>
                </a:lnTo>
                <a:lnTo>
                  <a:pt x="767" y="3975"/>
                </a:lnTo>
                <a:close/>
                <a:moveTo>
                  <a:pt x="752" y="3961"/>
                </a:moveTo>
                <a:lnTo>
                  <a:pt x="743" y="3954"/>
                </a:lnTo>
                <a:lnTo>
                  <a:pt x="723" y="3934"/>
                </a:lnTo>
                <a:lnTo>
                  <a:pt x="726" y="3931"/>
                </a:lnTo>
                <a:lnTo>
                  <a:pt x="747" y="3950"/>
                </a:lnTo>
                <a:lnTo>
                  <a:pt x="747" y="3950"/>
                </a:lnTo>
                <a:lnTo>
                  <a:pt x="756" y="3958"/>
                </a:lnTo>
                <a:lnTo>
                  <a:pt x="752" y="3961"/>
                </a:lnTo>
                <a:close/>
                <a:moveTo>
                  <a:pt x="712" y="3924"/>
                </a:moveTo>
                <a:lnTo>
                  <a:pt x="708" y="3921"/>
                </a:lnTo>
                <a:lnTo>
                  <a:pt x="712" y="3917"/>
                </a:lnTo>
                <a:lnTo>
                  <a:pt x="715" y="3921"/>
                </a:lnTo>
                <a:lnTo>
                  <a:pt x="712" y="3924"/>
                </a:lnTo>
                <a:close/>
                <a:moveTo>
                  <a:pt x="697" y="3910"/>
                </a:moveTo>
                <a:lnTo>
                  <a:pt x="694" y="3907"/>
                </a:lnTo>
                <a:lnTo>
                  <a:pt x="697" y="3903"/>
                </a:lnTo>
                <a:lnTo>
                  <a:pt x="701" y="3907"/>
                </a:lnTo>
                <a:lnTo>
                  <a:pt x="697" y="3910"/>
                </a:lnTo>
                <a:close/>
                <a:moveTo>
                  <a:pt x="683" y="3896"/>
                </a:moveTo>
                <a:lnTo>
                  <a:pt x="664" y="3878"/>
                </a:lnTo>
                <a:lnTo>
                  <a:pt x="655" y="3868"/>
                </a:lnTo>
                <a:lnTo>
                  <a:pt x="658" y="3865"/>
                </a:lnTo>
                <a:lnTo>
                  <a:pt x="668" y="3875"/>
                </a:lnTo>
                <a:lnTo>
                  <a:pt x="668" y="3875"/>
                </a:lnTo>
                <a:lnTo>
                  <a:pt x="686" y="3893"/>
                </a:lnTo>
                <a:lnTo>
                  <a:pt x="683" y="3896"/>
                </a:lnTo>
                <a:close/>
                <a:moveTo>
                  <a:pt x="644" y="3857"/>
                </a:moveTo>
                <a:lnTo>
                  <a:pt x="640" y="3854"/>
                </a:lnTo>
                <a:lnTo>
                  <a:pt x="644" y="3850"/>
                </a:lnTo>
                <a:lnTo>
                  <a:pt x="648" y="3854"/>
                </a:lnTo>
                <a:lnTo>
                  <a:pt x="644" y="3857"/>
                </a:lnTo>
                <a:close/>
                <a:moveTo>
                  <a:pt x="630" y="3843"/>
                </a:moveTo>
                <a:lnTo>
                  <a:pt x="626" y="3840"/>
                </a:lnTo>
                <a:lnTo>
                  <a:pt x="630" y="3836"/>
                </a:lnTo>
                <a:lnTo>
                  <a:pt x="634" y="3840"/>
                </a:lnTo>
                <a:lnTo>
                  <a:pt x="630" y="3843"/>
                </a:lnTo>
                <a:close/>
                <a:moveTo>
                  <a:pt x="616" y="3828"/>
                </a:moveTo>
                <a:lnTo>
                  <a:pt x="589" y="3799"/>
                </a:lnTo>
                <a:lnTo>
                  <a:pt x="589" y="3799"/>
                </a:lnTo>
                <a:lnTo>
                  <a:pt x="593" y="3796"/>
                </a:lnTo>
                <a:lnTo>
                  <a:pt x="593" y="3796"/>
                </a:lnTo>
                <a:lnTo>
                  <a:pt x="593" y="3796"/>
                </a:lnTo>
                <a:lnTo>
                  <a:pt x="620" y="3825"/>
                </a:lnTo>
                <a:lnTo>
                  <a:pt x="616" y="3828"/>
                </a:lnTo>
                <a:close/>
                <a:moveTo>
                  <a:pt x="579" y="3788"/>
                </a:moveTo>
                <a:lnTo>
                  <a:pt x="576" y="3784"/>
                </a:lnTo>
                <a:lnTo>
                  <a:pt x="580" y="3781"/>
                </a:lnTo>
                <a:lnTo>
                  <a:pt x="583" y="3785"/>
                </a:lnTo>
                <a:lnTo>
                  <a:pt x="579" y="3788"/>
                </a:lnTo>
                <a:close/>
                <a:moveTo>
                  <a:pt x="566" y="3773"/>
                </a:moveTo>
                <a:lnTo>
                  <a:pt x="562" y="3769"/>
                </a:lnTo>
                <a:lnTo>
                  <a:pt x="566" y="3766"/>
                </a:lnTo>
                <a:lnTo>
                  <a:pt x="569" y="3770"/>
                </a:lnTo>
                <a:lnTo>
                  <a:pt x="566" y="3773"/>
                </a:lnTo>
                <a:close/>
                <a:moveTo>
                  <a:pt x="552" y="3758"/>
                </a:moveTo>
                <a:lnTo>
                  <a:pt x="527" y="3727"/>
                </a:lnTo>
                <a:lnTo>
                  <a:pt x="530" y="3724"/>
                </a:lnTo>
                <a:lnTo>
                  <a:pt x="556" y="3755"/>
                </a:lnTo>
                <a:lnTo>
                  <a:pt x="552" y="3758"/>
                </a:lnTo>
                <a:close/>
                <a:moveTo>
                  <a:pt x="517" y="3716"/>
                </a:moveTo>
                <a:lnTo>
                  <a:pt x="514" y="3712"/>
                </a:lnTo>
                <a:lnTo>
                  <a:pt x="518" y="3709"/>
                </a:lnTo>
                <a:lnTo>
                  <a:pt x="521" y="3713"/>
                </a:lnTo>
                <a:lnTo>
                  <a:pt x="517" y="3716"/>
                </a:lnTo>
                <a:close/>
                <a:moveTo>
                  <a:pt x="505" y="3700"/>
                </a:moveTo>
                <a:lnTo>
                  <a:pt x="501" y="3696"/>
                </a:lnTo>
                <a:lnTo>
                  <a:pt x="505" y="3693"/>
                </a:lnTo>
                <a:lnTo>
                  <a:pt x="508" y="3697"/>
                </a:lnTo>
                <a:lnTo>
                  <a:pt x="505" y="3700"/>
                </a:lnTo>
                <a:close/>
                <a:moveTo>
                  <a:pt x="492" y="3685"/>
                </a:moveTo>
                <a:lnTo>
                  <a:pt x="484" y="3675"/>
                </a:lnTo>
                <a:lnTo>
                  <a:pt x="467" y="3653"/>
                </a:lnTo>
                <a:lnTo>
                  <a:pt x="471" y="3650"/>
                </a:lnTo>
                <a:lnTo>
                  <a:pt x="488" y="3671"/>
                </a:lnTo>
                <a:lnTo>
                  <a:pt x="487" y="3671"/>
                </a:lnTo>
                <a:lnTo>
                  <a:pt x="496" y="3681"/>
                </a:lnTo>
                <a:lnTo>
                  <a:pt x="492" y="3685"/>
                </a:lnTo>
                <a:close/>
                <a:moveTo>
                  <a:pt x="458" y="3641"/>
                </a:moveTo>
                <a:lnTo>
                  <a:pt x="455" y="3637"/>
                </a:lnTo>
                <a:lnTo>
                  <a:pt x="459" y="3634"/>
                </a:lnTo>
                <a:lnTo>
                  <a:pt x="462" y="3638"/>
                </a:lnTo>
                <a:lnTo>
                  <a:pt x="458" y="3641"/>
                </a:lnTo>
                <a:close/>
                <a:moveTo>
                  <a:pt x="446" y="3625"/>
                </a:moveTo>
                <a:lnTo>
                  <a:pt x="443" y="3621"/>
                </a:lnTo>
                <a:lnTo>
                  <a:pt x="447" y="3618"/>
                </a:lnTo>
                <a:lnTo>
                  <a:pt x="450" y="3622"/>
                </a:lnTo>
                <a:lnTo>
                  <a:pt x="446" y="3625"/>
                </a:lnTo>
                <a:close/>
                <a:moveTo>
                  <a:pt x="434" y="3609"/>
                </a:moveTo>
                <a:lnTo>
                  <a:pt x="419" y="3587"/>
                </a:lnTo>
                <a:lnTo>
                  <a:pt x="411" y="3576"/>
                </a:lnTo>
                <a:lnTo>
                  <a:pt x="415" y="3573"/>
                </a:lnTo>
                <a:lnTo>
                  <a:pt x="422" y="3584"/>
                </a:lnTo>
                <a:lnTo>
                  <a:pt x="422" y="3584"/>
                </a:lnTo>
                <a:lnTo>
                  <a:pt x="438" y="3606"/>
                </a:lnTo>
                <a:lnTo>
                  <a:pt x="434" y="3609"/>
                </a:lnTo>
                <a:close/>
                <a:moveTo>
                  <a:pt x="402" y="3564"/>
                </a:moveTo>
                <a:lnTo>
                  <a:pt x="400" y="3560"/>
                </a:lnTo>
                <a:lnTo>
                  <a:pt x="404" y="3557"/>
                </a:lnTo>
                <a:lnTo>
                  <a:pt x="407" y="3561"/>
                </a:lnTo>
                <a:lnTo>
                  <a:pt x="402" y="3564"/>
                </a:lnTo>
                <a:close/>
                <a:moveTo>
                  <a:pt x="391" y="3548"/>
                </a:moveTo>
                <a:lnTo>
                  <a:pt x="388" y="3543"/>
                </a:lnTo>
                <a:lnTo>
                  <a:pt x="392" y="3541"/>
                </a:lnTo>
                <a:lnTo>
                  <a:pt x="395" y="3545"/>
                </a:lnTo>
                <a:lnTo>
                  <a:pt x="391" y="3548"/>
                </a:lnTo>
                <a:close/>
                <a:moveTo>
                  <a:pt x="380" y="3531"/>
                </a:moveTo>
                <a:lnTo>
                  <a:pt x="358" y="3497"/>
                </a:lnTo>
                <a:lnTo>
                  <a:pt x="362" y="3495"/>
                </a:lnTo>
                <a:lnTo>
                  <a:pt x="384" y="3528"/>
                </a:lnTo>
                <a:lnTo>
                  <a:pt x="380" y="3531"/>
                </a:lnTo>
                <a:close/>
                <a:moveTo>
                  <a:pt x="350" y="3485"/>
                </a:moveTo>
                <a:lnTo>
                  <a:pt x="347" y="3480"/>
                </a:lnTo>
                <a:lnTo>
                  <a:pt x="351" y="3478"/>
                </a:lnTo>
                <a:lnTo>
                  <a:pt x="354" y="3482"/>
                </a:lnTo>
                <a:lnTo>
                  <a:pt x="350" y="3485"/>
                </a:lnTo>
                <a:close/>
                <a:moveTo>
                  <a:pt x="339" y="3468"/>
                </a:moveTo>
                <a:lnTo>
                  <a:pt x="337" y="3464"/>
                </a:lnTo>
                <a:lnTo>
                  <a:pt x="341" y="3461"/>
                </a:lnTo>
                <a:lnTo>
                  <a:pt x="344" y="3465"/>
                </a:lnTo>
                <a:lnTo>
                  <a:pt x="339" y="3468"/>
                </a:lnTo>
                <a:close/>
                <a:moveTo>
                  <a:pt x="329" y="3451"/>
                </a:moveTo>
                <a:lnTo>
                  <a:pt x="328" y="3450"/>
                </a:lnTo>
                <a:lnTo>
                  <a:pt x="308" y="3416"/>
                </a:lnTo>
                <a:lnTo>
                  <a:pt x="313" y="3414"/>
                </a:lnTo>
                <a:lnTo>
                  <a:pt x="332" y="3447"/>
                </a:lnTo>
                <a:lnTo>
                  <a:pt x="332" y="3447"/>
                </a:lnTo>
                <a:lnTo>
                  <a:pt x="333" y="3448"/>
                </a:lnTo>
                <a:lnTo>
                  <a:pt x="329" y="3451"/>
                </a:lnTo>
                <a:close/>
                <a:moveTo>
                  <a:pt x="301" y="3403"/>
                </a:moveTo>
                <a:lnTo>
                  <a:pt x="300" y="3403"/>
                </a:lnTo>
                <a:lnTo>
                  <a:pt x="298" y="3399"/>
                </a:lnTo>
                <a:lnTo>
                  <a:pt x="302" y="3397"/>
                </a:lnTo>
                <a:lnTo>
                  <a:pt x="305" y="3400"/>
                </a:lnTo>
                <a:lnTo>
                  <a:pt x="305" y="3400"/>
                </a:lnTo>
                <a:lnTo>
                  <a:pt x="305" y="3401"/>
                </a:lnTo>
                <a:lnTo>
                  <a:pt x="301" y="3403"/>
                </a:lnTo>
                <a:close/>
                <a:moveTo>
                  <a:pt x="291" y="3386"/>
                </a:moveTo>
                <a:lnTo>
                  <a:pt x="288" y="3382"/>
                </a:lnTo>
                <a:lnTo>
                  <a:pt x="293" y="3379"/>
                </a:lnTo>
                <a:lnTo>
                  <a:pt x="295" y="3383"/>
                </a:lnTo>
                <a:lnTo>
                  <a:pt x="291" y="3386"/>
                </a:lnTo>
                <a:close/>
                <a:moveTo>
                  <a:pt x="281" y="3368"/>
                </a:moveTo>
                <a:lnTo>
                  <a:pt x="274" y="3355"/>
                </a:lnTo>
                <a:lnTo>
                  <a:pt x="262" y="3333"/>
                </a:lnTo>
                <a:lnTo>
                  <a:pt x="266" y="3331"/>
                </a:lnTo>
                <a:lnTo>
                  <a:pt x="278" y="3352"/>
                </a:lnTo>
                <a:lnTo>
                  <a:pt x="278" y="3352"/>
                </a:lnTo>
                <a:lnTo>
                  <a:pt x="286" y="3366"/>
                </a:lnTo>
                <a:lnTo>
                  <a:pt x="281" y="3368"/>
                </a:lnTo>
                <a:close/>
                <a:moveTo>
                  <a:pt x="255" y="3320"/>
                </a:moveTo>
                <a:lnTo>
                  <a:pt x="253" y="3315"/>
                </a:lnTo>
                <a:lnTo>
                  <a:pt x="257" y="3313"/>
                </a:lnTo>
                <a:lnTo>
                  <a:pt x="260" y="3317"/>
                </a:lnTo>
                <a:lnTo>
                  <a:pt x="255" y="3320"/>
                </a:lnTo>
                <a:close/>
                <a:moveTo>
                  <a:pt x="246" y="3302"/>
                </a:moveTo>
                <a:lnTo>
                  <a:pt x="244" y="3298"/>
                </a:lnTo>
                <a:lnTo>
                  <a:pt x="248" y="3295"/>
                </a:lnTo>
                <a:lnTo>
                  <a:pt x="250" y="3300"/>
                </a:lnTo>
                <a:lnTo>
                  <a:pt x="246" y="3302"/>
                </a:lnTo>
                <a:close/>
                <a:moveTo>
                  <a:pt x="237" y="3284"/>
                </a:moveTo>
                <a:lnTo>
                  <a:pt x="223" y="3257"/>
                </a:lnTo>
                <a:lnTo>
                  <a:pt x="219" y="3248"/>
                </a:lnTo>
                <a:lnTo>
                  <a:pt x="224" y="3246"/>
                </a:lnTo>
                <a:lnTo>
                  <a:pt x="228" y="3255"/>
                </a:lnTo>
                <a:lnTo>
                  <a:pt x="228" y="3255"/>
                </a:lnTo>
                <a:lnTo>
                  <a:pt x="242" y="3282"/>
                </a:lnTo>
                <a:lnTo>
                  <a:pt x="237" y="3284"/>
                </a:lnTo>
                <a:close/>
                <a:moveTo>
                  <a:pt x="213" y="3234"/>
                </a:moveTo>
                <a:lnTo>
                  <a:pt x="211" y="3230"/>
                </a:lnTo>
                <a:lnTo>
                  <a:pt x="215" y="3228"/>
                </a:lnTo>
                <a:lnTo>
                  <a:pt x="218" y="3232"/>
                </a:lnTo>
                <a:lnTo>
                  <a:pt x="213" y="3234"/>
                </a:lnTo>
                <a:close/>
                <a:moveTo>
                  <a:pt x="204" y="3216"/>
                </a:moveTo>
                <a:lnTo>
                  <a:pt x="202" y="3212"/>
                </a:lnTo>
                <a:lnTo>
                  <a:pt x="207" y="3210"/>
                </a:lnTo>
                <a:lnTo>
                  <a:pt x="209" y="3214"/>
                </a:lnTo>
                <a:lnTo>
                  <a:pt x="204" y="3216"/>
                </a:lnTo>
                <a:close/>
                <a:moveTo>
                  <a:pt x="196" y="3198"/>
                </a:moveTo>
                <a:lnTo>
                  <a:pt x="180" y="3161"/>
                </a:lnTo>
                <a:lnTo>
                  <a:pt x="185" y="3159"/>
                </a:lnTo>
                <a:lnTo>
                  <a:pt x="201" y="3196"/>
                </a:lnTo>
                <a:lnTo>
                  <a:pt x="196" y="3198"/>
                </a:lnTo>
                <a:close/>
                <a:moveTo>
                  <a:pt x="174" y="3147"/>
                </a:moveTo>
                <a:lnTo>
                  <a:pt x="173" y="3143"/>
                </a:lnTo>
                <a:lnTo>
                  <a:pt x="177" y="3141"/>
                </a:lnTo>
                <a:lnTo>
                  <a:pt x="179" y="3146"/>
                </a:lnTo>
                <a:lnTo>
                  <a:pt x="174" y="3147"/>
                </a:lnTo>
                <a:close/>
                <a:moveTo>
                  <a:pt x="167" y="3129"/>
                </a:moveTo>
                <a:lnTo>
                  <a:pt x="165" y="3124"/>
                </a:lnTo>
                <a:lnTo>
                  <a:pt x="170" y="3123"/>
                </a:lnTo>
                <a:lnTo>
                  <a:pt x="171" y="3127"/>
                </a:lnTo>
                <a:lnTo>
                  <a:pt x="167" y="3129"/>
                </a:lnTo>
                <a:close/>
                <a:moveTo>
                  <a:pt x="159" y="3111"/>
                </a:moveTo>
                <a:lnTo>
                  <a:pt x="157" y="3105"/>
                </a:lnTo>
                <a:lnTo>
                  <a:pt x="145" y="3073"/>
                </a:lnTo>
                <a:lnTo>
                  <a:pt x="149" y="3071"/>
                </a:lnTo>
                <a:lnTo>
                  <a:pt x="162" y="3103"/>
                </a:lnTo>
                <a:lnTo>
                  <a:pt x="162" y="3103"/>
                </a:lnTo>
                <a:lnTo>
                  <a:pt x="164" y="3108"/>
                </a:lnTo>
                <a:lnTo>
                  <a:pt x="159" y="3111"/>
                </a:lnTo>
                <a:close/>
                <a:moveTo>
                  <a:pt x="140" y="3059"/>
                </a:moveTo>
                <a:lnTo>
                  <a:pt x="138" y="3054"/>
                </a:lnTo>
                <a:lnTo>
                  <a:pt x="143" y="3053"/>
                </a:lnTo>
                <a:lnTo>
                  <a:pt x="144" y="3057"/>
                </a:lnTo>
                <a:lnTo>
                  <a:pt x="140" y="3059"/>
                </a:lnTo>
                <a:close/>
                <a:moveTo>
                  <a:pt x="133" y="3040"/>
                </a:moveTo>
                <a:lnTo>
                  <a:pt x="131" y="3035"/>
                </a:lnTo>
                <a:lnTo>
                  <a:pt x="136" y="3034"/>
                </a:lnTo>
                <a:lnTo>
                  <a:pt x="137" y="3038"/>
                </a:lnTo>
                <a:lnTo>
                  <a:pt x="133" y="3040"/>
                </a:lnTo>
                <a:close/>
                <a:moveTo>
                  <a:pt x="126" y="3021"/>
                </a:moveTo>
                <a:lnTo>
                  <a:pt x="119" y="3000"/>
                </a:lnTo>
                <a:lnTo>
                  <a:pt x="113" y="2983"/>
                </a:lnTo>
                <a:lnTo>
                  <a:pt x="118" y="2982"/>
                </a:lnTo>
                <a:lnTo>
                  <a:pt x="123" y="2999"/>
                </a:lnTo>
                <a:lnTo>
                  <a:pt x="123" y="2999"/>
                </a:lnTo>
                <a:lnTo>
                  <a:pt x="131" y="3020"/>
                </a:lnTo>
                <a:lnTo>
                  <a:pt x="126" y="3021"/>
                </a:lnTo>
                <a:close/>
                <a:moveTo>
                  <a:pt x="109" y="2969"/>
                </a:moveTo>
                <a:lnTo>
                  <a:pt x="107" y="2964"/>
                </a:lnTo>
                <a:lnTo>
                  <a:pt x="112" y="2963"/>
                </a:lnTo>
                <a:lnTo>
                  <a:pt x="113" y="2968"/>
                </a:lnTo>
                <a:lnTo>
                  <a:pt x="109" y="2969"/>
                </a:lnTo>
                <a:close/>
                <a:moveTo>
                  <a:pt x="102" y="2950"/>
                </a:moveTo>
                <a:lnTo>
                  <a:pt x="101" y="2947"/>
                </a:lnTo>
                <a:lnTo>
                  <a:pt x="101" y="2945"/>
                </a:lnTo>
                <a:lnTo>
                  <a:pt x="106" y="2944"/>
                </a:lnTo>
                <a:lnTo>
                  <a:pt x="106" y="2946"/>
                </a:lnTo>
                <a:lnTo>
                  <a:pt x="106" y="2946"/>
                </a:lnTo>
                <a:lnTo>
                  <a:pt x="107" y="2948"/>
                </a:lnTo>
                <a:lnTo>
                  <a:pt x="102" y="2950"/>
                </a:lnTo>
                <a:close/>
                <a:moveTo>
                  <a:pt x="97" y="2931"/>
                </a:moveTo>
                <a:lnTo>
                  <a:pt x="86" y="2894"/>
                </a:lnTo>
                <a:lnTo>
                  <a:pt x="85" y="2892"/>
                </a:lnTo>
                <a:lnTo>
                  <a:pt x="90" y="2891"/>
                </a:lnTo>
                <a:lnTo>
                  <a:pt x="90" y="2892"/>
                </a:lnTo>
                <a:lnTo>
                  <a:pt x="90" y="2892"/>
                </a:lnTo>
                <a:lnTo>
                  <a:pt x="101" y="2929"/>
                </a:lnTo>
                <a:lnTo>
                  <a:pt x="97" y="2931"/>
                </a:lnTo>
                <a:close/>
                <a:moveTo>
                  <a:pt x="81" y="2878"/>
                </a:moveTo>
                <a:lnTo>
                  <a:pt x="80" y="2873"/>
                </a:lnTo>
                <a:lnTo>
                  <a:pt x="85" y="2872"/>
                </a:lnTo>
                <a:lnTo>
                  <a:pt x="86" y="2877"/>
                </a:lnTo>
                <a:lnTo>
                  <a:pt x="81" y="2878"/>
                </a:lnTo>
                <a:close/>
                <a:moveTo>
                  <a:pt x="76" y="2859"/>
                </a:moveTo>
                <a:lnTo>
                  <a:pt x="75" y="2854"/>
                </a:lnTo>
                <a:lnTo>
                  <a:pt x="80" y="2852"/>
                </a:lnTo>
                <a:lnTo>
                  <a:pt x="81" y="2857"/>
                </a:lnTo>
                <a:lnTo>
                  <a:pt x="76" y="2859"/>
                </a:lnTo>
                <a:close/>
                <a:moveTo>
                  <a:pt x="71" y="2839"/>
                </a:moveTo>
                <a:lnTo>
                  <a:pt x="61" y="2800"/>
                </a:lnTo>
                <a:lnTo>
                  <a:pt x="66" y="2799"/>
                </a:lnTo>
                <a:lnTo>
                  <a:pt x="76" y="2838"/>
                </a:lnTo>
                <a:lnTo>
                  <a:pt x="71" y="2839"/>
                </a:lnTo>
                <a:close/>
                <a:moveTo>
                  <a:pt x="58" y="2786"/>
                </a:moveTo>
                <a:lnTo>
                  <a:pt x="58" y="2785"/>
                </a:lnTo>
                <a:lnTo>
                  <a:pt x="57" y="2781"/>
                </a:lnTo>
                <a:lnTo>
                  <a:pt x="62" y="2780"/>
                </a:lnTo>
                <a:lnTo>
                  <a:pt x="62" y="2784"/>
                </a:lnTo>
                <a:lnTo>
                  <a:pt x="62" y="2784"/>
                </a:lnTo>
                <a:lnTo>
                  <a:pt x="63" y="2785"/>
                </a:lnTo>
                <a:lnTo>
                  <a:pt x="58" y="2786"/>
                </a:lnTo>
                <a:close/>
                <a:moveTo>
                  <a:pt x="53" y="2766"/>
                </a:moveTo>
                <a:lnTo>
                  <a:pt x="53" y="2761"/>
                </a:lnTo>
                <a:lnTo>
                  <a:pt x="57" y="2760"/>
                </a:lnTo>
                <a:lnTo>
                  <a:pt x="59" y="2765"/>
                </a:lnTo>
                <a:lnTo>
                  <a:pt x="53" y="2766"/>
                </a:lnTo>
                <a:close/>
                <a:moveTo>
                  <a:pt x="49" y="2746"/>
                </a:moveTo>
                <a:lnTo>
                  <a:pt x="46" y="2730"/>
                </a:lnTo>
                <a:lnTo>
                  <a:pt x="41" y="2707"/>
                </a:lnTo>
                <a:lnTo>
                  <a:pt x="46" y="2706"/>
                </a:lnTo>
                <a:lnTo>
                  <a:pt x="50" y="2728"/>
                </a:lnTo>
                <a:lnTo>
                  <a:pt x="50" y="2728"/>
                </a:lnTo>
                <a:lnTo>
                  <a:pt x="54" y="2746"/>
                </a:lnTo>
                <a:lnTo>
                  <a:pt x="49" y="2746"/>
                </a:lnTo>
                <a:close/>
                <a:moveTo>
                  <a:pt x="38" y="2692"/>
                </a:moveTo>
                <a:lnTo>
                  <a:pt x="38" y="2688"/>
                </a:lnTo>
                <a:lnTo>
                  <a:pt x="42" y="2687"/>
                </a:lnTo>
                <a:lnTo>
                  <a:pt x="44" y="2692"/>
                </a:lnTo>
                <a:lnTo>
                  <a:pt x="38" y="2692"/>
                </a:lnTo>
                <a:close/>
                <a:moveTo>
                  <a:pt x="35" y="2673"/>
                </a:moveTo>
                <a:lnTo>
                  <a:pt x="34" y="2668"/>
                </a:lnTo>
                <a:lnTo>
                  <a:pt x="39" y="2667"/>
                </a:lnTo>
                <a:lnTo>
                  <a:pt x="40" y="2672"/>
                </a:lnTo>
                <a:lnTo>
                  <a:pt x="35" y="2673"/>
                </a:lnTo>
                <a:close/>
                <a:moveTo>
                  <a:pt x="32" y="2653"/>
                </a:moveTo>
                <a:lnTo>
                  <a:pt x="26" y="2618"/>
                </a:lnTo>
                <a:lnTo>
                  <a:pt x="25" y="2613"/>
                </a:lnTo>
                <a:lnTo>
                  <a:pt x="30" y="2613"/>
                </a:lnTo>
                <a:lnTo>
                  <a:pt x="31" y="2617"/>
                </a:lnTo>
                <a:lnTo>
                  <a:pt x="31" y="2617"/>
                </a:lnTo>
                <a:lnTo>
                  <a:pt x="36" y="2652"/>
                </a:lnTo>
                <a:lnTo>
                  <a:pt x="32" y="2653"/>
                </a:lnTo>
                <a:close/>
                <a:moveTo>
                  <a:pt x="23" y="2599"/>
                </a:moveTo>
                <a:lnTo>
                  <a:pt x="22" y="2594"/>
                </a:lnTo>
                <a:lnTo>
                  <a:pt x="27" y="2593"/>
                </a:lnTo>
                <a:lnTo>
                  <a:pt x="28" y="2598"/>
                </a:lnTo>
                <a:lnTo>
                  <a:pt x="23" y="2599"/>
                </a:lnTo>
                <a:close/>
                <a:moveTo>
                  <a:pt x="20" y="2579"/>
                </a:moveTo>
                <a:lnTo>
                  <a:pt x="20" y="2574"/>
                </a:lnTo>
                <a:lnTo>
                  <a:pt x="24" y="2573"/>
                </a:lnTo>
                <a:lnTo>
                  <a:pt x="25" y="2578"/>
                </a:lnTo>
                <a:lnTo>
                  <a:pt x="20" y="2579"/>
                </a:lnTo>
                <a:close/>
                <a:moveTo>
                  <a:pt x="17" y="2559"/>
                </a:moveTo>
                <a:lnTo>
                  <a:pt x="13" y="2519"/>
                </a:lnTo>
                <a:lnTo>
                  <a:pt x="18" y="2519"/>
                </a:lnTo>
                <a:lnTo>
                  <a:pt x="23" y="2558"/>
                </a:lnTo>
                <a:lnTo>
                  <a:pt x="17" y="2559"/>
                </a:lnTo>
                <a:close/>
                <a:moveTo>
                  <a:pt x="11" y="2504"/>
                </a:moveTo>
                <a:lnTo>
                  <a:pt x="11" y="2504"/>
                </a:lnTo>
                <a:lnTo>
                  <a:pt x="11" y="2499"/>
                </a:lnTo>
                <a:lnTo>
                  <a:pt x="16" y="2499"/>
                </a:lnTo>
                <a:lnTo>
                  <a:pt x="16" y="2504"/>
                </a:lnTo>
                <a:lnTo>
                  <a:pt x="16" y="2504"/>
                </a:lnTo>
                <a:lnTo>
                  <a:pt x="16" y="2504"/>
                </a:lnTo>
                <a:lnTo>
                  <a:pt x="11" y="2504"/>
                </a:lnTo>
                <a:close/>
                <a:moveTo>
                  <a:pt x="9" y="2484"/>
                </a:moveTo>
                <a:lnTo>
                  <a:pt x="9" y="2479"/>
                </a:lnTo>
                <a:lnTo>
                  <a:pt x="14" y="2479"/>
                </a:lnTo>
                <a:lnTo>
                  <a:pt x="14" y="2484"/>
                </a:lnTo>
                <a:lnTo>
                  <a:pt x="9" y="2484"/>
                </a:lnTo>
                <a:close/>
                <a:moveTo>
                  <a:pt x="8" y="2464"/>
                </a:moveTo>
                <a:lnTo>
                  <a:pt x="6" y="2447"/>
                </a:lnTo>
                <a:lnTo>
                  <a:pt x="5" y="2424"/>
                </a:lnTo>
                <a:lnTo>
                  <a:pt x="10" y="2424"/>
                </a:lnTo>
                <a:lnTo>
                  <a:pt x="11" y="2446"/>
                </a:lnTo>
                <a:lnTo>
                  <a:pt x="11" y="2446"/>
                </a:lnTo>
                <a:lnTo>
                  <a:pt x="13" y="2464"/>
                </a:lnTo>
                <a:lnTo>
                  <a:pt x="8" y="2464"/>
                </a:lnTo>
                <a:close/>
                <a:moveTo>
                  <a:pt x="4" y="2409"/>
                </a:moveTo>
                <a:lnTo>
                  <a:pt x="3" y="2404"/>
                </a:lnTo>
                <a:lnTo>
                  <a:pt x="8" y="2404"/>
                </a:lnTo>
                <a:lnTo>
                  <a:pt x="9" y="2409"/>
                </a:lnTo>
                <a:lnTo>
                  <a:pt x="4" y="2409"/>
                </a:lnTo>
                <a:close/>
                <a:moveTo>
                  <a:pt x="2" y="2390"/>
                </a:moveTo>
                <a:lnTo>
                  <a:pt x="2" y="2388"/>
                </a:lnTo>
                <a:lnTo>
                  <a:pt x="2" y="2384"/>
                </a:lnTo>
                <a:lnTo>
                  <a:pt x="7" y="2384"/>
                </a:lnTo>
                <a:lnTo>
                  <a:pt x="7" y="2388"/>
                </a:lnTo>
                <a:lnTo>
                  <a:pt x="7" y="2388"/>
                </a:lnTo>
                <a:lnTo>
                  <a:pt x="7" y="2389"/>
                </a:lnTo>
                <a:lnTo>
                  <a:pt x="2" y="2390"/>
                </a:lnTo>
                <a:close/>
                <a:moveTo>
                  <a:pt x="2" y="2369"/>
                </a:moveTo>
                <a:lnTo>
                  <a:pt x="0" y="2330"/>
                </a:lnTo>
                <a:lnTo>
                  <a:pt x="0" y="2329"/>
                </a:lnTo>
                <a:lnTo>
                  <a:pt x="5" y="2329"/>
                </a:lnTo>
                <a:lnTo>
                  <a:pt x="5" y="2330"/>
                </a:lnTo>
                <a:lnTo>
                  <a:pt x="5" y="2330"/>
                </a:lnTo>
                <a:lnTo>
                  <a:pt x="7" y="2369"/>
                </a:lnTo>
                <a:lnTo>
                  <a:pt x="2" y="2369"/>
                </a:lnTo>
                <a:close/>
                <a:moveTo>
                  <a:pt x="0" y="2314"/>
                </a:moveTo>
                <a:lnTo>
                  <a:pt x="0" y="2309"/>
                </a:lnTo>
                <a:lnTo>
                  <a:pt x="5" y="2309"/>
                </a:lnTo>
                <a:lnTo>
                  <a:pt x="5" y="2314"/>
                </a:lnTo>
                <a:lnTo>
                  <a:pt x="0" y="2314"/>
                </a:lnTo>
                <a:close/>
                <a:moveTo>
                  <a:pt x="0" y="2294"/>
                </a:moveTo>
                <a:lnTo>
                  <a:pt x="0" y="2289"/>
                </a:lnTo>
                <a:lnTo>
                  <a:pt x="5" y="2289"/>
                </a:lnTo>
                <a:lnTo>
                  <a:pt x="5" y="2294"/>
                </a:lnTo>
                <a:lnTo>
                  <a:pt x="0" y="2294"/>
                </a:lnTo>
                <a:close/>
                <a:moveTo>
                  <a:pt x="0" y="2274"/>
                </a:moveTo>
                <a:lnTo>
                  <a:pt x="0" y="2272"/>
                </a:lnTo>
                <a:lnTo>
                  <a:pt x="4" y="2272"/>
                </a:lnTo>
                <a:lnTo>
                  <a:pt x="4" y="2274"/>
                </a:lnTo>
                <a:lnTo>
                  <a:pt x="0" y="2274"/>
                </a:lnTo>
                <a:close/>
              </a:path>
            </a:pathLst>
          </a:custGeom>
          <a:solidFill>
            <a:srgbClr val="2F528F"/>
          </a:solidFill>
          <a:ln w="0" cap="flat">
            <a:solidFill>
              <a:srgbClr val="2F528F"/>
            </a:solidFill>
            <a:prstDash val="solid"/>
            <a:round/>
            <a:headEnd/>
            <a:tailEnd/>
          </a:ln>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1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31" name="Rectangle 22">
            <a:extLst>
              <a:ext uri="{FF2B5EF4-FFF2-40B4-BE49-F238E27FC236}">
                <a16:creationId xmlns:a16="http://schemas.microsoft.com/office/drawing/2014/main" id="{00000000-0008-0000-0300-000068000000}"/>
              </a:ext>
            </a:extLst>
          </p:cNvPr>
          <p:cNvSpPr>
            <a:spLocks noChangeArrowheads="1"/>
          </p:cNvSpPr>
          <p:nvPr/>
        </p:nvSpPr>
        <p:spPr bwMode="auto">
          <a:xfrm>
            <a:off x="6189923" y="5541963"/>
            <a:ext cx="78867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7000"/>
              </a:lnSpc>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Inobservables</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AutoShape 353">
            <a:extLst>
              <a:ext uri="{FF2B5EF4-FFF2-40B4-BE49-F238E27FC236}">
                <a16:creationId xmlns:a16="http://schemas.microsoft.com/office/drawing/2014/main" id="{00000000-0008-0000-0300-000061390000}"/>
              </a:ext>
            </a:extLst>
          </p:cNvPr>
          <p:cNvSpPr>
            <a:spLocks noChangeAspect="1" noChangeArrowheads="1"/>
          </p:cNvSpPr>
          <p:nvPr/>
        </p:nvSpPr>
        <p:spPr bwMode="auto">
          <a:xfrm>
            <a:off x="5173923" y="1690688"/>
            <a:ext cx="2886075" cy="4400550"/>
          </a:xfrm>
          <a:prstGeom prst="rect">
            <a:avLst/>
          </a:prstGeom>
          <a:noFill/>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ysClr val="windowText" lastClr="000000"/>
              </a:solidFill>
              <a:effectLst/>
              <a:uLnTx/>
              <a:uFillTx/>
            </a:endParaRPr>
          </a:p>
        </p:txBody>
      </p:sp>
      <p:cxnSp>
        <p:nvCxnSpPr>
          <p:cNvPr id="33" name="Conector: angular 32">
            <a:extLst>
              <a:ext uri="{FF2B5EF4-FFF2-40B4-BE49-F238E27FC236}">
                <a16:creationId xmlns:a16="http://schemas.microsoft.com/office/drawing/2014/main" id="{00000000-0008-0000-0300-000003000000}"/>
              </a:ext>
            </a:extLst>
          </p:cNvPr>
          <p:cNvCxnSpPr>
            <a:cxnSpLocks/>
            <a:stCxn id="26" idx="0"/>
            <a:endCxn id="15" idx="2"/>
          </p:cNvCxnSpPr>
          <p:nvPr/>
        </p:nvCxnSpPr>
        <p:spPr>
          <a:xfrm>
            <a:off x="5895278" y="2412449"/>
            <a:ext cx="395610" cy="552"/>
          </a:xfrm>
          <a:prstGeom prst="bentConnector3">
            <a:avLst/>
          </a:prstGeom>
          <a:noFill/>
          <a:ln w="9525" cap="flat" cmpd="sng" algn="ctr">
            <a:solidFill>
              <a:srgbClr val="4F81BD">
                <a:shade val="95000"/>
                <a:satMod val="105000"/>
              </a:srgbClr>
            </a:solidFill>
            <a:prstDash val="solid"/>
            <a:tailEnd type="triangle"/>
          </a:ln>
          <a:effectLst/>
        </p:spPr>
      </p:cxnSp>
      <p:pic>
        <p:nvPicPr>
          <p:cNvPr id="36" name="Imagen 35">
            <a:extLst>
              <a:ext uri="{FF2B5EF4-FFF2-40B4-BE49-F238E27FC236}">
                <a16:creationId xmlns:a16="http://schemas.microsoft.com/office/drawing/2014/main" id="{EAA01B49-6BDF-226D-AB0B-0FBCB82A9831}"/>
              </a:ext>
            </a:extLst>
          </p:cNvPr>
          <p:cNvPicPr>
            <a:picLocks noChangeAspect="1"/>
          </p:cNvPicPr>
          <p:nvPr/>
        </p:nvPicPr>
        <p:blipFill rotWithShape="1">
          <a:blip r:embed="rId2">
            <a:extLst>
              <a:ext uri="{28A0092B-C50C-407E-A947-70E740481C1C}">
                <a14:useLocalDpi xmlns:a14="http://schemas.microsoft.com/office/drawing/2010/main" val="0"/>
              </a:ext>
            </a:extLst>
          </a:blip>
          <a:srcRect l="9278" t="-1" r="9142" b="50254"/>
          <a:stretch/>
        </p:blipFill>
        <p:spPr bwMode="auto">
          <a:xfrm>
            <a:off x="9687325" y="5286790"/>
            <a:ext cx="2446493" cy="1499792"/>
          </a:xfrm>
          <a:prstGeom prst="rect">
            <a:avLst/>
          </a:prstGeom>
          <a:noFill/>
          <a:ln>
            <a:noFill/>
          </a:ln>
          <a:extLst>
            <a:ext uri="{53640926-AAD7-44D8-BBD7-CCE9431645EC}">
              <a14:shadowObscured xmlns:a14="http://schemas.microsoft.com/office/drawing/2010/main"/>
            </a:ext>
          </a:extLst>
        </p:spPr>
      </p:pic>
      <p:sp>
        <p:nvSpPr>
          <p:cNvPr id="3" name="Marcador de número de diapositiva 2">
            <a:extLst>
              <a:ext uri="{FF2B5EF4-FFF2-40B4-BE49-F238E27FC236}">
                <a16:creationId xmlns:a16="http://schemas.microsoft.com/office/drawing/2014/main" id="{FE13489B-F7E0-6C5A-A50C-C12683D154DE}"/>
              </a:ext>
            </a:extLst>
          </p:cNvPr>
          <p:cNvSpPr>
            <a:spLocks noGrp="1"/>
          </p:cNvSpPr>
          <p:nvPr>
            <p:ph type="sldNum" sz="quarter" idx="12"/>
          </p:nvPr>
        </p:nvSpPr>
        <p:spPr/>
        <p:txBody>
          <a:bodyPr/>
          <a:lstStyle/>
          <a:p>
            <a:fld id="{22B65AFC-14E6-4EDC-832A-2081F8269CE9}" type="slidenum">
              <a:rPr lang="es-AR" smtClean="0"/>
              <a:t>14</a:t>
            </a:fld>
            <a:endParaRPr lang="es-AR"/>
          </a:p>
        </p:txBody>
      </p:sp>
    </p:spTree>
    <p:extLst>
      <p:ext uri="{BB962C8B-B14F-4D97-AF65-F5344CB8AC3E}">
        <p14:creationId xmlns:p14="http://schemas.microsoft.com/office/powerpoint/2010/main" val="3574577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6568137-5921-42E6-89F8-2424FECECD75}"/>
              </a:ext>
            </a:extLst>
          </p:cNvPr>
          <p:cNvSpPr>
            <a:spLocks noGrp="1"/>
          </p:cNvSpPr>
          <p:nvPr>
            <p:ph type="sldNum" sz="quarter" idx="12"/>
          </p:nvPr>
        </p:nvSpPr>
        <p:spPr/>
        <p:txBody>
          <a:bodyPr/>
          <a:lstStyle/>
          <a:p>
            <a:fld id="{230F56A1-46FE-4F73-B4B2-A410C32A33D0}" type="slidenum">
              <a:rPr lang="es-ES" altLang="es-AR" smtClean="0"/>
              <a:pPr/>
              <a:t>15</a:t>
            </a:fld>
            <a:endParaRPr lang="es-ES" altLang="es-AR"/>
          </a:p>
        </p:txBody>
      </p:sp>
      <p:sp>
        <p:nvSpPr>
          <p:cNvPr id="2" name="Título 1">
            <a:extLst>
              <a:ext uri="{FF2B5EF4-FFF2-40B4-BE49-F238E27FC236}">
                <a16:creationId xmlns:a16="http://schemas.microsoft.com/office/drawing/2014/main" id="{13186A3B-C95B-49E9-B2FF-85097E98C542}"/>
              </a:ext>
            </a:extLst>
          </p:cNvPr>
          <p:cNvSpPr>
            <a:spLocks noGrp="1"/>
          </p:cNvSpPr>
          <p:nvPr>
            <p:ph type="title" idx="4294967295"/>
          </p:nvPr>
        </p:nvSpPr>
        <p:spPr>
          <a:xfrm>
            <a:off x="3368745" y="203040"/>
            <a:ext cx="5597385" cy="758825"/>
          </a:xfrm>
        </p:spPr>
        <p:txBody>
          <a:bodyPr>
            <a:noAutofit/>
          </a:bodyPr>
          <a:lstStyle/>
          <a:p>
            <a:pPr algn="ctr"/>
            <a:r>
              <a:rPr lang="es-AR" b="1" dirty="0">
                <a:ln w="24500" cmpd="dbl">
                  <a:solidFill>
                    <a:srgbClr val="CCB400">
                      <a:shade val="85000"/>
                      <a:satMod val="155000"/>
                    </a:srgbClr>
                  </a:solidFill>
                  <a:prstDash val="solid"/>
                  <a:miter lim="800000"/>
                </a:ln>
                <a:gradFill>
                  <a:gsLst>
                    <a:gs pos="10000">
                      <a:srgbClr val="CCB400">
                        <a:tint val="10000"/>
                        <a:satMod val="155000"/>
                      </a:srgbClr>
                    </a:gs>
                    <a:gs pos="60000">
                      <a:srgbClr val="CCB400">
                        <a:tint val="30000"/>
                        <a:satMod val="155000"/>
                      </a:srgbClr>
                    </a:gs>
                    <a:gs pos="100000">
                      <a:srgbClr val="CCB400">
                        <a:tint val="73000"/>
                        <a:satMod val="155000"/>
                      </a:srgbClr>
                    </a:gs>
                  </a:gsLst>
                  <a:lin ang="5400000"/>
                </a:gradFill>
                <a:effectLst>
                  <a:outerShdw blurRad="38100" dist="38100" dir="7020000" algn="tl">
                    <a:srgbClr val="000000">
                      <a:alpha val="35000"/>
                    </a:srgbClr>
                  </a:outerShdw>
                </a:effectLst>
                <a:latin typeface="Georgia"/>
                <a:ea typeface="+mn-ea"/>
                <a:cs typeface="Arial" charset="0"/>
              </a:rPr>
              <a:t>Filosofía científica</a:t>
            </a:r>
          </a:p>
        </p:txBody>
      </p:sp>
      <p:sp>
        <p:nvSpPr>
          <p:cNvPr id="5" name="Marcador de contenido 4">
            <a:extLst>
              <a:ext uri="{FF2B5EF4-FFF2-40B4-BE49-F238E27FC236}">
                <a16:creationId xmlns:a16="http://schemas.microsoft.com/office/drawing/2014/main" id="{077B6349-601C-403A-ADD4-8E307EE3AA8C}"/>
              </a:ext>
            </a:extLst>
          </p:cNvPr>
          <p:cNvSpPr>
            <a:spLocks noGrp="1"/>
          </p:cNvSpPr>
          <p:nvPr>
            <p:ph sz="half" idx="4294967295"/>
          </p:nvPr>
        </p:nvSpPr>
        <p:spPr>
          <a:xfrm>
            <a:off x="0" y="1052513"/>
            <a:ext cx="7064375" cy="5357812"/>
          </a:xfrm>
        </p:spPr>
        <p:txBody>
          <a:bodyPr>
            <a:normAutofit lnSpcReduction="10000"/>
          </a:bodyPr>
          <a:lstStyle/>
          <a:p>
            <a:pPr marL="0" indent="0">
              <a:lnSpc>
                <a:spcPct val="107000"/>
              </a:lnSpc>
              <a:spcAft>
                <a:spcPts val="800"/>
              </a:spcAft>
              <a:buNone/>
            </a:pPr>
            <a:r>
              <a:rPr lang="es-AR" sz="2200" dirty="0">
                <a:latin typeface="Calibri" panose="020F0502020204030204" pitchFamily="34" charset="0"/>
                <a:ea typeface="Calibri" panose="020F0502020204030204" pitchFamily="34" charset="0"/>
                <a:cs typeface="Times New Roman" panose="02020603050405020304" pitchFamily="18" charset="0"/>
              </a:rPr>
              <a:t>Ludwig Wittgenstein y Bertrand Russell señalan </a:t>
            </a:r>
            <a:r>
              <a:rPr lang="es-AR" sz="2200" dirty="0">
                <a:solidFill>
                  <a:srgbClr val="00B050"/>
                </a:solidFill>
                <a:latin typeface="Calibri" panose="020F0502020204030204" pitchFamily="34" charset="0"/>
                <a:ea typeface="Calibri" panose="020F0502020204030204" pitchFamily="34" charset="0"/>
                <a:cs typeface="Times New Roman" panose="02020603050405020304" pitchFamily="18" charset="0"/>
              </a:rPr>
              <a:t>que </a:t>
            </a:r>
            <a:r>
              <a:rPr lang="es-AR" sz="2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la filosofía</a:t>
            </a:r>
            <a:r>
              <a:rPr lang="es-AR" sz="22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s-AR" sz="2200" dirty="0">
                <a:latin typeface="Calibri" panose="020F0502020204030204" pitchFamily="34" charset="0"/>
                <a:ea typeface="Calibri" panose="020F0502020204030204" pitchFamily="34" charset="0"/>
                <a:cs typeface="Times New Roman" panose="02020603050405020304" pitchFamily="18" charset="0"/>
              </a:rPr>
              <a:t>no </a:t>
            </a:r>
            <a:r>
              <a:rPr lang="es-AR" sz="2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es</a:t>
            </a:r>
            <a:r>
              <a:rPr lang="es-AR" sz="2200" dirty="0">
                <a:latin typeface="Calibri" panose="020F0502020204030204" pitchFamily="34" charset="0"/>
                <a:ea typeface="Calibri" panose="020F0502020204030204" pitchFamily="34" charset="0"/>
                <a:cs typeface="Times New Roman" panose="02020603050405020304" pitchFamily="18" charset="0"/>
              </a:rPr>
              <a:t> una teoría, sino </a:t>
            </a:r>
            <a:r>
              <a:rPr lang="es-AR" sz="2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una actividad</a:t>
            </a:r>
            <a:r>
              <a:rPr lang="es-AR" sz="2200" dirty="0">
                <a:latin typeface="Calibri" panose="020F0502020204030204" pitchFamily="34" charset="0"/>
                <a:ea typeface="Calibri" panose="020F0502020204030204" pitchFamily="34" charset="0"/>
                <a:cs typeface="Times New Roman" panose="02020603050405020304" pitchFamily="18" charset="0"/>
              </a:rPr>
              <a:t>, entonces </a:t>
            </a:r>
            <a:r>
              <a:rPr lang="es-AR" sz="2200" b="1" dirty="0">
                <a:latin typeface="Calibri" panose="020F0502020204030204" pitchFamily="34" charset="0"/>
                <a:ea typeface="Calibri" panose="020F0502020204030204" pitchFamily="34" charset="0"/>
                <a:cs typeface="Times New Roman" panose="02020603050405020304" pitchFamily="18" charset="0"/>
              </a:rPr>
              <a:t>una obra filosófica consiste especialmente en elucidaciones</a:t>
            </a:r>
            <a:r>
              <a:rPr lang="es-AR" sz="2200" dirty="0">
                <a:latin typeface="Calibri" panose="020F0502020204030204" pitchFamily="34" charset="0"/>
                <a:ea typeface="Calibri" panose="020F0502020204030204" pitchFamily="34" charset="0"/>
                <a:cs typeface="Times New Roman" panose="02020603050405020304" pitchFamily="18" charset="0"/>
              </a:rPr>
              <a:t>, por lo que </a:t>
            </a:r>
            <a:r>
              <a:rPr lang="es-AR" sz="2200" b="1" dirty="0">
                <a:latin typeface="Calibri" panose="020F0502020204030204" pitchFamily="34" charset="0"/>
                <a:ea typeface="Calibri" panose="020F0502020204030204" pitchFamily="34" charset="0"/>
                <a:cs typeface="Times New Roman" panose="02020603050405020304" pitchFamily="18" charset="0"/>
              </a:rPr>
              <a:t>el resultado de la</a:t>
            </a:r>
            <a:r>
              <a:rPr lang="es-AR" sz="2200" dirty="0">
                <a:latin typeface="Calibri" panose="020F0502020204030204" pitchFamily="34" charset="0"/>
                <a:ea typeface="Calibri" panose="020F0502020204030204" pitchFamily="34" charset="0"/>
                <a:cs typeface="Times New Roman" panose="02020603050405020304" pitchFamily="18" charset="0"/>
              </a:rPr>
              <a:t> </a:t>
            </a:r>
            <a:r>
              <a:rPr lang="es-AR" sz="2200" b="1" dirty="0">
                <a:latin typeface="Calibri" panose="020F0502020204030204" pitchFamily="34" charset="0"/>
                <a:ea typeface="Calibri" panose="020F0502020204030204" pitchFamily="34" charset="0"/>
                <a:cs typeface="Times New Roman" panose="02020603050405020304" pitchFamily="18" charset="0"/>
              </a:rPr>
              <a:t>filosofía</a:t>
            </a:r>
            <a:r>
              <a:rPr lang="es-AR" sz="2200" dirty="0">
                <a:latin typeface="Calibri" panose="020F0502020204030204" pitchFamily="34" charset="0"/>
                <a:ea typeface="Calibri" panose="020F0502020204030204" pitchFamily="34" charset="0"/>
                <a:cs typeface="Times New Roman" panose="02020603050405020304" pitchFamily="18" charset="0"/>
              </a:rPr>
              <a:t> no </a:t>
            </a:r>
            <a:r>
              <a:rPr lang="es-AR" sz="2200" b="1" dirty="0">
                <a:latin typeface="Calibri" panose="020F0502020204030204" pitchFamily="34" charset="0"/>
                <a:ea typeface="Calibri" panose="020F0502020204030204" pitchFamily="34" charset="0"/>
                <a:cs typeface="Times New Roman" panose="02020603050405020304" pitchFamily="18" charset="0"/>
              </a:rPr>
              <a:t>son</a:t>
            </a:r>
            <a:r>
              <a:rPr lang="es-AR" sz="2200" dirty="0">
                <a:latin typeface="Calibri" panose="020F0502020204030204" pitchFamily="34" charset="0"/>
                <a:ea typeface="Calibri" panose="020F0502020204030204" pitchFamily="34" charset="0"/>
                <a:cs typeface="Times New Roman" panose="02020603050405020304" pitchFamily="18" charset="0"/>
              </a:rPr>
              <a:t> proposiciones filosóficas sino </a:t>
            </a:r>
            <a:r>
              <a:rPr lang="es-AR" sz="2200" b="1" dirty="0">
                <a:latin typeface="Calibri" panose="020F0502020204030204" pitchFamily="34" charset="0"/>
                <a:ea typeface="Calibri" panose="020F0502020204030204" pitchFamily="34" charset="0"/>
                <a:cs typeface="Times New Roman" panose="02020603050405020304" pitchFamily="18" charset="0"/>
              </a:rPr>
              <a:t>el </a:t>
            </a:r>
            <a:r>
              <a:rPr lang="es-AR" sz="2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esclarecimiento de las proposiciones</a:t>
            </a:r>
            <a:r>
              <a:rPr lang="es-AR" sz="2200" dirty="0">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es-AR" sz="2200" dirty="0">
                <a:latin typeface="Calibri" panose="020F0502020204030204" pitchFamily="34" charset="0"/>
                <a:ea typeface="Calibri" panose="020F0502020204030204" pitchFamily="34" charset="0"/>
                <a:cs typeface="Times New Roman" panose="02020603050405020304" pitchFamily="18" charset="0"/>
              </a:rPr>
              <a:t>En este mismo sentido podemos afirmar que </a:t>
            </a:r>
            <a:r>
              <a:rPr lang="es-AR" sz="2200" b="1" dirty="0">
                <a:latin typeface="Calibri" panose="020F0502020204030204" pitchFamily="34" charset="0"/>
                <a:ea typeface="Calibri" panose="020F0502020204030204" pitchFamily="34" charset="0"/>
                <a:cs typeface="Times New Roman" panose="02020603050405020304" pitchFamily="18" charset="0"/>
              </a:rPr>
              <a:t>el </a:t>
            </a:r>
            <a:r>
              <a:rPr lang="es-AR" sz="2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objeto de la filosofía </a:t>
            </a:r>
            <a:r>
              <a:rPr lang="es-AR" sz="2200" b="1" dirty="0">
                <a:latin typeface="Calibri" panose="020F0502020204030204" pitchFamily="34" charset="0"/>
                <a:ea typeface="Calibri" panose="020F0502020204030204" pitchFamily="34" charset="0"/>
                <a:cs typeface="Times New Roman" panose="02020603050405020304" pitchFamily="18" charset="0"/>
              </a:rPr>
              <a:t>es el </a:t>
            </a:r>
            <a:r>
              <a:rPr lang="es-AR" sz="2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esclarecimiento </a:t>
            </a:r>
            <a:r>
              <a:rPr lang="es-AR" sz="2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lógica del pensamiento</a:t>
            </a:r>
            <a:r>
              <a:rPr lang="es-AR" sz="2200" dirty="0">
                <a:latin typeface="Calibri" panose="020F0502020204030204" pitchFamily="34" charset="0"/>
                <a:ea typeface="Calibri" panose="020F0502020204030204" pitchFamily="34" charset="0"/>
                <a:cs typeface="Times New Roman" panose="02020603050405020304" pitchFamily="18" charset="0"/>
              </a:rPr>
              <a:t>, y como venimos postulando en la concepción de ciencia, aquí también afirmamos que </a:t>
            </a:r>
            <a:r>
              <a:rPr lang="es-AR" sz="2200" dirty="0">
                <a:solidFill>
                  <a:srgbClr val="00B050"/>
                </a:solidFill>
                <a:latin typeface="Calibri" panose="020F0502020204030204" pitchFamily="34" charset="0"/>
                <a:ea typeface="Calibri" panose="020F0502020204030204" pitchFamily="34" charset="0"/>
                <a:cs typeface="Times New Roman" panose="02020603050405020304" pitchFamily="18" charset="0"/>
              </a:rPr>
              <a:t>la filosofía debe esclarecer y delimitar con precisión los </a:t>
            </a:r>
            <a:r>
              <a:rPr lang="es-AR" sz="2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pensamientos</a:t>
            </a:r>
            <a:r>
              <a:rPr lang="es-AR" sz="22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s-AR" sz="2200" dirty="0">
                <a:latin typeface="Calibri" panose="020F0502020204030204" pitchFamily="34" charset="0"/>
                <a:ea typeface="Calibri" panose="020F0502020204030204" pitchFamily="34" charset="0"/>
                <a:cs typeface="Times New Roman" panose="02020603050405020304" pitchFamily="18" charset="0"/>
              </a:rPr>
              <a:t>que de otro modo serían, por así decirlo, opacos y confusos.</a:t>
            </a:r>
          </a:p>
          <a:p>
            <a:pPr marL="0" indent="0">
              <a:lnSpc>
                <a:spcPct val="107000"/>
              </a:lnSpc>
              <a:spcAft>
                <a:spcPts val="800"/>
              </a:spcAft>
              <a:buNone/>
            </a:pPr>
            <a:r>
              <a:rPr lang="es-AR" sz="2200" dirty="0">
                <a:latin typeface="Calibri" panose="020F0502020204030204" pitchFamily="34" charset="0"/>
                <a:ea typeface="Calibri" panose="020F0502020204030204" pitchFamily="34" charset="0"/>
                <a:cs typeface="Times New Roman" panose="02020603050405020304" pitchFamily="18" charset="0"/>
              </a:rPr>
              <a:t>Entonces: </a:t>
            </a:r>
            <a:r>
              <a:rPr lang="es-AR" sz="2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la Filosofía es una </a:t>
            </a:r>
            <a:r>
              <a:rPr lang="es-AR"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actividad</a:t>
            </a:r>
            <a:r>
              <a:rPr lang="es-AR" sz="2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s-AR" sz="2200" dirty="0">
                <a:latin typeface="Calibri" panose="020F0502020204030204" pitchFamily="34" charset="0"/>
                <a:ea typeface="Calibri" panose="020F0502020204030204" pitchFamily="34" charset="0"/>
                <a:cs typeface="Times New Roman" panose="02020603050405020304" pitchFamily="18" charset="0"/>
              </a:rPr>
              <a:t>que </a:t>
            </a:r>
            <a:r>
              <a:rPr lang="es-AR" sz="2200" b="1" dirty="0">
                <a:latin typeface="Calibri" panose="020F0502020204030204" pitchFamily="34" charset="0"/>
                <a:ea typeface="Calibri" panose="020F0502020204030204" pitchFamily="34" charset="0"/>
                <a:cs typeface="Times New Roman" panose="02020603050405020304" pitchFamily="18" charset="0"/>
              </a:rPr>
              <a:t>delimita</a:t>
            </a:r>
            <a:r>
              <a:rPr lang="es-AR" sz="2200" dirty="0">
                <a:latin typeface="Calibri" panose="020F0502020204030204" pitchFamily="34" charset="0"/>
                <a:ea typeface="Calibri" panose="020F0502020204030204" pitchFamily="34" charset="0"/>
                <a:cs typeface="Times New Roman" panose="02020603050405020304" pitchFamily="18" charset="0"/>
              </a:rPr>
              <a:t>: lo </a:t>
            </a:r>
            <a:r>
              <a:rPr lang="es-AR" sz="2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pensable</a:t>
            </a:r>
            <a:r>
              <a:rPr lang="es-AR" sz="2200" dirty="0">
                <a:latin typeface="Calibri" panose="020F0502020204030204" pitchFamily="34" charset="0"/>
                <a:ea typeface="Calibri" panose="020F0502020204030204" pitchFamily="34" charset="0"/>
                <a:cs typeface="Times New Roman" panose="02020603050405020304" pitchFamily="18" charset="0"/>
              </a:rPr>
              <a:t> y expresado claramente en un </a:t>
            </a:r>
            <a:r>
              <a:rPr lang="es-AR" sz="2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lenguaje lógico</a:t>
            </a:r>
            <a:r>
              <a:rPr lang="es-AR" sz="2200" b="1" dirty="0">
                <a:latin typeface="Calibri" panose="020F0502020204030204" pitchFamily="34" charset="0"/>
                <a:ea typeface="Calibri" panose="020F0502020204030204" pitchFamily="34" charset="0"/>
                <a:cs typeface="Times New Roman" panose="02020603050405020304" pitchFamily="18" charset="0"/>
              </a:rPr>
              <a:t>, de </a:t>
            </a:r>
            <a:r>
              <a:rPr lang="es-AR" sz="2200" dirty="0">
                <a:latin typeface="Calibri" panose="020F0502020204030204" pitchFamily="34" charset="0"/>
                <a:ea typeface="Calibri" panose="020F0502020204030204" pitchFamily="34" charset="0"/>
                <a:cs typeface="Times New Roman" panose="02020603050405020304" pitchFamily="18" charset="0"/>
              </a:rPr>
              <a:t>lo impensable por obvio sinsentido</a:t>
            </a:r>
            <a:r>
              <a:rPr lang="es-AR" sz="180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7" name="Imagen 6">
            <a:extLst>
              <a:ext uri="{FF2B5EF4-FFF2-40B4-BE49-F238E27FC236}">
                <a16:creationId xmlns:a16="http://schemas.microsoft.com/office/drawing/2014/main" id="{05AF60C5-62F5-4971-A4CE-D5849A6CBB0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33735" y="608076"/>
            <a:ext cx="4146020" cy="5724525"/>
          </a:xfrm>
          <a:prstGeom prst="rect">
            <a:avLst/>
          </a:prstGeom>
        </p:spPr>
      </p:pic>
      <p:pic>
        <p:nvPicPr>
          <p:cNvPr id="1028" name="Picture 4" descr="La ética de Wittgenstein">
            <a:extLst>
              <a:ext uri="{FF2B5EF4-FFF2-40B4-BE49-F238E27FC236}">
                <a16:creationId xmlns:a16="http://schemas.microsoft.com/office/drawing/2014/main" id="{08AB1266-A030-4FEE-B447-45143FF6A43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934" t="6239" r="3898"/>
          <a:stretch/>
        </p:blipFill>
        <p:spPr bwMode="auto">
          <a:xfrm>
            <a:off x="1706284" y="312699"/>
            <a:ext cx="895272" cy="756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43B28A8-4CB6-419B-9329-398006C6F214}"/>
              </a:ext>
            </a:extLst>
          </p:cNvPr>
          <p:cNvPicPr>
            <a:picLocks noChangeAspect="1"/>
          </p:cNvPicPr>
          <p:nvPr/>
        </p:nvPicPr>
        <p:blipFill>
          <a:blip r:embed="rId6"/>
          <a:stretch>
            <a:fillRect/>
          </a:stretch>
        </p:blipFill>
        <p:spPr>
          <a:xfrm>
            <a:off x="2841235" y="299660"/>
            <a:ext cx="756000" cy="756000"/>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82472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E180D4A7-C9FB-4DFB-919C-405C955672EB}">
      <p14:showEvtLst xmlns:p14="http://schemas.microsoft.com/office/powerpoint/2010/main">
        <p14:playEvt time="835" objId="6"/>
        <p14:stopEvt time="99103" objId="6"/>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4D16226-B847-4144-98BA-0D5E5CFAB148}"/>
              </a:ext>
            </a:extLst>
          </p:cNvPr>
          <p:cNvSpPr>
            <a:spLocks noGrp="1"/>
          </p:cNvSpPr>
          <p:nvPr>
            <p:ph type="sldNum" sz="quarter" idx="12"/>
          </p:nvPr>
        </p:nvSpPr>
        <p:spPr/>
        <p:txBody>
          <a:bodyPr/>
          <a:lstStyle/>
          <a:p>
            <a:fld id="{230F56A1-46FE-4F73-B4B2-A410C32A33D0}" type="slidenum">
              <a:rPr lang="es-ES" altLang="es-AR" smtClean="0"/>
              <a:pPr/>
              <a:t>16</a:t>
            </a:fld>
            <a:endParaRPr lang="es-ES" altLang="es-AR"/>
          </a:p>
        </p:txBody>
      </p:sp>
      <p:sp>
        <p:nvSpPr>
          <p:cNvPr id="5" name="Marcador de contenido 4">
            <a:extLst>
              <a:ext uri="{FF2B5EF4-FFF2-40B4-BE49-F238E27FC236}">
                <a16:creationId xmlns:a16="http://schemas.microsoft.com/office/drawing/2014/main" id="{02C93FD7-A213-4AD7-81D6-2EC8E7DE6033}"/>
              </a:ext>
            </a:extLst>
          </p:cNvPr>
          <p:cNvSpPr>
            <a:spLocks noGrp="1"/>
          </p:cNvSpPr>
          <p:nvPr>
            <p:ph sz="quarter" idx="4294967295"/>
          </p:nvPr>
        </p:nvSpPr>
        <p:spPr>
          <a:xfrm>
            <a:off x="497681" y="239713"/>
            <a:ext cx="11339513" cy="1923135"/>
          </a:xfrm>
        </p:spPr>
        <p:txBody>
          <a:bodyPr>
            <a:normAutofit/>
          </a:bodyPr>
          <a:lstStyle/>
          <a:p>
            <a:pPr marL="0" indent="0">
              <a:buNone/>
            </a:pPr>
            <a:r>
              <a:rPr lang="es-AR" sz="1800" dirty="0">
                <a:latin typeface="Calibri" panose="020F0502020204030204" pitchFamily="34" charset="0"/>
                <a:ea typeface="Calibri" panose="020F0502020204030204" pitchFamily="34" charset="0"/>
                <a:cs typeface="Times New Roman" panose="02020603050405020304" pitchFamily="18" charset="0"/>
              </a:rPr>
              <a:t>Antes de pasar a nuestra próxima cuestión que es </a:t>
            </a:r>
            <a:r>
              <a:rPr lang="es-AR" sz="1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la «investigación científica»</a:t>
            </a:r>
            <a:r>
              <a:rPr lang="es-AR" sz="1800" dirty="0">
                <a:latin typeface="Calibri" panose="020F0502020204030204" pitchFamily="34" charset="0"/>
                <a:ea typeface="Calibri" panose="020F0502020204030204" pitchFamily="34" charset="0"/>
                <a:cs typeface="Times New Roman" panose="02020603050405020304" pitchFamily="18" charset="0"/>
              </a:rPr>
              <a:t>, bien nos será de utilidad (para una aproximación) la concepción de la </a:t>
            </a:r>
            <a:r>
              <a:rPr lang="es-AR" sz="1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filosofía científica </a:t>
            </a:r>
            <a:r>
              <a:rPr lang="es-AR" sz="1800" dirty="0">
                <a:latin typeface="Calibri" panose="020F0502020204030204" pitchFamily="34" charset="0"/>
                <a:ea typeface="Calibri" panose="020F0502020204030204" pitchFamily="34" charset="0"/>
                <a:cs typeface="Times New Roman" panose="02020603050405020304" pitchFamily="18" charset="0"/>
              </a:rPr>
              <a:t>expuesta por Mario Bunge, por la cual llamamos </a:t>
            </a:r>
            <a:r>
              <a:rPr lang="es-AR" sz="1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filosofía científica </a:t>
            </a:r>
            <a:r>
              <a:rPr lang="es-AR" sz="1800" dirty="0">
                <a:latin typeface="Calibri" panose="020F0502020204030204" pitchFamily="34" charset="0"/>
                <a:ea typeface="Calibri" panose="020F0502020204030204" pitchFamily="34" charset="0"/>
                <a:cs typeface="Times New Roman" panose="02020603050405020304" pitchFamily="18" charset="0"/>
              </a:rPr>
              <a:t>a la clase de </a:t>
            </a:r>
            <a:r>
              <a:rPr lang="es-AR" sz="1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concepciones filosóficas que aceptan el método de la ciencia </a:t>
            </a:r>
            <a:r>
              <a:rPr lang="es-AR" sz="1800" dirty="0">
                <a:latin typeface="Calibri" panose="020F0502020204030204" pitchFamily="34" charset="0"/>
                <a:ea typeface="Calibri" panose="020F0502020204030204" pitchFamily="34" charset="0"/>
                <a:cs typeface="Times New Roman" panose="02020603050405020304" pitchFamily="18" charset="0"/>
              </a:rPr>
              <a:t>como la manera </a:t>
            </a:r>
            <a:r>
              <a:rPr lang="es-AR" sz="1800" b="1" dirty="0">
                <a:latin typeface="Calibri" panose="020F0502020204030204" pitchFamily="34" charset="0"/>
                <a:ea typeface="Calibri" panose="020F0502020204030204" pitchFamily="34" charset="0"/>
                <a:cs typeface="Times New Roman" panose="02020603050405020304" pitchFamily="18" charset="0"/>
              </a:rPr>
              <a:t>que nos permite</a:t>
            </a:r>
            <a:r>
              <a:rPr lang="es-AR" sz="1800" dirty="0">
                <a:latin typeface="Calibri" panose="020F0502020204030204" pitchFamily="34" charset="0"/>
                <a:ea typeface="Calibri" panose="020F0502020204030204" pitchFamily="34" charset="0"/>
                <a:cs typeface="Times New Roman" panose="02020603050405020304" pitchFamily="18" charset="0"/>
              </a:rPr>
              <a:t>: a) </a:t>
            </a:r>
            <a:r>
              <a:rPr lang="es-AR" sz="1800" b="1" dirty="0">
                <a:latin typeface="Calibri" panose="020F0502020204030204" pitchFamily="34" charset="0"/>
                <a:ea typeface="Calibri" panose="020F0502020204030204" pitchFamily="34" charset="0"/>
                <a:cs typeface="Times New Roman" panose="02020603050405020304" pitchFamily="18" charset="0"/>
              </a:rPr>
              <a:t>plantear cuestiones fácticas razonables </a:t>
            </a:r>
            <a:r>
              <a:rPr lang="es-AR" sz="1800" dirty="0">
                <a:latin typeface="Calibri" panose="020F0502020204030204" pitchFamily="34" charset="0"/>
                <a:ea typeface="Calibri" panose="020F0502020204030204" pitchFamily="34" charset="0"/>
                <a:cs typeface="Times New Roman" panose="02020603050405020304" pitchFamily="18" charset="0"/>
              </a:rPr>
              <a:t>(esto es, preguntas que son significativas, no triviales, y que pueden ser respondidas dentro de una teoría existente o concebible); y b) </a:t>
            </a:r>
            <a:r>
              <a:rPr lang="es-AR" sz="1800" b="1" dirty="0">
                <a:latin typeface="Calibri" panose="020F0502020204030204" pitchFamily="34" charset="0"/>
                <a:ea typeface="Calibri" panose="020F0502020204030204" pitchFamily="34" charset="0"/>
                <a:cs typeface="Times New Roman" panose="02020603050405020304" pitchFamily="18" charset="0"/>
              </a:rPr>
              <a:t>probar respuestas probables</a:t>
            </a:r>
            <a:r>
              <a:rPr lang="es-AR" sz="1800" dirty="0">
                <a:latin typeface="Calibri" panose="020F0502020204030204" pitchFamily="34" charset="0"/>
                <a:ea typeface="Calibri" panose="020F0502020204030204" pitchFamily="34" charset="0"/>
                <a:cs typeface="Times New Roman" panose="02020603050405020304" pitchFamily="18" charset="0"/>
              </a:rPr>
              <a:t> en todos los campos del conocimiento. Además, detalla que</a:t>
            </a:r>
            <a:r>
              <a:rPr lang="es-AR" sz="1800" b="1" dirty="0">
                <a:latin typeface="Calibri" panose="020F0502020204030204" pitchFamily="34" charset="0"/>
                <a:ea typeface="Calibri" panose="020F0502020204030204" pitchFamily="34" charset="0"/>
                <a:cs typeface="Times New Roman" panose="02020603050405020304" pitchFamily="18" charset="0"/>
              </a:rPr>
              <a:t> la auténtica </a:t>
            </a:r>
            <a:r>
              <a:rPr lang="es-AR" sz="1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filosofía</a:t>
            </a:r>
            <a:r>
              <a:rPr lang="es-AR" sz="1800" b="1" dirty="0">
                <a:latin typeface="Calibri" panose="020F0502020204030204" pitchFamily="34" charset="0"/>
                <a:ea typeface="Calibri" panose="020F0502020204030204" pitchFamily="34" charset="0"/>
                <a:cs typeface="Times New Roman" panose="02020603050405020304" pitchFamily="18" charset="0"/>
              </a:rPr>
              <a:t> está compuesta por</a:t>
            </a:r>
            <a:r>
              <a:rPr lang="es-AR" sz="1800" dirty="0">
                <a:latin typeface="Calibri" panose="020F0502020204030204" pitchFamily="34" charset="0"/>
                <a:ea typeface="Calibri" panose="020F0502020204030204" pitchFamily="34" charset="0"/>
                <a:cs typeface="Times New Roman" panose="02020603050405020304" pitchFamily="18" charset="0"/>
              </a:rPr>
              <a:t> </a:t>
            </a:r>
            <a:r>
              <a:rPr lang="es-AR" sz="1800" b="1" dirty="0">
                <a:latin typeface="Calibri" panose="020F0502020204030204" pitchFamily="34" charset="0"/>
                <a:ea typeface="Calibri" panose="020F0502020204030204" pitchFamily="34" charset="0"/>
                <a:cs typeface="Times New Roman" panose="02020603050405020304" pitchFamily="18" charset="0"/>
              </a:rPr>
              <a:t>dos ramas, la </a:t>
            </a:r>
            <a:r>
              <a:rPr lang="es-A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teórica</a:t>
            </a:r>
            <a:r>
              <a:rPr lang="es-AR" sz="1800" b="1" dirty="0">
                <a:latin typeface="Calibri" panose="020F0502020204030204" pitchFamily="34" charset="0"/>
                <a:ea typeface="Calibri" panose="020F0502020204030204" pitchFamily="34" charset="0"/>
                <a:cs typeface="Times New Roman" panose="02020603050405020304" pitchFamily="18" charset="0"/>
              </a:rPr>
              <a:t> y la </a:t>
            </a:r>
            <a:r>
              <a:rPr lang="es-AR" sz="1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práctica</a:t>
            </a:r>
            <a:r>
              <a:rPr lang="es-AR" sz="1800" b="1" dirty="0">
                <a:latin typeface="Calibri" panose="020F0502020204030204" pitchFamily="34" charset="0"/>
                <a:ea typeface="Calibri" panose="020F0502020204030204" pitchFamily="34" charset="0"/>
                <a:cs typeface="Times New Roman" panose="02020603050405020304" pitchFamily="18" charset="0"/>
              </a:rPr>
              <a:t> y que su relación se constituye en un </a:t>
            </a:r>
            <a:r>
              <a:rPr lang="es-AR" sz="1800" b="1" dirty="0" err="1">
                <a:latin typeface="Calibri" panose="020F0502020204030204" pitchFamily="34" charset="0"/>
                <a:ea typeface="Calibri" panose="020F0502020204030204" pitchFamily="34" charset="0"/>
                <a:cs typeface="Times New Roman" panose="02020603050405020304" pitchFamily="18" charset="0"/>
              </a:rPr>
              <a:t>imbricamiento</a:t>
            </a:r>
            <a:r>
              <a:rPr lang="es-AR" sz="1800" dirty="0">
                <a:latin typeface="Calibri" panose="020F0502020204030204" pitchFamily="34" charset="0"/>
                <a:ea typeface="Calibri" panose="020F0502020204030204" pitchFamily="34" charset="0"/>
                <a:cs typeface="Times New Roman" panose="02020603050405020304" pitchFamily="18" charset="0"/>
              </a:rPr>
              <a:t> </a:t>
            </a:r>
            <a:r>
              <a:rPr lang="es-AR"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analítico</a:t>
            </a:r>
            <a:r>
              <a:rPr lang="es-AR" sz="1800" b="1" dirty="0">
                <a:latin typeface="Calibri" panose="020F0502020204030204" pitchFamily="34" charset="0"/>
                <a:ea typeface="Calibri" panose="020F0502020204030204" pitchFamily="34" charset="0"/>
                <a:cs typeface="Times New Roman" panose="02020603050405020304" pitchFamily="18" charset="0"/>
              </a:rPr>
              <a:t>-</a:t>
            </a:r>
            <a:r>
              <a:rPr lang="es-AR" sz="1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sintético</a:t>
            </a:r>
            <a:r>
              <a:rPr lang="es-AR" sz="1800" dirty="0">
                <a:latin typeface="Calibri" panose="020F0502020204030204" pitchFamily="34" charset="0"/>
                <a:ea typeface="Calibri" panose="020F0502020204030204" pitchFamily="34" charset="0"/>
                <a:cs typeface="Times New Roman" panose="02020603050405020304" pitchFamily="18" charset="0"/>
              </a:rPr>
              <a:t> de la </a:t>
            </a:r>
            <a:r>
              <a:rPr lang="es-AR" sz="1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filosofía científica</a:t>
            </a:r>
            <a:r>
              <a:rPr lang="es-AR" sz="1800" dirty="0">
                <a:latin typeface="Calibri" panose="020F0502020204030204" pitchFamily="34" charset="0"/>
                <a:ea typeface="Calibri" panose="020F0502020204030204" pitchFamily="34" charset="0"/>
                <a:cs typeface="Times New Roman" panose="02020603050405020304" pitchFamily="18" charset="0"/>
              </a:rPr>
              <a:t>.</a:t>
            </a:r>
          </a:p>
          <a:p>
            <a:endParaRPr lang="es-AR" dirty="0"/>
          </a:p>
        </p:txBody>
      </p:sp>
      <p:pic>
        <p:nvPicPr>
          <p:cNvPr id="6" name="Imagen 5">
            <a:extLst>
              <a:ext uri="{FF2B5EF4-FFF2-40B4-BE49-F238E27FC236}">
                <a16:creationId xmlns:a16="http://schemas.microsoft.com/office/drawing/2014/main" id="{76B4FFD8-4FA9-4001-96AA-633BEB74991B}"/>
              </a:ext>
            </a:extLst>
          </p:cNvPr>
          <p:cNvPicPr>
            <a:picLocks/>
          </p:cNvPicPr>
          <p:nvPr/>
        </p:nvPicPr>
        <p:blipFill>
          <a:blip r:embed="rId4"/>
          <a:stretch>
            <a:fillRect/>
          </a:stretch>
        </p:blipFill>
        <p:spPr>
          <a:xfrm>
            <a:off x="750719" y="2473475"/>
            <a:ext cx="10833435" cy="4248000"/>
          </a:xfrm>
          <a:prstGeom prst="rect">
            <a:avLst/>
          </a:prstGeom>
        </p:spPr>
      </p:pic>
    </p:spTree>
    <p:custDataLst>
      <p:tags r:id="rId1"/>
    </p:custDataLst>
    <p:extLst>
      <p:ext uri="{BB962C8B-B14F-4D97-AF65-F5344CB8AC3E}">
        <p14:creationId xmlns:p14="http://schemas.microsoft.com/office/powerpoint/2010/main" val="625928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E180D4A7-C9FB-4DFB-919C-405C955672EB}">
      <p14:showEvtLst xmlns:p14="http://schemas.microsoft.com/office/powerpoint/2010/main">
        <p14:playEvt time="1357" objId="2"/>
        <p14:stopEvt time="57744" objId="2"/>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Rectángulo">
            <a:extLst>
              <a:ext uri="{FF2B5EF4-FFF2-40B4-BE49-F238E27FC236}">
                <a16:creationId xmlns:a16="http://schemas.microsoft.com/office/drawing/2014/main" id="{AC3D74EB-45FA-4545-BBA8-D2DD0CCEA6C0}"/>
              </a:ext>
            </a:extLst>
          </p:cNvPr>
          <p:cNvSpPr/>
          <p:nvPr/>
        </p:nvSpPr>
        <p:spPr>
          <a:xfrm>
            <a:off x="2619372" y="3044279"/>
            <a:ext cx="7026282" cy="769441"/>
          </a:xfrm>
          <a:prstGeom prst="rect">
            <a:avLst/>
          </a:prstGeom>
          <a:noFill/>
        </p:spPr>
        <p:txBody>
          <a:bodyPr wrap="none" lIns="91440" tIns="45720" rIns="91440" bIns="45720">
            <a:spAutoFit/>
          </a:bodyPr>
          <a:lstStyle/>
          <a:p>
            <a:pPr algn="ctr" fontAlgn="base">
              <a:spcBef>
                <a:spcPct val="0"/>
              </a:spcBef>
              <a:spcAft>
                <a:spcPct val="0"/>
              </a:spcAft>
            </a:pPr>
            <a:r>
              <a:rPr lang="es-AR" altLang="es-AR" sz="4400" b="1" dirty="0">
                <a:ln w="24500" cmpd="dbl">
                  <a:solidFill>
                    <a:srgbClr val="CCB400">
                      <a:shade val="85000"/>
                      <a:satMod val="155000"/>
                    </a:srgbClr>
                  </a:solidFill>
                  <a:prstDash val="solid"/>
                  <a:miter lim="800000"/>
                </a:ln>
                <a:gradFill>
                  <a:gsLst>
                    <a:gs pos="10000">
                      <a:srgbClr val="CCB400">
                        <a:tint val="10000"/>
                        <a:satMod val="155000"/>
                      </a:srgbClr>
                    </a:gs>
                    <a:gs pos="60000">
                      <a:srgbClr val="CCB400">
                        <a:tint val="30000"/>
                        <a:satMod val="155000"/>
                      </a:srgbClr>
                    </a:gs>
                    <a:gs pos="100000">
                      <a:srgbClr val="CCB400">
                        <a:tint val="73000"/>
                        <a:satMod val="155000"/>
                      </a:srgbClr>
                    </a:gs>
                  </a:gsLst>
                  <a:lin ang="5400000"/>
                </a:gradFill>
                <a:effectLst>
                  <a:outerShdw blurRad="38100" dist="38100" dir="7020000" algn="tl">
                    <a:srgbClr val="000000">
                      <a:alpha val="35000"/>
                    </a:srgbClr>
                  </a:outerShdw>
                </a:effectLst>
                <a:latin typeface="Georgia"/>
                <a:cs typeface="Arial" charset="0"/>
              </a:rPr>
              <a:t>Investigación Científica</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D7C68E94-782A-4B22-8A17-18ADFE74E911}"/>
              </a:ext>
            </a:extLst>
          </p:cNvPr>
          <p:cNvSpPr>
            <a:spLocks noGrp="1"/>
          </p:cNvSpPr>
          <p:nvPr>
            <p:ph type="title"/>
          </p:nvPr>
        </p:nvSpPr>
        <p:spPr>
          <a:xfrm>
            <a:off x="838200" y="4435052"/>
            <a:ext cx="3093720" cy="1645920"/>
          </a:xfrm>
        </p:spPr>
        <p:txBody>
          <a:bodyPr vert="horz" lIns="91440" tIns="45720" rIns="91440" bIns="45720" rtlCol="0">
            <a:normAutofit/>
          </a:bodyPr>
          <a:lstStyle/>
          <a:p>
            <a:pPr algn="ctr">
              <a:spcBef>
                <a:spcPts val="1000"/>
              </a:spcBef>
            </a:pPr>
            <a:r>
              <a:rPr lang="es-AR" sz="3200">
                <a:solidFill>
                  <a:schemeClr val="accent1"/>
                </a:solidFill>
                <a:ea typeface="+mj-lt"/>
                <a:cs typeface="+mj-lt"/>
              </a:rPr>
              <a:t>Funcionalidad</a:t>
            </a:r>
            <a:br>
              <a:rPr lang="es-AR" sz="3200">
                <a:solidFill>
                  <a:schemeClr val="accent1"/>
                </a:solidFill>
                <a:ea typeface="+mj-lt"/>
                <a:cs typeface="+mj-lt"/>
              </a:rPr>
            </a:br>
            <a:r>
              <a:rPr lang="es-AR" sz="3200">
                <a:solidFill>
                  <a:schemeClr val="accent1"/>
                </a:solidFill>
                <a:ea typeface="+mj-lt"/>
                <a:cs typeface="+mj-lt"/>
              </a:rPr>
              <a:t> de un </a:t>
            </a:r>
            <a:br>
              <a:rPr lang="es-AR" sz="3200">
                <a:solidFill>
                  <a:schemeClr val="accent1"/>
                </a:solidFill>
                <a:ea typeface="+mj-lt"/>
                <a:cs typeface="+mj-lt"/>
              </a:rPr>
            </a:br>
            <a:r>
              <a:rPr lang="es-AR" sz="3200">
                <a:solidFill>
                  <a:schemeClr val="accent1"/>
                </a:solidFill>
                <a:ea typeface="+mj-lt"/>
                <a:cs typeface="+mj-lt"/>
              </a:rPr>
              <a:t>proyecto: </a:t>
            </a:r>
            <a:endParaRPr lang="es-AR" sz="3200" dirty="0">
              <a:solidFill>
                <a:schemeClr val="accent1"/>
              </a:solidFill>
              <a:cs typeface="Calibri Light"/>
            </a:endParaRPr>
          </a:p>
        </p:txBody>
      </p:sp>
      <p:sp>
        <p:nvSpPr>
          <p:cNvPr id="7" name="Marcador de contenido 6">
            <a:extLst>
              <a:ext uri="{FF2B5EF4-FFF2-40B4-BE49-F238E27FC236}">
                <a16:creationId xmlns:a16="http://schemas.microsoft.com/office/drawing/2014/main" id="{2187FFAF-13A4-4EB7-BB7E-BED701174EDF}"/>
              </a:ext>
            </a:extLst>
          </p:cNvPr>
          <p:cNvSpPr>
            <a:spLocks noGrp="1"/>
          </p:cNvSpPr>
          <p:nvPr>
            <p:ph idx="1"/>
          </p:nvPr>
        </p:nvSpPr>
        <p:spPr>
          <a:xfrm>
            <a:off x="3934569" y="4276902"/>
            <a:ext cx="7708035" cy="1919088"/>
          </a:xfrm>
        </p:spPr>
        <p:txBody>
          <a:bodyPr vert="horz" lIns="91440" tIns="45720" rIns="91440" bIns="45720" rtlCol="0" anchor="ctr">
            <a:noAutofit/>
          </a:bodyPr>
          <a:lstStyle/>
          <a:p>
            <a:r>
              <a:rPr lang="es-AR" sz="2600" dirty="0"/>
              <a:t>Investigación-Formación de posgrado y grado,  </a:t>
            </a:r>
            <a:endParaRPr lang="es-AR" sz="2600" dirty="0">
              <a:cs typeface="Calibri"/>
            </a:endParaRPr>
          </a:p>
          <a:p>
            <a:r>
              <a:rPr lang="es-AR" sz="2600" dirty="0"/>
              <a:t>Becarios </a:t>
            </a:r>
            <a:endParaRPr lang="es-AR" sz="2600" dirty="0">
              <a:cs typeface="Calibri"/>
            </a:endParaRPr>
          </a:p>
          <a:p>
            <a:r>
              <a:rPr lang="es-AR" sz="2600" dirty="0"/>
              <a:t>Producción científica: ensayos (libros, artículos, tesis) </a:t>
            </a:r>
            <a:endParaRPr lang="es-AR" sz="2600" dirty="0">
              <a:cs typeface="Calibri"/>
            </a:endParaRPr>
          </a:p>
          <a:p>
            <a:r>
              <a:rPr lang="es-AR" sz="2600" dirty="0"/>
              <a:t>Programas:  PDTS, PICT, …. </a:t>
            </a:r>
            <a:endParaRPr lang="es-AR" sz="2600" dirty="0">
              <a:cs typeface="Calibri"/>
            </a:endParaRPr>
          </a:p>
        </p:txBody>
      </p:sp>
      <p:pic>
        <p:nvPicPr>
          <p:cNvPr id="3" name="Imagen 3" descr="Autobús en la calle&#10;&#10;Descripción generada automáticamente">
            <a:extLst>
              <a:ext uri="{FF2B5EF4-FFF2-40B4-BE49-F238E27FC236}">
                <a16:creationId xmlns:a16="http://schemas.microsoft.com/office/drawing/2014/main" id="{ADBF7385-D2E2-4CE9-B8E7-1E6C4ABDBF0A}"/>
              </a:ext>
            </a:extLst>
          </p:cNvPr>
          <p:cNvPicPr>
            <a:picLocks noChangeAspect="1"/>
          </p:cNvPicPr>
          <p:nvPr/>
        </p:nvPicPr>
        <p:blipFill rotWithShape="1">
          <a:blip r:embed="rId2"/>
          <a:srcRect r="2" b="23269"/>
          <a:stretch/>
        </p:blipFill>
        <p:spPr>
          <a:xfrm>
            <a:off x="4203796" y="-7"/>
            <a:ext cx="3931900" cy="4005072"/>
          </a:xfrm>
          <a:prstGeom prst="rect">
            <a:avLst/>
          </a:prstGeom>
          <a:ln>
            <a:noFill/>
          </a:ln>
          <a:effectLst>
            <a:softEdge rad="112500"/>
          </a:effectLst>
        </p:spPr>
      </p:pic>
      <p:pic>
        <p:nvPicPr>
          <p:cNvPr id="4" name="Imagen 4">
            <a:extLst>
              <a:ext uri="{FF2B5EF4-FFF2-40B4-BE49-F238E27FC236}">
                <a16:creationId xmlns:a16="http://schemas.microsoft.com/office/drawing/2014/main" id="{49B258B1-0E37-450B-8DAB-BEC357F7F63C}"/>
              </a:ext>
            </a:extLst>
          </p:cNvPr>
          <p:cNvPicPr>
            <a:picLocks noChangeAspect="1"/>
          </p:cNvPicPr>
          <p:nvPr/>
        </p:nvPicPr>
        <p:blipFill rotWithShape="1">
          <a:blip r:embed="rId3"/>
          <a:srcRect t="7620" r="1" b="15649"/>
          <a:stretch/>
        </p:blipFill>
        <p:spPr>
          <a:xfrm>
            <a:off x="8256342" y="-7"/>
            <a:ext cx="3931920" cy="4005071"/>
          </a:xfrm>
          <a:prstGeom prst="rect">
            <a:avLst/>
          </a:prstGeom>
          <a:ln>
            <a:noFill/>
          </a:ln>
          <a:effectLst>
            <a:softEdge rad="112500"/>
          </a:effectLst>
        </p:spPr>
      </p:pic>
      <p:pic>
        <p:nvPicPr>
          <p:cNvPr id="2" name="Imagen 2" descr="Vista de calle con carros&#10;&#10;Descripción generada automáticamente">
            <a:extLst>
              <a:ext uri="{FF2B5EF4-FFF2-40B4-BE49-F238E27FC236}">
                <a16:creationId xmlns:a16="http://schemas.microsoft.com/office/drawing/2014/main" id="{4D52A18C-852C-4E4C-B444-4871236E496B}"/>
              </a:ext>
            </a:extLst>
          </p:cNvPr>
          <p:cNvPicPr>
            <a:picLocks noChangeAspect="1"/>
          </p:cNvPicPr>
          <p:nvPr/>
        </p:nvPicPr>
        <p:blipFill rotWithShape="1">
          <a:blip r:embed="rId4"/>
          <a:srcRect r="1" b="23269"/>
          <a:stretch/>
        </p:blipFill>
        <p:spPr>
          <a:xfrm>
            <a:off x="151250" y="-7"/>
            <a:ext cx="3931920" cy="4005072"/>
          </a:xfrm>
          <a:prstGeom prst="rect">
            <a:avLst/>
          </a:prstGeom>
          <a:ln>
            <a:noFill/>
          </a:ln>
          <a:effectLst>
            <a:softEdge rad="112500"/>
          </a:effectLst>
        </p:spPr>
      </p:pic>
      <p:sp>
        <p:nvSpPr>
          <p:cNvPr id="5" name="Marcador de número de diapositiva 4">
            <a:extLst>
              <a:ext uri="{FF2B5EF4-FFF2-40B4-BE49-F238E27FC236}">
                <a16:creationId xmlns:a16="http://schemas.microsoft.com/office/drawing/2014/main" id="{7AD6F6EF-6783-3FC2-DDB6-6CB47396ED05}"/>
              </a:ext>
            </a:extLst>
          </p:cNvPr>
          <p:cNvSpPr>
            <a:spLocks noGrp="1"/>
          </p:cNvSpPr>
          <p:nvPr>
            <p:ph type="sldNum" sz="quarter" idx="12"/>
          </p:nvPr>
        </p:nvSpPr>
        <p:spPr/>
        <p:txBody>
          <a:bodyPr/>
          <a:lstStyle/>
          <a:p>
            <a:fld id="{22B65AFC-14E6-4EDC-832A-2081F8269CE9}" type="slidenum">
              <a:rPr lang="es-AR" smtClean="0"/>
              <a:t>18</a:t>
            </a:fld>
            <a:endParaRPr lang="es-AR"/>
          </a:p>
        </p:txBody>
      </p:sp>
    </p:spTree>
    <p:extLst>
      <p:ext uri="{BB962C8B-B14F-4D97-AF65-F5344CB8AC3E}">
        <p14:creationId xmlns:p14="http://schemas.microsoft.com/office/powerpoint/2010/main" val="2152117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328826-B78E-428F-9236-8A951521C40D}"/>
              </a:ext>
            </a:extLst>
          </p:cNvPr>
          <p:cNvSpPr>
            <a:spLocks noGrp="1"/>
          </p:cNvSpPr>
          <p:nvPr>
            <p:ph type="title" idx="4294967295"/>
          </p:nvPr>
        </p:nvSpPr>
        <p:spPr>
          <a:xfrm>
            <a:off x="0" y="228600"/>
            <a:ext cx="11379200" cy="758825"/>
          </a:xfrm>
        </p:spPr>
        <p:txBody>
          <a:bodyPr vert="horz" lIns="91440" tIns="45720" rIns="91440" bIns="45720" rtlCol="0" anchor="ctr">
            <a:normAutofit fontScale="90000"/>
          </a:bodyPr>
          <a:lstStyle/>
          <a:p>
            <a:r>
              <a:rPr lang="es-AR" sz="3600" b="1" dirty="0"/>
              <a:t>De lo </a:t>
            </a:r>
            <a:r>
              <a:rPr lang="es-AR" sz="3600" b="1" dirty="0">
                <a:solidFill>
                  <a:srgbClr val="0070C0"/>
                </a:solidFill>
              </a:rPr>
              <a:t>deseado</a:t>
            </a:r>
            <a:r>
              <a:rPr lang="es-AR" sz="3600" b="1" dirty="0"/>
              <a:t> frente a lo </a:t>
            </a:r>
            <a:r>
              <a:rPr lang="es-AR" sz="3600" b="1" dirty="0">
                <a:solidFill>
                  <a:srgbClr val="00B050"/>
                </a:solidFill>
              </a:rPr>
              <a:t>necesario</a:t>
            </a:r>
            <a:r>
              <a:rPr lang="es-AR" sz="3600" b="1" dirty="0"/>
              <a:t> y </a:t>
            </a:r>
            <a:br>
              <a:rPr lang="es-AR" sz="3600" b="1" dirty="0"/>
            </a:br>
            <a:r>
              <a:rPr lang="es-AR" sz="3600" b="1" dirty="0"/>
              <a:t>de lo </a:t>
            </a:r>
            <a:r>
              <a:rPr lang="es-AR" sz="3600" b="1" dirty="0">
                <a:solidFill>
                  <a:srgbClr val="0070C0"/>
                </a:solidFill>
              </a:rPr>
              <a:t>esperable</a:t>
            </a:r>
            <a:r>
              <a:rPr lang="es-AR" sz="3600" b="1" dirty="0"/>
              <a:t> a lo </a:t>
            </a:r>
            <a:r>
              <a:rPr lang="es-AR" sz="3600" b="1" dirty="0">
                <a:solidFill>
                  <a:srgbClr val="00B050"/>
                </a:solidFill>
              </a:rPr>
              <a:t>posible y viable</a:t>
            </a:r>
            <a:endParaRPr lang="es-AR" sz="3600" dirty="0"/>
          </a:p>
        </p:txBody>
      </p:sp>
      <p:pic>
        <p:nvPicPr>
          <p:cNvPr id="28" name="Imagen 27" descr="Cadena de Medios a Fines">
            <a:extLst>
              <a:ext uri="{FF2B5EF4-FFF2-40B4-BE49-F238E27FC236}">
                <a16:creationId xmlns:a16="http://schemas.microsoft.com/office/drawing/2014/main" id="{3AF09231-3800-4EB1-9F7B-1558DA7FCE6C}"/>
              </a:ext>
            </a:extLst>
          </p:cNvPr>
          <p:cNvPicPr>
            <a:picLocks noChangeAspect="1"/>
          </p:cNvPicPr>
          <p:nvPr/>
        </p:nvPicPr>
        <p:blipFill rotWithShape="1">
          <a:blip r:embed="rId4">
            <a:extLst>
              <a:ext uri="{28A0092B-C50C-407E-A947-70E740481C1C}">
                <a14:useLocalDpi xmlns:a14="http://schemas.microsoft.com/office/drawing/2010/main" val="0"/>
              </a:ext>
            </a:extLst>
          </a:blip>
          <a:srcRect r="121" b="2"/>
          <a:stretch/>
        </p:blipFill>
        <p:spPr>
          <a:xfrm>
            <a:off x="128016" y="1929385"/>
            <a:ext cx="5617096" cy="3787148"/>
          </a:xfrm>
          <a:prstGeom prst="rect">
            <a:avLst/>
          </a:prstGeom>
        </p:spPr>
      </p:pic>
      <p:sp>
        <p:nvSpPr>
          <p:cNvPr id="26" name="CuadroTexto 25">
            <a:extLst>
              <a:ext uri="{FF2B5EF4-FFF2-40B4-BE49-F238E27FC236}">
                <a16:creationId xmlns:a16="http://schemas.microsoft.com/office/drawing/2014/main" id="{2A5ACD8A-DD45-42E0-8124-750E4CF54EB4}"/>
              </a:ext>
            </a:extLst>
          </p:cNvPr>
          <p:cNvSpPr txBox="1"/>
          <p:nvPr/>
        </p:nvSpPr>
        <p:spPr>
          <a:xfrm>
            <a:off x="5745113" y="1106405"/>
            <a:ext cx="6142089" cy="5514529"/>
          </a:xfrm>
          <a:prstGeom prst="rect">
            <a:avLst/>
          </a:prstGeom>
        </p:spPr>
        <p:txBody>
          <a:bodyPr vert="horz" lIns="91440" tIns="45720" rIns="91440" bIns="45720" rtlCol="0" anchor="ctr">
            <a:normAutofit/>
          </a:bodyPr>
          <a:lstStyle/>
          <a:p>
            <a:pPr>
              <a:lnSpc>
                <a:spcPct val="90000"/>
              </a:lnSpc>
              <a:spcAft>
                <a:spcPts val="600"/>
              </a:spcAft>
            </a:pPr>
            <a:r>
              <a:rPr lang="es-AR" sz="2400" dirty="0"/>
              <a:t>La </a:t>
            </a:r>
            <a:r>
              <a:rPr lang="es-AR" sz="2400" b="1" dirty="0">
                <a:solidFill>
                  <a:srgbClr val="FF0000"/>
                </a:solidFill>
              </a:rPr>
              <a:t>investigación</a:t>
            </a:r>
            <a:r>
              <a:rPr lang="es-AR" sz="2400" dirty="0"/>
              <a:t>, en el sentido más amplio, es decir, el modo humano de enfrentarse a situaciones problemáticas, entraña una constante reconsideración de los </a:t>
            </a:r>
            <a:r>
              <a:rPr lang="es-AR" sz="2400" b="1" dirty="0">
                <a:solidFill>
                  <a:srgbClr val="00B050"/>
                </a:solidFill>
              </a:rPr>
              <a:t>medios</a:t>
            </a:r>
            <a:r>
              <a:rPr lang="es-AR" sz="2400" dirty="0"/>
              <a:t> y también de los </a:t>
            </a:r>
            <a:r>
              <a:rPr lang="es-AR" sz="2400" b="1" dirty="0">
                <a:solidFill>
                  <a:srgbClr val="0070C0"/>
                </a:solidFill>
              </a:rPr>
              <a:t>fines</a:t>
            </a:r>
            <a:r>
              <a:rPr lang="es-AR" sz="2400" dirty="0"/>
              <a:t>; esto es así porque los objetivos establecidos por los </a:t>
            </a:r>
            <a:r>
              <a:rPr lang="es-AR" sz="2400" b="1" dirty="0">
                <a:solidFill>
                  <a:srgbClr val="0070C0"/>
                </a:solidFill>
              </a:rPr>
              <a:t>fines</a:t>
            </a:r>
            <a:r>
              <a:rPr lang="es-AR" sz="2400" dirty="0"/>
              <a:t>, no se encuentran misteriosamente grabados, bajo la forma de una «función de preferencia racional» en nuestra mente, ni tampoco todo lo que se nos está permitido, como inmutables o idiosincrásicos </a:t>
            </a:r>
            <a:r>
              <a:rPr lang="es-AR" sz="2400" b="1" dirty="0">
                <a:solidFill>
                  <a:srgbClr val="0070C0"/>
                </a:solidFill>
              </a:rPr>
              <a:t>fines</a:t>
            </a:r>
            <a:r>
              <a:rPr lang="es-AR" sz="2400" b="1" dirty="0"/>
              <a:t> o </a:t>
            </a:r>
            <a:r>
              <a:rPr lang="es-AR" sz="2400" b="1" dirty="0">
                <a:solidFill>
                  <a:srgbClr val="0070C0"/>
                </a:solidFill>
              </a:rPr>
              <a:t>valores</a:t>
            </a:r>
            <a:r>
              <a:rPr lang="es-AR" sz="2400" dirty="0"/>
              <a:t>, por consiguiente como seres «racionales» buscaremos aquellos </a:t>
            </a:r>
            <a:r>
              <a:rPr lang="es-AR" sz="2400" b="1" dirty="0">
                <a:solidFill>
                  <a:srgbClr val="00B050"/>
                </a:solidFill>
              </a:rPr>
              <a:t>medios</a:t>
            </a:r>
            <a:r>
              <a:rPr lang="es-AR" sz="2400" b="1" dirty="0"/>
              <a:t> </a:t>
            </a:r>
            <a:r>
              <a:rPr lang="es-AR" sz="2400" dirty="0"/>
              <a:t>más</a:t>
            </a:r>
            <a:r>
              <a:rPr lang="es-AR" sz="2400" b="1" dirty="0"/>
              <a:t> eficientes </a:t>
            </a:r>
            <a:r>
              <a:rPr lang="es-AR" sz="2400" dirty="0"/>
              <a:t>para realizar los </a:t>
            </a:r>
            <a:r>
              <a:rPr lang="es-AR" sz="2400" b="1" dirty="0">
                <a:solidFill>
                  <a:srgbClr val="0070C0"/>
                </a:solidFill>
              </a:rPr>
              <a:t>fines</a:t>
            </a:r>
            <a:r>
              <a:rPr lang="es-AR" sz="2400" dirty="0"/>
              <a:t> propuestos</a:t>
            </a:r>
            <a:r>
              <a:rPr lang="es-AR" dirty="0"/>
              <a:t>. </a:t>
            </a:r>
          </a:p>
        </p:txBody>
      </p:sp>
      <p:pic>
        <p:nvPicPr>
          <p:cNvPr id="25602" name="Picture 2" descr="Resultado de imagen de hilary putnam">
            <a:extLst>
              <a:ext uri="{FF2B5EF4-FFF2-40B4-BE49-F238E27FC236}">
                <a16:creationId xmlns:a16="http://schemas.microsoft.com/office/drawing/2014/main" id="{7F2A8B68-4155-754A-0004-320E5592C6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2802" y="145734"/>
            <a:ext cx="1656000" cy="12402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29F69FD-0E75-D186-246B-90F90A09F8F3}"/>
              </a:ext>
            </a:extLst>
          </p:cNvPr>
          <p:cNvSpPr txBox="1"/>
          <p:nvPr/>
        </p:nvSpPr>
        <p:spPr>
          <a:xfrm>
            <a:off x="8917757" y="958852"/>
            <a:ext cx="1960961" cy="369332"/>
          </a:xfrm>
          <a:prstGeom prst="rect">
            <a:avLst/>
          </a:prstGeom>
          <a:noFill/>
        </p:spPr>
        <p:txBody>
          <a:bodyPr wrap="square">
            <a:spAutoFit/>
          </a:bodyPr>
          <a:lstStyle/>
          <a:p>
            <a:r>
              <a:rPr lang="es-AR" dirty="0"/>
              <a:t>Hilary Putnam</a:t>
            </a:r>
          </a:p>
        </p:txBody>
      </p:sp>
      <p:sp>
        <p:nvSpPr>
          <p:cNvPr id="3" name="Marcador de número de diapositiva 2">
            <a:extLst>
              <a:ext uri="{FF2B5EF4-FFF2-40B4-BE49-F238E27FC236}">
                <a16:creationId xmlns:a16="http://schemas.microsoft.com/office/drawing/2014/main" id="{07F1AA5E-C4F3-D5CD-0457-0A04EEA238AA}"/>
              </a:ext>
            </a:extLst>
          </p:cNvPr>
          <p:cNvSpPr>
            <a:spLocks noGrp="1"/>
          </p:cNvSpPr>
          <p:nvPr>
            <p:ph type="sldNum" sz="quarter" idx="12"/>
          </p:nvPr>
        </p:nvSpPr>
        <p:spPr/>
        <p:txBody>
          <a:bodyPr/>
          <a:lstStyle/>
          <a:p>
            <a:fld id="{22B65AFC-14E6-4EDC-832A-2081F8269CE9}" type="slidenum">
              <a:rPr lang="es-AR" smtClean="0"/>
              <a:t>19</a:t>
            </a:fld>
            <a:endParaRPr lang="es-AR"/>
          </a:p>
        </p:txBody>
      </p:sp>
    </p:spTree>
    <p:custDataLst>
      <p:tags r:id="rId1"/>
    </p:custDataLst>
    <p:extLst>
      <p:ext uri="{BB962C8B-B14F-4D97-AF65-F5344CB8AC3E}">
        <p14:creationId xmlns:p14="http://schemas.microsoft.com/office/powerpoint/2010/main" val="6333026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3" name="Freeform: Shape 103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5" name="Rectangle 103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Rectangle 103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Freeform: Shape 10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1" name="Isosceles Triangle 104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3" name="Isosceles Triangle 104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Ética kantiana - Wikipedia, la enciclopedia libre">
            <a:extLst>
              <a:ext uri="{FF2B5EF4-FFF2-40B4-BE49-F238E27FC236}">
                <a16:creationId xmlns:a16="http://schemas.microsoft.com/office/drawing/2014/main" id="{FE180F1B-D8BA-DCCB-C0C7-6A72318F8C20}"/>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flipH="1">
            <a:off x="0" y="0"/>
            <a:ext cx="859467" cy="12363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FCB3D3C-5517-99BF-693B-AC3A8DA425B8}"/>
              </a:ext>
            </a:extLst>
          </p:cNvPr>
          <p:cNvSpPr txBox="1"/>
          <p:nvPr/>
        </p:nvSpPr>
        <p:spPr>
          <a:xfrm>
            <a:off x="897856" y="913179"/>
            <a:ext cx="1236190" cy="646331"/>
          </a:xfrm>
          <a:prstGeom prst="rect">
            <a:avLst/>
          </a:prstGeom>
          <a:noFill/>
        </p:spPr>
        <p:txBody>
          <a:bodyPr wrap="square">
            <a:spAutoFit/>
          </a:bodyPr>
          <a:lstStyle/>
          <a:p>
            <a:pPr algn="ctr"/>
            <a:r>
              <a:rPr lang="es-AR" i="1" dirty="0">
                <a:solidFill>
                  <a:srgbClr val="000000"/>
                </a:solidFill>
                <a:latin typeface="Calibri" panose="020F0502020204030204" pitchFamily="34" charset="0"/>
              </a:rPr>
              <a:t>Immanuel</a:t>
            </a:r>
          </a:p>
          <a:p>
            <a:pPr algn="ctr"/>
            <a:r>
              <a:rPr lang="es-AR" i="1" dirty="0">
                <a:solidFill>
                  <a:srgbClr val="000000"/>
                </a:solidFill>
                <a:latin typeface="Calibri" panose="020F0502020204030204" pitchFamily="34" charset="0"/>
              </a:rPr>
              <a:t> Kant</a:t>
            </a:r>
            <a:endParaRPr lang="es-AR" i="1" dirty="0"/>
          </a:p>
        </p:txBody>
      </p:sp>
      <p:pic>
        <p:nvPicPr>
          <p:cNvPr id="4" name="Imagen 3">
            <a:extLst>
              <a:ext uri="{FF2B5EF4-FFF2-40B4-BE49-F238E27FC236}">
                <a16:creationId xmlns:a16="http://schemas.microsoft.com/office/drawing/2014/main" id="{703D021C-86B2-C2A7-1431-53076F97548D}"/>
              </a:ext>
            </a:extLst>
          </p:cNvPr>
          <p:cNvPicPr>
            <a:picLocks noChangeAspect="1"/>
          </p:cNvPicPr>
          <p:nvPr/>
        </p:nvPicPr>
        <p:blipFill>
          <a:blip r:embed="rId4"/>
          <a:stretch>
            <a:fillRect/>
          </a:stretch>
        </p:blipFill>
        <p:spPr>
          <a:xfrm>
            <a:off x="343189" y="3119021"/>
            <a:ext cx="11578647" cy="2282257"/>
          </a:xfrm>
          <a:prstGeom prst="rect">
            <a:avLst/>
          </a:prstGeom>
        </p:spPr>
      </p:pic>
      <p:sp>
        <p:nvSpPr>
          <p:cNvPr id="5" name="Título 1">
            <a:extLst>
              <a:ext uri="{FF2B5EF4-FFF2-40B4-BE49-F238E27FC236}">
                <a16:creationId xmlns:a16="http://schemas.microsoft.com/office/drawing/2014/main" id="{689A443E-7EB2-766D-03FC-6257F8B044A6}"/>
              </a:ext>
            </a:extLst>
          </p:cNvPr>
          <p:cNvSpPr txBox="1">
            <a:spLocks/>
          </p:cNvSpPr>
          <p:nvPr/>
        </p:nvSpPr>
        <p:spPr>
          <a:xfrm>
            <a:off x="918420" y="350922"/>
            <a:ext cx="10515600" cy="8854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AR" b="1" dirty="0">
                <a:ln w="24500" cmpd="dbl">
                  <a:solidFill>
                    <a:srgbClr val="CCB400">
                      <a:shade val="85000"/>
                      <a:satMod val="155000"/>
                    </a:srgbClr>
                  </a:solidFill>
                  <a:prstDash val="solid"/>
                  <a:miter lim="800000"/>
                </a:ln>
                <a:gradFill>
                  <a:gsLst>
                    <a:gs pos="10000">
                      <a:srgbClr val="CCB400">
                        <a:tint val="10000"/>
                        <a:satMod val="155000"/>
                      </a:srgbClr>
                    </a:gs>
                    <a:gs pos="60000">
                      <a:srgbClr val="CCB400">
                        <a:tint val="30000"/>
                        <a:satMod val="155000"/>
                      </a:srgbClr>
                    </a:gs>
                    <a:gs pos="100000">
                      <a:srgbClr val="CCB400">
                        <a:tint val="73000"/>
                        <a:satMod val="155000"/>
                      </a:srgbClr>
                    </a:gs>
                  </a:gsLst>
                  <a:lin ang="5400000"/>
                </a:gradFill>
                <a:effectLst>
                  <a:outerShdw blurRad="38100" dist="38100" dir="7020000" algn="tl">
                    <a:srgbClr val="000000">
                      <a:alpha val="35000"/>
                    </a:srgbClr>
                  </a:outerShdw>
                </a:effectLst>
                <a:latin typeface="Georgia"/>
                <a:ea typeface="+mn-ea"/>
                <a:cs typeface="Arial" charset="0"/>
              </a:rPr>
              <a:t>Conocimiento</a:t>
            </a:r>
          </a:p>
        </p:txBody>
      </p:sp>
      <p:sp>
        <p:nvSpPr>
          <p:cNvPr id="6" name="2 Rectángulo">
            <a:extLst>
              <a:ext uri="{FF2B5EF4-FFF2-40B4-BE49-F238E27FC236}">
                <a16:creationId xmlns:a16="http://schemas.microsoft.com/office/drawing/2014/main" id="{116B97B2-DEE3-5E62-6470-A9DCACEAC4B7}"/>
              </a:ext>
            </a:extLst>
          </p:cNvPr>
          <p:cNvSpPr/>
          <p:nvPr/>
        </p:nvSpPr>
        <p:spPr>
          <a:xfrm>
            <a:off x="-1" y="5806812"/>
            <a:ext cx="10279117" cy="707886"/>
          </a:xfrm>
          <a:prstGeom prst="rect">
            <a:avLst/>
          </a:prstGeom>
        </p:spPr>
        <p:txBody>
          <a:bodyPr wrap="square">
            <a:spAutoFit/>
          </a:bodyPr>
          <a:lstStyle/>
          <a:p>
            <a:pPr algn="ctr">
              <a:defRPr/>
            </a:pPr>
            <a:r>
              <a:rPr lang="es-AR" sz="2000" kern="0" dirty="0">
                <a:solidFill>
                  <a:srgbClr val="3C618E"/>
                </a:solidFill>
                <a:latin typeface="Lucida Calligraphy" pitchFamily="66" charset="0"/>
              </a:rPr>
              <a:t>La ciencia </a:t>
            </a:r>
            <a:r>
              <a:rPr lang="es-AR" sz="2000" kern="0" dirty="0">
                <a:solidFill>
                  <a:srgbClr val="002060"/>
                </a:solidFill>
                <a:latin typeface="Lucida Calligraphy" pitchFamily="66" charset="0"/>
              </a:rPr>
              <a:t>comienza donde se detiene el </a:t>
            </a:r>
            <a:r>
              <a:rPr lang="es-AR" sz="2000" kern="0" dirty="0">
                <a:solidFill>
                  <a:srgbClr val="CE0E64"/>
                </a:solidFill>
                <a:latin typeface="Lucida Calligraphy" pitchFamily="66" charset="0"/>
              </a:rPr>
              <a:t>conocimiento vulgar </a:t>
            </a:r>
            <a:r>
              <a:rPr lang="es-AR" sz="2000" kern="0" dirty="0">
                <a:solidFill>
                  <a:srgbClr val="002060"/>
                </a:solidFill>
                <a:latin typeface="Lucida Calligraphy" pitchFamily="66" charset="0"/>
              </a:rPr>
              <a:t>y </a:t>
            </a:r>
            <a:br>
              <a:rPr lang="es-AR" sz="2000" kern="0" dirty="0">
                <a:solidFill>
                  <a:srgbClr val="002060"/>
                </a:solidFill>
                <a:latin typeface="Lucida Calligraphy" pitchFamily="66" charset="0"/>
              </a:rPr>
            </a:br>
            <a:r>
              <a:rPr lang="es-AR" sz="2000" kern="0" dirty="0">
                <a:solidFill>
                  <a:srgbClr val="002060"/>
                </a:solidFill>
                <a:latin typeface="Lucida Calligraphy" pitchFamily="66" charset="0"/>
              </a:rPr>
              <a:t>subvierte muchas </a:t>
            </a:r>
            <a:r>
              <a:rPr lang="es-AR" sz="2000" kern="0" dirty="0">
                <a:solidFill>
                  <a:srgbClr val="CE0E64"/>
                </a:solidFill>
                <a:latin typeface="Lucida Calligraphy" pitchFamily="66" charset="0"/>
              </a:rPr>
              <a:t>intuiciones de sentido común</a:t>
            </a:r>
          </a:p>
        </p:txBody>
      </p:sp>
      <p:sp>
        <p:nvSpPr>
          <p:cNvPr id="7" name="Marcador de número de diapositiva 6">
            <a:extLst>
              <a:ext uri="{FF2B5EF4-FFF2-40B4-BE49-F238E27FC236}">
                <a16:creationId xmlns:a16="http://schemas.microsoft.com/office/drawing/2014/main" id="{EC99DCE5-1136-8BF9-E0EA-D49F2A4DBFFE}"/>
              </a:ext>
            </a:extLst>
          </p:cNvPr>
          <p:cNvSpPr>
            <a:spLocks noGrp="1"/>
          </p:cNvSpPr>
          <p:nvPr>
            <p:ph type="sldNum" sz="quarter" idx="12"/>
          </p:nvPr>
        </p:nvSpPr>
        <p:spPr/>
        <p:txBody>
          <a:bodyPr/>
          <a:lstStyle/>
          <a:p>
            <a:fld id="{22B65AFC-14E6-4EDC-832A-2081F8269CE9}" type="slidenum">
              <a:rPr lang="es-AR" smtClean="0"/>
              <a:t>2</a:t>
            </a:fld>
            <a:endParaRPr lang="es-AR"/>
          </a:p>
        </p:txBody>
      </p:sp>
    </p:spTree>
    <p:extLst>
      <p:ext uri="{BB962C8B-B14F-4D97-AF65-F5344CB8AC3E}">
        <p14:creationId xmlns:p14="http://schemas.microsoft.com/office/powerpoint/2010/main" val="3888887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4" descr="Interfaz de usuario gráfica&#10;&#10;Descripción generada automáticamente">
            <a:extLst>
              <a:ext uri="{FF2B5EF4-FFF2-40B4-BE49-F238E27FC236}">
                <a16:creationId xmlns:a16="http://schemas.microsoft.com/office/drawing/2014/main" id="{B8D84D20-9423-3A62-857F-73B3986258A4}"/>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46945" y="1462645"/>
            <a:ext cx="5184000" cy="3777835"/>
          </a:xfrm>
          <a:prstGeom prst="rect">
            <a:avLst/>
          </a:prstGeom>
        </p:spPr>
      </p:pic>
      <p:sp>
        <p:nvSpPr>
          <p:cNvPr id="26" name="CuadroTexto 25">
            <a:extLst>
              <a:ext uri="{FF2B5EF4-FFF2-40B4-BE49-F238E27FC236}">
                <a16:creationId xmlns:a16="http://schemas.microsoft.com/office/drawing/2014/main" id="{2A5ACD8A-DD45-42E0-8124-750E4CF54EB4}"/>
              </a:ext>
            </a:extLst>
          </p:cNvPr>
          <p:cNvSpPr txBox="1"/>
          <p:nvPr/>
        </p:nvSpPr>
        <p:spPr>
          <a:xfrm>
            <a:off x="5090108" y="960654"/>
            <a:ext cx="7101892" cy="4881087"/>
          </a:xfrm>
          <a:prstGeom prst="rect">
            <a:avLst/>
          </a:prstGeom>
        </p:spPr>
        <p:txBody>
          <a:bodyPr vert="horz" lIns="91440" tIns="45720" rIns="91440" bIns="45720" rtlCol="0" anchor="ctr">
            <a:normAutofit/>
          </a:bodyPr>
          <a:lstStyle/>
          <a:p>
            <a:pPr>
              <a:lnSpc>
                <a:spcPct val="90000"/>
              </a:lnSpc>
              <a:spcAft>
                <a:spcPts val="600"/>
              </a:spcAft>
            </a:pPr>
            <a:r>
              <a:rPr lang="es-AR" sz="2200" dirty="0"/>
              <a:t>Entonces, diremos que toda investigación, tiene tanto suposiciones </a:t>
            </a:r>
            <a:r>
              <a:rPr lang="es-AR" sz="2200" dirty="0">
                <a:solidFill>
                  <a:srgbClr val="FF0000"/>
                </a:solidFill>
              </a:rPr>
              <a:t>fácticas</a:t>
            </a:r>
            <a:r>
              <a:rPr lang="es-AR" sz="2200" dirty="0"/>
              <a:t>, incluidas las relativas a la </a:t>
            </a:r>
            <a:r>
              <a:rPr lang="es-AR" sz="2200" b="1" dirty="0"/>
              <a:t>eficiencia</a:t>
            </a:r>
            <a:r>
              <a:rPr lang="es-AR" sz="2200" dirty="0"/>
              <a:t> de ciertos </a:t>
            </a:r>
            <a:r>
              <a:rPr lang="es-AR" sz="2200" b="1" dirty="0">
                <a:solidFill>
                  <a:srgbClr val="00B050"/>
                </a:solidFill>
              </a:rPr>
              <a:t>medios</a:t>
            </a:r>
            <a:r>
              <a:rPr lang="es-AR" sz="2200" dirty="0"/>
              <a:t> para conseguir ciertos </a:t>
            </a:r>
            <a:r>
              <a:rPr lang="es-AR" sz="2200" b="1" dirty="0">
                <a:solidFill>
                  <a:srgbClr val="0070C0"/>
                </a:solidFill>
              </a:rPr>
              <a:t>fines</a:t>
            </a:r>
            <a:r>
              <a:rPr lang="es-AR" sz="2200" dirty="0"/>
              <a:t>, como presuposiciones «valorativas»; y si nuestro problema es de difícil solución podemos muy bien replantearnos nuestros </a:t>
            </a:r>
            <a:r>
              <a:rPr lang="es-AR" sz="2200" b="1" dirty="0">
                <a:solidFill>
                  <a:srgbClr val="0070C0"/>
                </a:solidFill>
              </a:rPr>
              <a:t>fines</a:t>
            </a:r>
            <a:r>
              <a:rPr lang="es-AR" sz="2200" dirty="0"/>
              <a:t> del mismo modo que nos replanteamos nuestros </a:t>
            </a:r>
            <a:r>
              <a:rPr lang="es-AR" sz="2200" b="1" dirty="0"/>
              <a:t>supuestos</a:t>
            </a:r>
            <a:r>
              <a:rPr lang="es-AR" sz="2200" dirty="0"/>
              <a:t> «fácticos». En resumen, cambiar los propios </a:t>
            </a:r>
            <a:r>
              <a:rPr lang="es-AR" sz="2200" b="1" dirty="0">
                <a:solidFill>
                  <a:srgbClr val="0070C0"/>
                </a:solidFill>
              </a:rPr>
              <a:t>valores</a:t>
            </a:r>
            <a:r>
              <a:rPr lang="es-AR" sz="2200" dirty="0"/>
              <a:t> no es sólo un medio legítimo de resolver un problema: a menudo es el único modo de hacerlo; y lo que fenomenológicamente parece ser una decisión de cambiar los propios </a:t>
            </a:r>
            <a:r>
              <a:rPr lang="es-AR" sz="2200" b="1" dirty="0">
                <a:solidFill>
                  <a:srgbClr val="0070C0"/>
                </a:solidFill>
              </a:rPr>
              <a:t>valores</a:t>
            </a:r>
            <a:r>
              <a:rPr lang="es-AR" sz="2200" dirty="0"/>
              <a:t> en realidad no es más que el descubrimiento de nuevos </a:t>
            </a:r>
            <a:r>
              <a:rPr lang="es-AR" sz="2200" b="1" dirty="0">
                <a:solidFill>
                  <a:srgbClr val="00B050"/>
                </a:solidFill>
              </a:rPr>
              <a:t>medios</a:t>
            </a:r>
            <a:r>
              <a:rPr lang="es-AR" sz="2200" dirty="0"/>
              <a:t> para </a:t>
            </a:r>
            <a:r>
              <a:rPr lang="es-AR" sz="2200" b="1" dirty="0">
                <a:solidFill>
                  <a:srgbClr val="0070C0"/>
                </a:solidFill>
              </a:rPr>
              <a:t>valores</a:t>
            </a:r>
            <a:r>
              <a:rPr lang="es-AR" sz="2200" dirty="0"/>
              <a:t> más fundamentales (y de un orden superior) que siempre habían estado ahí. </a:t>
            </a:r>
          </a:p>
        </p:txBody>
      </p:sp>
      <p:sp>
        <p:nvSpPr>
          <p:cNvPr id="12" name="CuadroTexto 11">
            <a:extLst>
              <a:ext uri="{FF2B5EF4-FFF2-40B4-BE49-F238E27FC236}">
                <a16:creationId xmlns:a16="http://schemas.microsoft.com/office/drawing/2014/main" id="{29BF1CB7-8C95-42BD-ABE7-C37971B66AEB}"/>
              </a:ext>
            </a:extLst>
          </p:cNvPr>
          <p:cNvSpPr txBox="1"/>
          <p:nvPr/>
        </p:nvSpPr>
        <p:spPr>
          <a:xfrm>
            <a:off x="0" y="5875874"/>
            <a:ext cx="11978694" cy="769441"/>
          </a:xfrm>
          <a:prstGeom prst="rect">
            <a:avLst/>
          </a:prstGeom>
          <a:noFill/>
        </p:spPr>
        <p:txBody>
          <a:bodyPr wrap="square">
            <a:spAutoFit/>
          </a:bodyPr>
          <a:lstStyle/>
          <a:p>
            <a:r>
              <a:rPr lang="es-AR" sz="2200" dirty="0"/>
              <a:t>Entonces, no es sólo de cómo encontrar </a:t>
            </a:r>
            <a:r>
              <a:rPr lang="es-AR" sz="2200" b="1" dirty="0">
                <a:solidFill>
                  <a:srgbClr val="00B050"/>
                </a:solidFill>
              </a:rPr>
              <a:t>medios</a:t>
            </a:r>
            <a:r>
              <a:rPr lang="es-AR" sz="2200" dirty="0"/>
              <a:t> mejores para alcanzar </a:t>
            </a:r>
            <a:r>
              <a:rPr lang="es-AR" sz="2200" b="1" dirty="0">
                <a:solidFill>
                  <a:srgbClr val="0070C0"/>
                </a:solidFill>
              </a:rPr>
              <a:t>fines</a:t>
            </a:r>
            <a:r>
              <a:rPr lang="es-AR" sz="2200" dirty="0"/>
              <a:t> a la vista preexistentes; es aprender, mediante la </a:t>
            </a:r>
            <a:r>
              <a:rPr lang="es-AR" sz="2200" dirty="0">
                <a:solidFill>
                  <a:srgbClr val="FF0000"/>
                </a:solidFill>
              </a:rPr>
              <a:t>experimentación</a:t>
            </a:r>
            <a:r>
              <a:rPr lang="es-AR" sz="2200" dirty="0"/>
              <a:t> y la discusión, a aumentar la porción de bien en nuestras vidas.</a:t>
            </a:r>
          </a:p>
        </p:txBody>
      </p:sp>
      <p:sp>
        <p:nvSpPr>
          <p:cNvPr id="5" name="CuadroTexto 4">
            <a:extLst>
              <a:ext uri="{FF2B5EF4-FFF2-40B4-BE49-F238E27FC236}">
                <a16:creationId xmlns:a16="http://schemas.microsoft.com/office/drawing/2014/main" id="{FAA087A9-D7FB-0719-2842-9748F8E64E88}"/>
              </a:ext>
            </a:extLst>
          </p:cNvPr>
          <p:cNvSpPr txBox="1"/>
          <p:nvPr/>
        </p:nvSpPr>
        <p:spPr>
          <a:xfrm>
            <a:off x="711200" y="129657"/>
            <a:ext cx="1106424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Enfoque: Trabajo rítmico y organizado en el espacio y en el tiempo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que promueva la asociación de los actores partícipes en toda investigación</a:t>
            </a:r>
            <a:endParaRPr kumimoji="0" lang="es-A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2" descr="Resultado de imagen de hilary putnam">
            <a:extLst>
              <a:ext uri="{FF2B5EF4-FFF2-40B4-BE49-F238E27FC236}">
                <a16:creationId xmlns:a16="http://schemas.microsoft.com/office/drawing/2014/main" id="{42B0DA40-4025-0241-7B48-465999C4BF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45" y="-95348"/>
            <a:ext cx="1656000" cy="12402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8F6A7D80-D18F-5654-8DC5-B4EEA42A0E16}"/>
              </a:ext>
            </a:extLst>
          </p:cNvPr>
          <p:cNvSpPr txBox="1"/>
          <p:nvPr/>
        </p:nvSpPr>
        <p:spPr>
          <a:xfrm>
            <a:off x="0" y="1026983"/>
            <a:ext cx="1960961" cy="369332"/>
          </a:xfrm>
          <a:prstGeom prst="rect">
            <a:avLst/>
          </a:prstGeom>
          <a:noFill/>
        </p:spPr>
        <p:txBody>
          <a:bodyPr wrap="square">
            <a:spAutoFit/>
          </a:bodyPr>
          <a:lstStyle/>
          <a:p>
            <a:r>
              <a:rPr lang="es-AR" dirty="0"/>
              <a:t>Hilary Putnam</a:t>
            </a:r>
          </a:p>
        </p:txBody>
      </p:sp>
      <p:sp>
        <p:nvSpPr>
          <p:cNvPr id="6" name="Marcador de número de diapositiva 5">
            <a:extLst>
              <a:ext uri="{FF2B5EF4-FFF2-40B4-BE49-F238E27FC236}">
                <a16:creationId xmlns:a16="http://schemas.microsoft.com/office/drawing/2014/main" id="{9CA0051F-2A64-8FDD-727E-69E4C4F7ABA5}"/>
              </a:ext>
            </a:extLst>
          </p:cNvPr>
          <p:cNvSpPr>
            <a:spLocks noGrp="1"/>
          </p:cNvSpPr>
          <p:nvPr>
            <p:ph type="sldNum" sz="quarter" idx="12"/>
          </p:nvPr>
        </p:nvSpPr>
        <p:spPr/>
        <p:txBody>
          <a:bodyPr/>
          <a:lstStyle/>
          <a:p>
            <a:fld id="{22B65AFC-14E6-4EDC-832A-2081F8269CE9}" type="slidenum">
              <a:rPr lang="es-AR" smtClean="0"/>
              <a:t>20</a:t>
            </a:fld>
            <a:endParaRPr lang="es-AR"/>
          </a:p>
        </p:txBody>
      </p:sp>
    </p:spTree>
    <p:custDataLst>
      <p:tags r:id="rId1"/>
    </p:custDataLst>
    <p:extLst>
      <p:ext uri="{BB962C8B-B14F-4D97-AF65-F5344CB8AC3E}">
        <p14:creationId xmlns:p14="http://schemas.microsoft.com/office/powerpoint/2010/main" val="2330410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EEDCAB-5A18-4CA3-9507-7AA51704D1AC}"/>
              </a:ext>
            </a:extLst>
          </p:cNvPr>
          <p:cNvSpPr txBox="1"/>
          <p:nvPr/>
        </p:nvSpPr>
        <p:spPr>
          <a:xfrm>
            <a:off x="154639" y="1251018"/>
            <a:ext cx="11772157" cy="370386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a:ln>
                  <a:noFill/>
                </a:ln>
                <a:solidFill>
                  <a:prstClr val="black"/>
                </a:solidFill>
                <a:effectLst/>
                <a:uLnTx/>
                <a:uFillTx/>
                <a:latin typeface="Calibri"/>
                <a:ea typeface="Segoe UI"/>
                <a:cs typeface="Segoe UI"/>
              </a:rPr>
              <a:t>Toda Idea Proyecto, al momento de plantear el problema, (</a:t>
            </a:r>
            <a:r>
              <a:rPr kumimoji="0" lang="es-AR" sz="3200" b="1" i="0" u="none" strike="noStrike" kern="1200" cap="none" spc="0" normalizeH="0" baseline="0" noProof="0" dirty="0" err="1">
                <a:ln>
                  <a:noFill/>
                </a:ln>
                <a:solidFill>
                  <a:prstClr val="black"/>
                </a:solidFill>
                <a:effectLst/>
                <a:uLnTx/>
                <a:uFillTx/>
                <a:latin typeface="Calibri"/>
                <a:ea typeface="Segoe UI"/>
                <a:cs typeface="Segoe UI"/>
              </a:rPr>
              <a:t>Ip</a:t>
            </a:r>
            <a:r>
              <a:rPr kumimoji="0" lang="es-AR" sz="3200" b="1" i="0" u="none" strike="noStrike" kern="1200" cap="none" spc="0" normalizeH="0" baseline="-25000" noProof="0" dirty="0" err="1">
                <a:ln>
                  <a:noFill/>
                </a:ln>
                <a:solidFill>
                  <a:prstClr val="black"/>
                </a:solidFill>
                <a:effectLst/>
                <a:uLnTx/>
                <a:uFillTx/>
                <a:latin typeface="Calibri"/>
                <a:ea typeface="Segoe UI"/>
                <a:cs typeface="Segoe UI"/>
              </a:rPr>
              <a:t>o</a:t>
            </a:r>
            <a:r>
              <a:rPr kumimoji="0" lang="es-AR" sz="3200" b="1" i="0" u="none" strike="noStrike" kern="1200" cap="none" spc="0" normalizeH="0" baseline="0" noProof="0" dirty="0">
                <a:ln>
                  <a:noFill/>
                </a:ln>
                <a:solidFill>
                  <a:prstClr val="black"/>
                </a:solidFill>
                <a:effectLst/>
                <a:uLnTx/>
                <a:uFillTx/>
                <a:latin typeface="Calibri"/>
                <a:ea typeface="Segoe UI"/>
                <a:cs typeface="Segoe UI"/>
              </a:rPr>
              <a:t>) de I+D debe especificar la siguiente tupla:</a:t>
            </a:r>
            <a:endPar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a:ln>
                  <a:noFill/>
                </a:ln>
                <a:solidFill>
                  <a:prstClr val="black"/>
                </a:solidFill>
                <a:effectLst/>
                <a:uLnTx/>
                <a:uFillTx/>
                <a:latin typeface="Calibri"/>
                <a:ea typeface="Segoe UI"/>
                <a:cs typeface="Segoe UI"/>
              </a:rPr>
              <a:t> </a:t>
            </a:r>
            <a:r>
              <a:rPr kumimoji="0" lang="es-AR" sz="3200" b="1" i="0" u="none" strike="noStrike" kern="1200" cap="none" spc="0" normalizeH="0" baseline="0" noProof="0" dirty="0" err="1">
                <a:ln>
                  <a:noFill/>
                </a:ln>
                <a:solidFill>
                  <a:prstClr val="black"/>
                </a:solidFill>
                <a:effectLst/>
                <a:uLnTx/>
                <a:uFillTx/>
                <a:latin typeface="Calibri"/>
                <a:ea typeface="Segoe UI"/>
                <a:cs typeface="Segoe UI"/>
              </a:rPr>
              <a:t>Ip</a:t>
            </a:r>
            <a:r>
              <a:rPr kumimoji="0" lang="es-AR" sz="3200" b="1" i="0" u="none" strike="noStrike" kern="1200" cap="none" spc="0" normalizeH="0" baseline="-25000" noProof="0" dirty="0" err="1">
                <a:ln>
                  <a:noFill/>
                </a:ln>
                <a:solidFill>
                  <a:prstClr val="black"/>
                </a:solidFill>
                <a:effectLst/>
                <a:uLnTx/>
                <a:uFillTx/>
                <a:latin typeface="Calibri"/>
                <a:ea typeface="Segoe UI"/>
                <a:cs typeface="Segoe UI"/>
              </a:rPr>
              <a:t>o</a:t>
            </a:r>
            <a:r>
              <a:rPr kumimoji="0" lang="es-AR" sz="3200" b="1" i="0" u="none" strike="noStrike" kern="1200" cap="none" spc="0" normalizeH="0" baseline="0" noProof="0" dirty="0">
                <a:ln>
                  <a:noFill/>
                </a:ln>
                <a:solidFill>
                  <a:prstClr val="black"/>
                </a:solidFill>
                <a:effectLst/>
                <a:uLnTx/>
                <a:uFillTx/>
                <a:latin typeface="Calibri"/>
                <a:ea typeface="Segoe UI"/>
                <a:cs typeface="Segoe UI"/>
              </a:rPr>
              <a:t> = &lt; </a:t>
            </a:r>
            <a:r>
              <a:rPr kumimoji="0" lang="es-AR" sz="3200" b="1" i="0" u="none" strike="noStrike" kern="1200" cap="none" spc="0" normalizeH="0" baseline="0" noProof="0" dirty="0">
                <a:ln>
                  <a:noFill/>
                </a:ln>
                <a:solidFill>
                  <a:srgbClr val="F79646"/>
                </a:solidFill>
                <a:effectLst/>
                <a:uLnTx/>
                <a:uFillTx/>
                <a:latin typeface="Calibri"/>
                <a:ea typeface="Segoe UI"/>
                <a:cs typeface="Segoe UI"/>
              </a:rPr>
              <a:t>D</a:t>
            </a:r>
            <a:r>
              <a:rPr kumimoji="0" lang="es-AR" sz="3200" b="1" i="0" u="none" strike="noStrike" kern="1200" cap="none" spc="0" normalizeH="0" baseline="0" noProof="0" dirty="0">
                <a:ln>
                  <a:noFill/>
                </a:ln>
                <a:solidFill>
                  <a:prstClr val="black"/>
                </a:solidFill>
                <a:effectLst/>
                <a:uLnTx/>
                <a:uFillTx/>
                <a:latin typeface="Calibri"/>
                <a:ea typeface="Segoe UI"/>
                <a:cs typeface="Segoe UI"/>
              </a:rPr>
              <a:t>, </a:t>
            </a:r>
            <a:r>
              <a:rPr kumimoji="0" lang="es-AR" sz="3200" b="1" i="0" u="none" strike="noStrike" kern="1200" cap="none" spc="0" normalizeH="0" baseline="0" noProof="0" dirty="0">
                <a:ln>
                  <a:noFill/>
                </a:ln>
                <a:solidFill>
                  <a:srgbClr val="00B050"/>
                </a:solidFill>
                <a:effectLst/>
                <a:uLnTx/>
                <a:uFillTx/>
                <a:latin typeface="Calibri"/>
                <a:ea typeface="Segoe UI"/>
                <a:cs typeface="Segoe UI"/>
              </a:rPr>
              <a:t>G</a:t>
            </a:r>
            <a:r>
              <a:rPr kumimoji="0" lang="es-AR" sz="3200" b="1" i="0" u="none" strike="noStrike" kern="1200" cap="none" spc="0" normalizeH="0" baseline="0" noProof="0" dirty="0">
                <a:ln>
                  <a:noFill/>
                </a:ln>
                <a:solidFill>
                  <a:prstClr val="black"/>
                </a:solidFill>
                <a:effectLst/>
                <a:uLnTx/>
                <a:uFillTx/>
                <a:latin typeface="Calibri"/>
                <a:ea typeface="Segoe UI"/>
                <a:cs typeface="Segoe UI"/>
              </a:rPr>
              <a:t>, </a:t>
            </a:r>
            <a:r>
              <a:rPr kumimoji="0" lang="es-AR" sz="3200" b="1" i="0" u="none" strike="noStrike" kern="1200" cap="none" spc="0" normalizeH="0" baseline="0" noProof="0" dirty="0">
                <a:ln>
                  <a:noFill/>
                </a:ln>
                <a:solidFill>
                  <a:srgbClr val="0070C0"/>
                </a:solidFill>
                <a:effectLst/>
                <a:uLnTx/>
                <a:uFillTx/>
                <a:latin typeface="Calibri"/>
                <a:ea typeface="Segoe UI"/>
                <a:cs typeface="Segoe UI"/>
              </a:rPr>
              <a:t>A</a:t>
            </a:r>
            <a:r>
              <a:rPr kumimoji="0" lang="es-AR" sz="3200" b="1" i="0" u="none" strike="noStrike" kern="1200" cap="none" spc="0" normalizeH="0" baseline="0" noProof="0" dirty="0">
                <a:ln>
                  <a:noFill/>
                </a:ln>
                <a:solidFill>
                  <a:prstClr val="black"/>
                </a:solidFill>
                <a:effectLst/>
                <a:uLnTx/>
                <a:uFillTx/>
                <a:latin typeface="Calibri"/>
                <a:ea typeface="Segoe UI"/>
                <a:cs typeface="Segoe UI"/>
              </a:rPr>
              <a:t>, </a:t>
            </a:r>
            <a:r>
              <a:rPr kumimoji="0" lang="es-AR" sz="3200" b="1" i="0" u="none" strike="noStrike" kern="1200" cap="none" spc="0" normalizeH="0" baseline="0" noProof="0" dirty="0">
                <a:ln>
                  <a:noFill/>
                </a:ln>
                <a:solidFill>
                  <a:srgbClr val="C0504D"/>
                </a:solidFill>
                <a:effectLst/>
                <a:uLnTx/>
                <a:uFillTx/>
                <a:latin typeface="Calibri"/>
                <a:ea typeface="Segoe UI"/>
                <a:cs typeface="Segoe UI"/>
              </a:rPr>
              <a:t>O</a:t>
            </a:r>
            <a:r>
              <a:rPr kumimoji="0" lang="es-AR" sz="3200" b="1" i="0" u="none" strike="noStrike" kern="1200" cap="none" spc="0" normalizeH="0" baseline="0" noProof="0" dirty="0">
                <a:ln>
                  <a:noFill/>
                </a:ln>
                <a:solidFill>
                  <a:prstClr val="black"/>
                </a:solidFill>
                <a:effectLst/>
                <a:uLnTx/>
                <a:uFillTx/>
                <a:latin typeface="Calibri"/>
                <a:ea typeface="Segoe UI"/>
                <a:cs typeface="Segoe UI"/>
              </a:rPr>
              <a:t>, </a:t>
            </a:r>
            <a:r>
              <a:rPr kumimoji="0" lang="es-AR" sz="3200" b="1" i="0" u="none" strike="noStrike" kern="1200" cap="none" spc="0" normalizeH="0" baseline="0" noProof="0" dirty="0">
                <a:ln>
                  <a:noFill/>
                </a:ln>
                <a:solidFill>
                  <a:srgbClr val="FF0000"/>
                </a:solidFill>
                <a:effectLst/>
                <a:uLnTx/>
                <a:uFillTx/>
                <a:latin typeface="Calibri"/>
                <a:ea typeface="Segoe UI"/>
                <a:cs typeface="Segoe UI"/>
              </a:rPr>
              <a:t>M</a:t>
            </a:r>
            <a:r>
              <a:rPr kumimoji="0" lang="es-AR" sz="3200" b="1" i="0" u="none" strike="noStrike" kern="1200" cap="none" spc="0" normalizeH="0" baseline="0" noProof="0" dirty="0">
                <a:ln>
                  <a:noFill/>
                </a:ln>
                <a:solidFill>
                  <a:prstClr val="black"/>
                </a:solidFill>
                <a:effectLst/>
                <a:uLnTx/>
                <a:uFillTx/>
                <a:latin typeface="Calibri"/>
                <a:ea typeface="Segoe UI"/>
                <a:cs typeface="Segoe UI"/>
              </a:rPr>
              <a:t> &gt;</a:t>
            </a:r>
            <a:r>
              <a:rPr kumimoji="0" lang="es-AR" sz="3200" b="0" i="0" u="none" strike="noStrike" kern="1200" cap="none" spc="0" normalizeH="0" baseline="0" noProof="0" dirty="0">
                <a:ln>
                  <a:noFill/>
                </a:ln>
                <a:solidFill>
                  <a:prstClr val="black"/>
                </a:solidFill>
                <a:effectLst/>
                <a:uLnTx/>
                <a:uFillTx/>
                <a:latin typeface="Calibri"/>
                <a:ea typeface="Calibri"/>
                <a:cs typeface="Calibri"/>
              </a:rPr>
              <a:t> </a:t>
            </a:r>
            <a:endParaRPr kumimoji="0" lang="es-AR" sz="3200" b="1" i="0" u="none" strike="noStrike" kern="1200" cap="none" spc="0" normalizeH="0" baseline="0" noProof="0" dirty="0">
              <a:ln>
                <a:noFill/>
              </a:ln>
              <a:solidFill>
                <a:prstClr val="black"/>
              </a:solidFill>
              <a:effectLst/>
              <a:uLnTx/>
              <a:uFillTx/>
              <a:latin typeface="Calibri"/>
              <a:ea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a:ln>
                  <a:noFill/>
                </a:ln>
                <a:solidFill>
                  <a:prstClr val="black"/>
                </a:solidFill>
                <a:effectLst/>
                <a:uLnTx/>
                <a:uFillTx/>
                <a:latin typeface="Calibri"/>
                <a:ea typeface="Segoe UI"/>
                <a:cs typeface="Segoe UI"/>
              </a:rPr>
              <a:t>Toda Idea Proyecto (</a:t>
            </a:r>
            <a:r>
              <a:rPr kumimoji="0" lang="es-AR" sz="3200" b="1" i="0" u="none" strike="noStrike" kern="1200" cap="none" spc="0" normalizeH="0" baseline="0" noProof="0" dirty="0" err="1">
                <a:ln>
                  <a:noFill/>
                </a:ln>
                <a:solidFill>
                  <a:prstClr val="black"/>
                </a:solidFill>
                <a:effectLst/>
                <a:uLnTx/>
                <a:uFillTx/>
                <a:latin typeface="Calibri"/>
                <a:ea typeface="Segoe UI"/>
                <a:cs typeface="Segoe UI"/>
              </a:rPr>
              <a:t>Ip</a:t>
            </a:r>
            <a:r>
              <a:rPr kumimoji="0" lang="es-AR" sz="3200" b="1" i="0" u="none" strike="noStrike" kern="1200" cap="none" spc="0" normalizeH="0" baseline="0" noProof="0" dirty="0">
                <a:ln>
                  <a:noFill/>
                </a:ln>
                <a:solidFill>
                  <a:prstClr val="black"/>
                </a:solidFill>
                <a:effectLst/>
                <a:uLnTx/>
                <a:uFillTx/>
                <a:latin typeface="Calibri"/>
                <a:ea typeface="Segoe UI"/>
                <a:cs typeface="Segoe UI"/>
              </a:rPr>
              <a:t>) de I+D+</a:t>
            </a:r>
            <a:r>
              <a:rPr kumimoji="0" lang="es-AR" sz="3200" b="1" i="1" u="none" strike="noStrike" kern="1200" cap="none" spc="0" normalizeH="0" baseline="0" noProof="0" dirty="0">
                <a:ln>
                  <a:noFill/>
                </a:ln>
                <a:solidFill>
                  <a:srgbClr val="7030A0"/>
                </a:solidFill>
                <a:effectLst/>
                <a:uLnTx/>
                <a:uFillTx/>
                <a:latin typeface="Lucida Calligraphy"/>
                <a:ea typeface="Segoe UI"/>
                <a:cs typeface="Segoe UI"/>
              </a:rPr>
              <a:t>i</a:t>
            </a:r>
            <a:r>
              <a:rPr kumimoji="0" lang="es-AR" sz="3200" b="1" i="0" u="none" strike="noStrike" kern="1200" cap="none" spc="0" normalizeH="0" baseline="0" noProof="0" dirty="0">
                <a:ln>
                  <a:noFill/>
                </a:ln>
                <a:solidFill>
                  <a:prstClr val="black"/>
                </a:solidFill>
                <a:effectLst/>
                <a:uLnTx/>
                <a:uFillTx/>
                <a:latin typeface="Times New Roman" panose="02020603050405020304" pitchFamily="18" charset="0"/>
                <a:ea typeface="Segoe UI"/>
                <a:cs typeface="Times New Roman" panose="02020603050405020304" pitchFamily="18" charset="0"/>
              </a:rPr>
              <a:t> </a:t>
            </a:r>
            <a:r>
              <a:rPr lang="es-AR" sz="3200" b="1" baseline="-25000" dirty="0" err="1">
                <a:solidFill>
                  <a:prstClr val="black"/>
                </a:solidFill>
                <a:latin typeface="Times New Roman" panose="02020603050405020304" pitchFamily="18" charset="0"/>
                <a:ea typeface="Segoe UI"/>
                <a:cs typeface="Times New Roman" panose="02020603050405020304" pitchFamily="18" charset="0"/>
              </a:rPr>
              <a:t>nnovación</a:t>
            </a:r>
            <a:r>
              <a:rPr kumimoji="0" lang="es-AR" sz="3200" b="1" i="0" u="none" strike="noStrike" kern="1200" cap="none" spc="0" normalizeH="0" baseline="0" noProof="0" dirty="0">
                <a:ln>
                  <a:noFill/>
                </a:ln>
                <a:solidFill>
                  <a:prstClr val="black"/>
                </a:solidFill>
                <a:effectLst/>
                <a:uLnTx/>
                <a:uFillTx/>
                <a:latin typeface="Calibri"/>
                <a:ea typeface="Segoe UI"/>
                <a:cs typeface="Segoe U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a:ln>
                  <a:noFill/>
                </a:ln>
                <a:solidFill>
                  <a:prstClr val="black"/>
                </a:solidFill>
                <a:effectLst/>
                <a:uLnTx/>
                <a:uFillTx/>
                <a:latin typeface="Calibri"/>
                <a:ea typeface="Segoe UI"/>
                <a:cs typeface="Segoe UI"/>
              </a:rPr>
              <a:t>debe especificar la siguiente tupla:</a:t>
            </a:r>
            <a:endParaRPr kumimoji="0" lang="en-US" sz="3200" b="0" i="0" u="none" strike="noStrike" kern="1200" cap="none" spc="0" normalizeH="0" baseline="0" noProof="0" dirty="0">
              <a:ln>
                <a:noFill/>
              </a:ln>
              <a:solidFill>
                <a:prstClr val="black"/>
              </a:solidFill>
              <a:effectLst/>
              <a:uLnTx/>
              <a:uFillTx/>
              <a:latin typeface="Calibri"/>
              <a:ea typeface="Segoe UI"/>
              <a:cs typeface="Calibri" panose="020F0502020204030204"/>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s-AR" sz="3200" b="1" i="0" u="none" strike="noStrike" kern="1200" cap="none" spc="0" normalizeH="0" baseline="0" noProof="0" dirty="0">
              <a:ln>
                <a:noFill/>
              </a:ln>
              <a:solidFill>
                <a:prstClr val="black"/>
              </a:solidFill>
              <a:effectLst/>
              <a:uLnTx/>
              <a:uFillTx/>
              <a:latin typeface="Calibri"/>
              <a:ea typeface="Segoe UI"/>
              <a:cs typeface="Segoe UI"/>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a:ln>
                  <a:noFill/>
                </a:ln>
                <a:solidFill>
                  <a:prstClr val="black"/>
                </a:solidFill>
                <a:effectLst/>
                <a:uLnTx/>
                <a:uFillTx/>
                <a:latin typeface="Calibri"/>
                <a:ea typeface="Segoe UI"/>
                <a:cs typeface="Segoe UI"/>
              </a:rPr>
              <a:t> </a:t>
            </a:r>
            <a:r>
              <a:rPr kumimoji="0" lang="es-AR" sz="3200" b="1" i="0" u="none" strike="noStrike" kern="1200" cap="none" spc="0" normalizeH="0" baseline="0" noProof="0" dirty="0" err="1">
                <a:ln>
                  <a:noFill/>
                </a:ln>
                <a:solidFill>
                  <a:prstClr val="black"/>
                </a:solidFill>
                <a:effectLst/>
                <a:uLnTx/>
                <a:uFillTx/>
                <a:latin typeface="Calibri"/>
                <a:ea typeface="Segoe UI"/>
                <a:cs typeface="Segoe UI"/>
              </a:rPr>
              <a:t>Ip</a:t>
            </a:r>
            <a:r>
              <a:rPr kumimoji="0" lang="es-AR" sz="3200" b="1" i="0" u="none" strike="noStrike" kern="1200" cap="none" spc="0" normalizeH="0" baseline="-25000" noProof="0" dirty="0" err="1">
                <a:ln>
                  <a:noFill/>
                </a:ln>
                <a:solidFill>
                  <a:prstClr val="black"/>
                </a:solidFill>
                <a:effectLst/>
                <a:uLnTx/>
                <a:uFillTx/>
                <a:latin typeface="Calibri"/>
                <a:ea typeface="Segoe UI"/>
                <a:cs typeface="Segoe UI"/>
              </a:rPr>
              <a:t>o</a:t>
            </a:r>
            <a:r>
              <a:rPr kumimoji="0" lang="es-AR" sz="3200" b="1" i="0" u="none" strike="noStrike" kern="1200" cap="none" spc="0" normalizeH="0" baseline="0" noProof="0" dirty="0">
                <a:ln>
                  <a:noFill/>
                </a:ln>
                <a:solidFill>
                  <a:prstClr val="black"/>
                </a:solidFill>
                <a:effectLst/>
                <a:uLnTx/>
                <a:uFillTx/>
                <a:latin typeface="Calibri"/>
                <a:ea typeface="Segoe UI"/>
                <a:cs typeface="Segoe UI"/>
              </a:rPr>
              <a:t> = &lt; </a:t>
            </a:r>
            <a:r>
              <a:rPr kumimoji="0" lang="es-AR" sz="3200" b="1" u="none" strike="noStrike" kern="1200" cap="none" spc="0" normalizeH="0" baseline="0" noProof="0" dirty="0">
                <a:ln>
                  <a:noFill/>
                </a:ln>
                <a:solidFill>
                  <a:srgbClr val="7030A0"/>
                </a:solidFill>
                <a:effectLst/>
                <a:uLnTx/>
                <a:uFillTx/>
                <a:latin typeface="Calibri"/>
                <a:ea typeface="Segoe UI"/>
                <a:cs typeface="Segoe UI"/>
              </a:rPr>
              <a:t>S</a:t>
            </a:r>
            <a:r>
              <a:rPr kumimoji="0" lang="es-AR" sz="3200" b="1" i="0" u="none" strike="noStrike" kern="1200" cap="none" spc="0" normalizeH="0" baseline="0" noProof="0" dirty="0">
                <a:ln>
                  <a:noFill/>
                </a:ln>
                <a:solidFill>
                  <a:prstClr val="black"/>
                </a:solidFill>
                <a:effectLst/>
                <a:uLnTx/>
                <a:uFillTx/>
                <a:latin typeface="Calibri"/>
                <a:ea typeface="Segoe UI"/>
                <a:cs typeface="Segoe UI"/>
              </a:rPr>
              <a:t>, </a:t>
            </a:r>
            <a:r>
              <a:rPr kumimoji="0" lang="es-AR" sz="3200" b="1" u="none" strike="noStrike" kern="1200" cap="none" spc="0" normalizeH="0" baseline="0" noProof="0" dirty="0">
                <a:ln>
                  <a:noFill/>
                </a:ln>
                <a:solidFill>
                  <a:srgbClr val="7030A0"/>
                </a:solidFill>
                <a:effectLst/>
                <a:uLnTx/>
                <a:uFillTx/>
                <a:latin typeface="Calibri"/>
                <a:ea typeface="Segoe UI"/>
                <a:cs typeface="Segoe UI"/>
              </a:rPr>
              <a:t>C</a:t>
            </a:r>
            <a:r>
              <a:rPr kumimoji="0" lang="es-AR" sz="3200" b="1" i="0" u="none" strike="noStrike" kern="1200" cap="none" spc="0" normalizeH="0" baseline="0" noProof="0" dirty="0">
                <a:ln>
                  <a:noFill/>
                </a:ln>
                <a:solidFill>
                  <a:prstClr val="black"/>
                </a:solidFill>
                <a:effectLst/>
                <a:uLnTx/>
                <a:uFillTx/>
                <a:latin typeface="Calibri"/>
                <a:ea typeface="Segoe UI"/>
                <a:cs typeface="Segoe UI"/>
              </a:rPr>
              <a:t>, </a:t>
            </a:r>
            <a:r>
              <a:rPr kumimoji="0" lang="es-AR" sz="3200" b="1" i="0" u="none" strike="noStrike" kern="1200" cap="none" spc="0" normalizeH="0" baseline="0" noProof="0" dirty="0">
                <a:ln>
                  <a:noFill/>
                </a:ln>
                <a:solidFill>
                  <a:srgbClr val="F79646"/>
                </a:solidFill>
                <a:effectLst/>
                <a:uLnTx/>
                <a:uFillTx/>
                <a:latin typeface="Calibri"/>
                <a:ea typeface="Segoe UI"/>
                <a:cs typeface="Segoe UI"/>
              </a:rPr>
              <a:t>D</a:t>
            </a:r>
            <a:r>
              <a:rPr kumimoji="0" lang="es-AR" sz="3200" b="1" i="0" u="none" strike="noStrike" kern="1200" cap="none" spc="0" normalizeH="0" baseline="0" noProof="0" dirty="0">
                <a:ln>
                  <a:noFill/>
                </a:ln>
                <a:solidFill>
                  <a:prstClr val="black"/>
                </a:solidFill>
                <a:effectLst/>
                <a:uLnTx/>
                <a:uFillTx/>
                <a:latin typeface="Calibri"/>
                <a:ea typeface="Segoe UI"/>
                <a:cs typeface="Segoe UI"/>
              </a:rPr>
              <a:t>, </a:t>
            </a:r>
            <a:r>
              <a:rPr kumimoji="0" lang="es-AR" sz="3200" b="1" i="0" u="none" strike="noStrike" kern="1200" cap="none" spc="0" normalizeH="0" baseline="0" noProof="0" dirty="0">
                <a:ln>
                  <a:noFill/>
                </a:ln>
                <a:solidFill>
                  <a:srgbClr val="00B050"/>
                </a:solidFill>
                <a:effectLst/>
                <a:uLnTx/>
                <a:uFillTx/>
                <a:latin typeface="Calibri"/>
                <a:ea typeface="Segoe UI"/>
                <a:cs typeface="Segoe UI"/>
              </a:rPr>
              <a:t>G</a:t>
            </a:r>
            <a:r>
              <a:rPr kumimoji="0" lang="es-AR" sz="3200" b="1" i="0" u="none" strike="noStrike" kern="1200" cap="none" spc="0" normalizeH="0" baseline="0" noProof="0" dirty="0">
                <a:ln>
                  <a:noFill/>
                </a:ln>
                <a:solidFill>
                  <a:prstClr val="black"/>
                </a:solidFill>
                <a:effectLst/>
                <a:uLnTx/>
                <a:uFillTx/>
                <a:latin typeface="Calibri"/>
                <a:ea typeface="Segoe UI"/>
                <a:cs typeface="Segoe UI"/>
              </a:rPr>
              <a:t>, </a:t>
            </a:r>
            <a:r>
              <a:rPr kumimoji="0" lang="es-AR" sz="3200" b="1" i="0" u="none" strike="noStrike" kern="1200" cap="none" spc="0" normalizeH="0" baseline="0" noProof="0" dirty="0">
                <a:ln>
                  <a:noFill/>
                </a:ln>
                <a:solidFill>
                  <a:srgbClr val="0070C0"/>
                </a:solidFill>
                <a:effectLst/>
                <a:uLnTx/>
                <a:uFillTx/>
                <a:latin typeface="Calibri"/>
                <a:ea typeface="Segoe UI"/>
                <a:cs typeface="Segoe UI"/>
              </a:rPr>
              <a:t>A</a:t>
            </a:r>
            <a:r>
              <a:rPr kumimoji="0" lang="es-AR" sz="3200" b="1" i="0" u="none" strike="noStrike" kern="1200" cap="none" spc="0" normalizeH="0" baseline="0" noProof="0" dirty="0">
                <a:ln>
                  <a:noFill/>
                </a:ln>
                <a:solidFill>
                  <a:prstClr val="black"/>
                </a:solidFill>
                <a:effectLst/>
                <a:uLnTx/>
                <a:uFillTx/>
                <a:latin typeface="Calibri"/>
                <a:ea typeface="Segoe UI"/>
                <a:cs typeface="Segoe UI"/>
              </a:rPr>
              <a:t>, </a:t>
            </a:r>
            <a:r>
              <a:rPr kumimoji="0" lang="es-AR" sz="3200" b="1" i="0" u="none" strike="noStrike" kern="1200" cap="none" spc="0" normalizeH="0" baseline="0" noProof="0" dirty="0">
                <a:ln>
                  <a:noFill/>
                </a:ln>
                <a:solidFill>
                  <a:srgbClr val="C0504D"/>
                </a:solidFill>
                <a:effectLst/>
                <a:uLnTx/>
                <a:uFillTx/>
                <a:latin typeface="Calibri"/>
                <a:ea typeface="Segoe UI"/>
                <a:cs typeface="Segoe UI"/>
              </a:rPr>
              <a:t>O</a:t>
            </a:r>
            <a:r>
              <a:rPr kumimoji="0" lang="es-AR" sz="3200" b="1" i="0" u="none" strike="noStrike" kern="1200" cap="none" spc="0" normalizeH="0" baseline="0" noProof="0" dirty="0">
                <a:ln>
                  <a:noFill/>
                </a:ln>
                <a:solidFill>
                  <a:prstClr val="black"/>
                </a:solidFill>
                <a:effectLst/>
                <a:uLnTx/>
                <a:uFillTx/>
                <a:latin typeface="Calibri"/>
                <a:ea typeface="Segoe UI"/>
                <a:cs typeface="Segoe UI"/>
              </a:rPr>
              <a:t>, </a:t>
            </a:r>
            <a:r>
              <a:rPr kumimoji="0" lang="es-AR" sz="3200" b="1" i="0" u="none" strike="noStrike" kern="1200" cap="none" spc="0" normalizeH="0" baseline="0" noProof="0" dirty="0">
                <a:ln>
                  <a:noFill/>
                </a:ln>
                <a:solidFill>
                  <a:srgbClr val="FF0000"/>
                </a:solidFill>
                <a:effectLst/>
                <a:uLnTx/>
                <a:uFillTx/>
                <a:latin typeface="Calibri"/>
                <a:ea typeface="Segoe UI"/>
                <a:cs typeface="Segoe UI"/>
              </a:rPr>
              <a:t>M</a:t>
            </a:r>
            <a:r>
              <a:rPr kumimoji="0" lang="es-AR" sz="3200" b="1" i="0" u="none" strike="noStrike" kern="1200" cap="none" spc="0" normalizeH="0" baseline="0" noProof="0" dirty="0">
                <a:ln>
                  <a:noFill/>
                </a:ln>
                <a:solidFill>
                  <a:prstClr val="black"/>
                </a:solidFill>
                <a:effectLst/>
                <a:uLnTx/>
                <a:uFillTx/>
                <a:latin typeface="Calibri"/>
                <a:ea typeface="Segoe UI"/>
                <a:cs typeface="Segoe UI"/>
              </a:rPr>
              <a:t> &gt;</a:t>
            </a:r>
            <a:r>
              <a:rPr kumimoji="0" lang="es-AR" sz="3200" b="0" i="0" u="none" strike="noStrike" kern="1200" cap="none" spc="0" normalizeH="0" baseline="0" noProof="0" dirty="0">
                <a:ln>
                  <a:noFill/>
                </a:ln>
                <a:solidFill>
                  <a:prstClr val="black"/>
                </a:solidFill>
                <a:effectLst/>
                <a:uLnTx/>
                <a:uFillTx/>
                <a:latin typeface="Calibri"/>
                <a:ea typeface="Calibri"/>
                <a:cs typeface="Calibri"/>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pic>
        <p:nvPicPr>
          <p:cNvPr id="2" name="Imagen 2" descr="Diagrama&#10;&#10;Descripción generada automáticamente">
            <a:extLst>
              <a:ext uri="{FF2B5EF4-FFF2-40B4-BE49-F238E27FC236}">
                <a16:creationId xmlns:a16="http://schemas.microsoft.com/office/drawing/2014/main" id="{17767A84-3962-45D3-B37F-F910E192853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tretch>
            <a:fillRect/>
          </a:stretch>
        </p:blipFill>
        <p:spPr>
          <a:xfrm>
            <a:off x="5309697" y="3020447"/>
            <a:ext cx="6253212" cy="3871035"/>
          </a:xfrm>
          <a:prstGeom prst="rect">
            <a:avLst/>
          </a:prstGeom>
          <a:ln>
            <a:noFill/>
          </a:ln>
          <a:effectLst>
            <a:softEdge rad="112500"/>
          </a:effectLst>
        </p:spPr>
      </p:pic>
      <p:sp>
        <p:nvSpPr>
          <p:cNvPr id="4" name="CuadroTexto 3">
            <a:extLst>
              <a:ext uri="{FF2B5EF4-FFF2-40B4-BE49-F238E27FC236}">
                <a16:creationId xmlns:a16="http://schemas.microsoft.com/office/drawing/2014/main" id="{C834FC04-55E4-412D-AB46-9258B863BA8B}"/>
              </a:ext>
            </a:extLst>
          </p:cNvPr>
          <p:cNvSpPr txBox="1"/>
          <p:nvPr/>
        </p:nvSpPr>
        <p:spPr>
          <a:xfrm>
            <a:off x="641229" y="253042"/>
            <a:ext cx="1092167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0" i="0" u="none" strike="noStrike" kern="1200" cap="none" spc="0" normalizeH="0" baseline="0" dirty="0">
                <a:ln>
                  <a:noFill/>
                </a:ln>
                <a:solidFill>
                  <a:srgbClr val="4472C4"/>
                </a:solidFill>
                <a:effectLst/>
                <a:uLnTx/>
                <a:uFillTx/>
                <a:latin typeface="Calibri Light" panose="020F0302020204030204"/>
                <a:ea typeface="+mn-ea"/>
                <a:cs typeface="Calibri"/>
              </a:rPr>
              <a:t>I</a:t>
            </a:r>
            <a:r>
              <a:rPr kumimoji="0" lang="es-AR" sz="2800" b="0" i="0" u="none" strike="noStrike" kern="1200" cap="none" spc="0" normalizeH="0" baseline="0" dirty="0">
                <a:ln>
                  <a:noFill/>
                </a:ln>
                <a:solidFill>
                  <a:srgbClr val="4472C4"/>
                </a:solidFill>
                <a:effectLst/>
                <a:uLnTx/>
                <a:uFillTx/>
                <a:latin typeface="Calibri Light" panose="020F0302020204030204"/>
                <a:ea typeface="+mn-ea"/>
                <a:cs typeface="+mn-cs"/>
              </a:rPr>
              <a:t>dea Proyecto → Proyecto de </a:t>
            </a:r>
            <a:r>
              <a:rPr kumimoji="0" lang="es-AR" sz="2800" b="1" i="0" u="none" strike="noStrike" kern="1200" cap="none" spc="0" normalizeH="0" baseline="0" dirty="0">
                <a:ln>
                  <a:noFill/>
                </a:ln>
                <a:solidFill>
                  <a:srgbClr val="4472C4"/>
                </a:solidFill>
                <a:effectLst/>
                <a:uLnTx/>
                <a:uFillTx/>
                <a:latin typeface="Calibri Light" panose="020F0302020204030204"/>
                <a:ea typeface="+mn-ea"/>
                <a:cs typeface="+mn-cs"/>
              </a:rPr>
              <a:t>I</a:t>
            </a:r>
            <a:r>
              <a:rPr kumimoji="0" lang="es-AR" sz="2800" b="0" i="0" u="none" strike="noStrike" kern="1200" cap="none" spc="0" normalizeH="0" baseline="0" dirty="0">
                <a:ln>
                  <a:noFill/>
                </a:ln>
                <a:solidFill>
                  <a:srgbClr val="4472C4"/>
                </a:solidFill>
                <a:effectLst/>
                <a:uLnTx/>
                <a:uFillTx/>
                <a:latin typeface="Calibri Light" panose="020F0302020204030204"/>
                <a:ea typeface="+mn-ea"/>
                <a:cs typeface="+mn-cs"/>
              </a:rPr>
              <a:t>nvestigación </a:t>
            </a:r>
            <a:r>
              <a:rPr kumimoji="0" lang="es-AR" sz="2800" b="1" i="0" u="none" strike="noStrike" kern="1200" cap="none" spc="0" normalizeH="0" baseline="0" dirty="0">
                <a:ln>
                  <a:noFill/>
                </a:ln>
                <a:solidFill>
                  <a:srgbClr val="4472C4"/>
                </a:solidFill>
                <a:effectLst/>
                <a:uLnTx/>
                <a:uFillTx/>
                <a:latin typeface="Calibri Light" panose="020F0302020204030204"/>
                <a:ea typeface="+mn-ea"/>
                <a:cs typeface="+mn-cs"/>
              </a:rPr>
              <a:t>D</a:t>
            </a:r>
            <a:r>
              <a:rPr kumimoji="0" lang="es-AR" sz="2800" b="0" i="0" u="none" strike="noStrike" kern="1200" cap="none" spc="0" normalizeH="0" baseline="0" dirty="0">
                <a:ln>
                  <a:noFill/>
                </a:ln>
                <a:solidFill>
                  <a:srgbClr val="4472C4"/>
                </a:solidFill>
                <a:effectLst/>
                <a:uLnTx/>
                <a:uFillTx/>
                <a:latin typeface="Calibri Light" panose="020F0302020204030204"/>
                <a:ea typeface="+mn-ea"/>
                <a:cs typeface="+mn-cs"/>
              </a:rPr>
              <a:t>esarrollo e </a:t>
            </a:r>
            <a:r>
              <a:rPr kumimoji="0" lang="es-AR" sz="2800" b="1" i="1" u="none" strike="noStrike" kern="1200" cap="none" spc="0" normalizeH="0" baseline="0" dirty="0">
                <a:ln>
                  <a:noFill/>
                </a:ln>
                <a:solidFill>
                  <a:srgbClr val="4472C4"/>
                </a:solidFill>
                <a:effectLst/>
                <a:uLnTx/>
                <a:uFillTx/>
                <a:latin typeface="Times New Roman" panose="02020603050405020304" pitchFamily="18" charset="0"/>
                <a:cs typeface="Times New Roman" panose="02020603050405020304" pitchFamily="18" charset="0"/>
              </a:rPr>
              <a:t>i</a:t>
            </a:r>
            <a:r>
              <a:rPr kumimoji="0" lang="es-AR" sz="2800" b="0" i="0" u="none" strike="noStrike" kern="1200" cap="none" spc="0" normalizeH="0" baseline="0" dirty="0">
                <a:ln>
                  <a:noFill/>
                </a:ln>
                <a:solidFill>
                  <a:srgbClr val="4472C4"/>
                </a:solidFill>
                <a:effectLst/>
                <a:uLnTx/>
                <a:uFillTx/>
                <a:latin typeface="Calibri Light" panose="020F0302020204030204"/>
                <a:ea typeface="+mn-ea"/>
                <a:cs typeface="+mn-cs"/>
              </a:rPr>
              <a:t>nnovación </a:t>
            </a:r>
          </a:p>
        </p:txBody>
      </p:sp>
      <p:sp>
        <p:nvSpPr>
          <p:cNvPr id="7" name="CuadroTexto 6">
            <a:extLst>
              <a:ext uri="{FF2B5EF4-FFF2-40B4-BE49-F238E27FC236}">
                <a16:creationId xmlns:a16="http://schemas.microsoft.com/office/drawing/2014/main" id="{9437F9DA-736C-4975-A06D-B1650E1C9D25}"/>
              </a:ext>
            </a:extLst>
          </p:cNvPr>
          <p:cNvSpPr txBox="1"/>
          <p:nvPr/>
        </p:nvSpPr>
        <p:spPr>
          <a:xfrm>
            <a:off x="629091" y="5958627"/>
            <a:ext cx="31840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Para rodar cuesta abajo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hay que construir el tobogán</a:t>
            </a:r>
          </a:p>
        </p:txBody>
      </p:sp>
      <p:sp>
        <p:nvSpPr>
          <p:cNvPr id="9" name="Abrir llave 8">
            <a:extLst>
              <a:ext uri="{FF2B5EF4-FFF2-40B4-BE49-F238E27FC236}">
                <a16:creationId xmlns:a16="http://schemas.microsoft.com/office/drawing/2014/main" id="{199342BE-E384-4F3D-A0B5-253B1270C154}"/>
              </a:ext>
            </a:extLst>
          </p:cNvPr>
          <p:cNvSpPr/>
          <p:nvPr/>
        </p:nvSpPr>
        <p:spPr>
          <a:xfrm rot="16200000">
            <a:off x="2286000" y="4190426"/>
            <a:ext cx="101603" cy="10160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brir llave 16">
            <a:extLst>
              <a:ext uri="{FF2B5EF4-FFF2-40B4-BE49-F238E27FC236}">
                <a16:creationId xmlns:a16="http://schemas.microsoft.com/office/drawing/2014/main" id="{D7CA1EBF-CD59-413F-9B72-F950FEBBB0C7}"/>
              </a:ext>
            </a:extLst>
          </p:cNvPr>
          <p:cNvSpPr/>
          <p:nvPr/>
        </p:nvSpPr>
        <p:spPr>
          <a:xfrm rot="16200000">
            <a:off x="3660896" y="3766015"/>
            <a:ext cx="165345" cy="21793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8B1A22D6-6F8D-4419-971E-F2F559ED1E9A}"/>
              </a:ext>
            </a:extLst>
          </p:cNvPr>
          <p:cNvSpPr txBox="1"/>
          <p:nvPr/>
        </p:nvSpPr>
        <p:spPr>
          <a:xfrm>
            <a:off x="1807403" y="4791791"/>
            <a:ext cx="10374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Calibri" panose="020F0502020204030204"/>
                <a:ea typeface="+mn-ea"/>
                <a:cs typeface="+mn-cs"/>
              </a:rPr>
              <a:t>Concreto</a:t>
            </a:r>
          </a:p>
        </p:txBody>
      </p:sp>
      <p:sp>
        <p:nvSpPr>
          <p:cNvPr id="18" name="CuadroTexto 17">
            <a:extLst>
              <a:ext uri="{FF2B5EF4-FFF2-40B4-BE49-F238E27FC236}">
                <a16:creationId xmlns:a16="http://schemas.microsoft.com/office/drawing/2014/main" id="{9BA7F6D7-A16D-4359-A15A-E1979A2CD072}"/>
              </a:ext>
            </a:extLst>
          </p:cNvPr>
          <p:cNvSpPr txBox="1"/>
          <p:nvPr/>
        </p:nvSpPr>
        <p:spPr>
          <a:xfrm>
            <a:off x="3119551" y="4921112"/>
            <a:ext cx="124803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Calibri" panose="020F0502020204030204"/>
                <a:ea typeface="+mn-ea"/>
                <a:cs typeface="+mn-cs"/>
              </a:rPr>
              <a:t>Conceptual</a:t>
            </a:r>
          </a:p>
        </p:txBody>
      </p:sp>
      <p:sp>
        <p:nvSpPr>
          <p:cNvPr id="5" name="Marcador de número de diapositiva 4">
            <a:extLst>
              <a:ext uri="{FF2B5EF4-FFF2-40B4-BE49-F238E27FC236}">
                <a16:creationId xmlns:a16="http://schemas.microsoft.com/office/drawing/2014/main" id="{7F834B4B-D450-1256-A1C6-FD23CFAA8AE5}"/>
              </a:ext>
            </a:extLst>
          </p:cNvPr>
          <p:cNvSpPr>
            <a:spLocks noGrp="1"/>
          </p:cNvSpPr>
          <p:nvPr>
            <p:ph type="sldNum" sz="quarter" idx="12"/>
          </p:nvPr>
        </p:nvSpPr>
        <p:spPr/>
        <p:txBody>
          <a:bodyPr/>
          <a:lstStyle/>
          <a:p>
            <a:fld id="{22B65AFC-14E6-4EDC-832A-2081F8269CE9}" type="slidenum">
              <a:rPr lang="es-AR" smtClean="0"/>
              <a:t>21</a:t>
            </a:fld>
            <a:endParaRPr lang="es-AR"/>
          </a:p>
        </p:txBody>
      </p:sp>
    </p:spTree>
    <p:extLst>
      <p:ext uri="{BB962C8B-B14F-4D97-AF65-F5344CB8AC3E}">
        <p14:creationId xmlns:p14="http://schemas.microsoft.com/office/powerpoint/2010/main" val="459380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7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0" name="Freeform: Shape 7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Rectangle 8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8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8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Isosceles Triangle 8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Isosceles Triangle 8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1 Preparación">
            <a:extLst>
              <a:ext uri="{FF2B5EF4-FFF2-40B4-BE49-F238E27FC236}">
                <a16:creationId xmlns:a16="http://schemas.microsoft.com/office/drawing/2014/main" id="{37029C36-9127-4A75-90DD-5250146B2B9E}"/>
              </a:ext>
            </a:extLst>
          </p:cNvPr>
          <p:cNvSpPr/>
          <p:nvPr/>
        </p:nvSpPr>
        <p:spPr>
          <a:xfrm flipH="1">
            <a:off x="6182087" y="798779"/>
            <a:ext cx="1440000" cy="360000"/>
          </a:xfrm>
          <a:prstGeom prst="flowChartPreparation">
            <a:avLst/>
          </a:prstGeom>
          <a:noFill/>
          <a:ln w="3175" cap="flat" cmpd="sng" algn="ctr">
            <a:solidFill>
              <a:srgbClr val="0070C0"/>
            </a:solidFill>
            <a:prstDash val="solid"/>
          </a:ln>
          <a:effectLst/>
        </p:spPr>
        <p:txBody>
          <a:bodyPr lIns="0" tIns="0" rIns="0" bIns="0" rtlCol="0" anchor="ctr" anchorCtr="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Idea-Proyecto</a:t>
            </a:r>
          </a:p>
        </p:txBody>
      </p:sp>
      <p:cxnSp>
        <p:nvCxnSpPr>
          <p:cNvPr id="147" name="3 Conector angular">
            <a:extLst>
              <a:ext uri="{FF2B5EF4-FFF2-40B4-BE49-F238E27FC236}">
                <a16:creationId xmlns:a16="http://schemas.microsoft.com/office/drawing/2014/main" id="{9D49B36A-E287-43B1-A44E-6CB1C479DB9E}"/>
              </a:ext>
            </a:extLst>
          </p:cNvPr>
          <p:cNvCxnSpPr>
            <a:cxnSpLocks/>
            <a:stCxn id="197" idx="3"/>
            <a:endCxn id="174" idx="1"/>
          </p:cNvCxnSpPr>
          <p:nvPr/>
        </p:nvCxnSpPr>
        <p:spPr>
          <a:xfrm rot="10800000">
            <a:off x="7195828" y="1888942"/>
            <a:ext cx="465039" cy="24967"/>
          </a:xfrm>
          <a:prstGeom prst="bentConnector3">
            <a:avLst>
              <a:gd name="adj1" fmla="val 50000"/>
            </a:avLst>
          </a:prstGeom>
          <a:noFill/>
          <a:ln w="9525" cap="flat" cmpd="sng" algn="ctr">
            <a:solidFill>
              <a:srgbClr val="0070C0"/>
            </a:solidFill>
            <a:prstDash val="solid"/>
            <a:headEnd type="diamond"/>
            <a:tailEnd type="stealth"/>
          </a:ln>
          <a:effectLst/>
        </p:spPr>
      </p:cxnSp>
      <p:cxnSp>
        <p:nvCxnSpPr>
          <p:cNvPr id="148" name="5 Conector recto">
            <a:extLst>
              <a:ext uri="{FF2B5EF4-FFF2-40B4-BE49-F238E27FC236}">
                <a16:creationId xmlns:a16="http://schemas.microsoft.com/office/drawing/2014/main" id="{7AF7166A-3515-45FE-8004-6EE430671463}"/>
              </a:ext>
            </a:extLst>
          </p:cNvPr>
          <p:cNvCxnSpPr>
            <a:cxnSpLocks/>
          </p:cNvCxnSpPr>
          <p:nvPr/>
        </p:nvCxnSpPr>
        <p:spPr>
          <a:xfrm flipH="1">
            <a:off x="9061394" y="3736916"/>
            <a:ext cx="65787" cy="0"/>
          </a:xfrm>
          <a:prstGeom prst="line">
            <a:avLst/>
          </a:prstGeom>
          <a:noFill/>
          <a:ln w="9525" cap="flat" cmpd="sng" algn="ctr">
            <a:solidFill>
              <a:srgbClr val="9BBB59"/>
            </a:solidFill>
            <a:prstDash val="solid"/>
          </a:ln>
          <a:effectLst/>
        </p:spPr>
      </p:cxnSp>
      <p:sp>
        <p:nvSpPr>
          <p:cNvPr id="149" name="14 Rectángulo">
            <a:extLst>
              <a:ext uri="{FF2B5EF4-FFF2-40B4-BE49-F238E27FC236}">
                <a16:creationId xmlns:a16="http://schemas.microsoft.com/office/drawing/2014/main" id="{65FCB9E0-B47A-4EB0-B806-D6823ACAC218}"/>
              </a:ext>
            </a:extLst>
          </p:cNvPr>
          <p:cNvSpPr/>
          <p:nvPr/>
        </p:nvSpPr>
        <p:spPr>
          <a:xfrm flipH="1">
            <a:off x="4176327" y="2584614"/>
            <a:ext cx="878229" cy="150652"/>
          </a:xfrm>
          <a:prstGeom prst="rect">
            <a:avLst/>
          </a:prstGeom>
          <a:noFill/>
          <a:ln w="3175"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Propósito</a:t>
            </a:r>
          </a:p>
        </p:txBody>
      </p:sp>
      <p:cxnSp>
        <p:nvCxnSpPr>
          <p:cNvPr id="150" name="148 Conector angular">
            <a:extLst>
              <a:ext uri="{FF2B5EF4-FFF2-40B4-BE49-F238E27FC236}">
                <a16:creationId xmlns:a16="http://schemas.microsoft.com/office/drawing/2014/main" id="{A18A3E7C-A9F1-4B77-AB6F-81343D20A09C}"/>
              </a:ext>
            </a:extLst>
          </p:cNvPr>
          <p:cNvCxnSpPr>
            <a:cxnSpLocks/>
            <a:stCxn id="186" idx="2"/>
            <a:endCxn id="164" idx="3"/>
          </p:cNvCxnSpPr>
          <p:nvPr/>
        </p:nvCxnSpPr>
        <p:spPr>
          <a:xfrm rot="5400000" flipH="1" flipV="1">
            <a:off x="3736353" y="1370647"/>
            <a:ext cx="421931" cy="1458519"/>
          </a:xfrm>
          <a:prstGeom prst="bentConnector4">
            <a:avLst>
              <a:gd name="adj1" fmla="val -54179"/>
              <a:gd name="adj2" fmla="val 85306"/>
            </a:avLst>
          </a:prstGeom>
          <a:noFill/>
          <a:ln w="9525" cap="flat" cmpd="sng" algn="ctr">
            <a:solidFill>
              <a:schemeClr val="accent2"/>
            </a:solidFill>
            <a:prstDash val="solid"/>
            <a:headEnd type="diamond" w="med" len="med"/>
            <a:tailEnd type="stealth" w="med" len="med"/>
          </a:ln>
          <a:effectLst/>
        </p:spPr>
      </p:cxnSp>
      <p:cxnSp>
        <p:nvCxnSpPr>
          <p:cNvPr id="151" name="121 Conector angular">
            <a:extLst>
              <a:ext uri="{FF2B5EF4-FFF2-40B4-BE49-F238E27FC236}">
                <a16:creationId xmlns:a16="http://schemas.microsoft.com/office/drawing/2014/main" id="{CAC3BC3A-8E3C-4BAF-97A8-66DC3867C226}"/>
              </a:ext>
            </a:extLst>
          </p:cNvPr>
          <p:cNvCxnSpPr>
            <a:stCxn id="146" idx="0"/>
            <a:endCxn id="183" idx="0"/>
          </p:cNvCxnSpPr>
          <p:nvPr/>
        </p:nvCxnSpPr>
        <p:spPr>
          <a:xfrm rot="16200000" flipH="1" flipV="1">
            <a:off x="4761042" y="-756103"/>
            <a:ext cx="586163" cy="3695926"/>
          </a:xfrm>
          <a:prstGeom prst="bentConnector3">
            <a:avLst>
              <a:gd name="adj1" fmla="val -16714"/>
            </a:avLst>
          </a:prstGeom>
          <a:ln>
            <a:tailEnd type="stealth"/>
          </a:ln>
        </p:spPr>
        <p:style>
          <a:lnRef idx="1">
            <a:schemeClr val="accent2"/>
          </a:lnRef>
          <a:fillRef idx="0">
            <a:schemeClr val="accent2"/>
          </a:fillRef>
          <a:effectRef idx="0">
            <a:schemeClr val="accent2"/>
          </a:effectRef>
          <a:fontRef idx="minor">
            <a:schemeClr val="tx1"/>
          </a:fontRef>
        </p:style>
      </p:cxnSp>
      <p:cxnSp>
        <p:nvCxnSpPr>
          <p:cNvPr id="152" name="121 Conector angular">
            <a:extLst>
              <a:ext uri="{FF2B5EF4-FFF2-40B4-BE49-F238E27FC236}">
                <a16:creationId xmlns:a16="http://schemas.microsoft.com/office/drawing/2014/main" id="{144A8900-FDD9-420E-945D-67723BAA7A54}"/>
              </a:ext>
            </a:extLst>
          </p:cNvPr>
          <p:cNvCxnSpPr>
            <a:stCxn id="146" idx="1"/>
            <a:endCxn id="197" idx="0"/>
          </p:cNvCxnSpPr>
          <p:nvPr/>
        </p:nvCxnSpPr>
        <p:spPr>
          <a:xfrm>
            <a:off x="7622087" y="978779"/>
            <a:ext cx="668779" cy="431129"/>
          </a:xfrm>
          <a:prstGeom prst="bentConnector2">
            <a:avLst/>
          </a:prstGeom>
          <a:noFill/>
          <a:ln w="9525" cap="flat" cmpd="sng" algn="ctr">
            <a:solidFill>
              <a:srgbClr val="0070C0"/>
            </a:solidFill>
            <a:prstDash val="solid"/>
            <a:tailEnd type="stealth"/>
          </a:ln>
          <a:effectLst/>
        </p:spPr>
      </p:cxnSp>
      <p:sp>
        <p:nvSpPr>
          <p:cNvPr id="153" name="22 CuadroTexto">
            <a:extLst>
              <a:ext uri="{FF2B5EF4-FFF2-40B4-BE49-F238E27FC236}">
                <a16:creationId xmlns:a16="http://schemas.microsoft.com/office/drawing/2014/main" id="{A54B3413-D713-43BD-878C-CB8A3B2D98D8}"/>
              </a:ext>
            </a:extLst>
          </p:cNvPr>
          <p:cNvSpPr txBox="1"/>
          <p:nvPr/>
        </p:nvSpPr>
        <p:spPr>
          <a:xfrm flipH="1">
            <a:off x="5178800" y="432753"/>
            <a:ext cx="905978" cy="23744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srgbClr val="ED7D31"/>
                </a:solidFill>
                <a:effectLst/>
                <a:uLnTx/>
                <a:uFillTx/>
                <a:latin typeface="Arial" pitchFamily="34" charset="0"/>
                <a:ea typeface="+mn-ea"/>
                <a:cs typeface="Arial" pitchFamily="34" charset="0"/>
              </a:rPr>
              <a:t>Objetivos (O)</a:t>
            </a:r>
          </a:p>
        </p:txBody>
      </p:sp>
      <p:sp>
        <p:nvSpPr>
          <p:cNvPr id="154" name="23 CuadroTexto">
            <a:extLst>
              <a:ext uri="{FF2B5EF4-FFF2-40B4-BE49-F238E27FC236}">
                <a16:creationId xmlns:a16="http://schemas.microsoft.com/office/drawing/2014/main" id="{E23719A3-6F18-4AAA-838E-8CC5D6FB68FF}"/>
              </a:ext>
            </a:extLst>
          </p:cNvPr>
          <p:cNvSpPr txBox="1"/>
          <p:nvPr/>
        </p:nvSpPr>
        <p:spPr>
          <a:xfrm flipH="1">
            <a:off x="7528984" y="741834"/>
            <a:ext cx="2054813" cy="23980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a:ln>
                  <a:noFill/>
                </a:ln>
                <a:solidFill>
                  <a:srgbClr val="0070C0"/>
                </a:solidFill>
                <a:effectLst/>
                <a:uLnTx/>
                <a:uFillTx/>
                <a:latin typeface="Arial" pitchFamily="34" charset="0"/>
                <a:ea typeface="+mn-ea"/>
                <a:cs typeface="Arial" pitchFamily="34" charset="0"/>
              </a:rPr>
              <a:t>Conocimiento Acumulado (A)</a:t>
            </a:r>
          </a:p>
        </p:txBody>
      </p:sp>
      <p:sp>
        <p:nvSpPr>
          <p:cNvPr id="155" name="24 Redondear rectángulo de esquina diagonal">
            <a:extLst>
              <a:ext uri="{FF2B5EF4-FFF2-40B4-BE49-F238E27FC236}">
                <a16:creationId xmlns:a16="http://schemas.microsoft.com/office/drawing/2014/main" id="{337F86B6-F34E-4045-BF2B-92DEE6AFF7F6}"/>
              </a:ext>
            </a:extLst>
          </p:cNvPr>
          <p:cNvSpPr/>
          <p:nvPr/>
        </p:nvSpPr>
        <p:spPr>
          <a:xfrm flipH="1">
            <a:off x="4034893" y="1038242"/>
            <a:ext cx="751417" cy="295644"/>
          </a:xfrm>
          <a:prstGeom prst="round2DiagRect">
            <a:avLst/>
          </a:prstGeom>
          <a:noFill/>
          <a:ln w="3175" cap="flat" cmpd="sng" algn="ctr">
            <a:solidFill>
              <a:srgbClr val="00B050"/>
            </a:solidFill>
            <a:prstDash val="dashDot"/>
          </a:ln>
          <a:effectLst/>
        </p:spPr>
        <p:txBody>
          <a:bodyPr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0" normalizeH="0" baseline="0" noProof="0">
                <a:ln>
                  <a:noFill/>
                </a:ln>
                <a:solidFill>
                  <a:srgbClr val="00B050"/>
                </a:solidFill>
                <a:effectLst/>
                <a:uLnTx/>
                <a:uFillTx/>
                <a:latin typeface="Arial" pitchFamily="34" charset="0"/>
                <a:ea typeface="+mn-ea"/>
                <a:cs typeface="Arial" pitchFamily="34" charset="0"/>
              </a:rPr>
              <a:t>Explicación Teleológica</a:t>
            </a:r>
          </a:p>
        </p:txBody>
      </p:sp>
      <p:cxnSp>
        <p:nvCxnSpPr>
          <p:cNvPr id="156" name="148 Conector angular">
            <a:extLst>
              <a:ext uri="{FF2B5EF4-FFF2-40B4-BE49-F238E27FC236}">
                <a16:creationId xmlns:a16="http://schemas.microsoft.com/office/drawing/2014/main" id="{16C2B8F7-1613-4EF7-89C8-81E0857BABA3}"/>
              </a:ext>
            </a:extLst>
          </p:cNvPr>
          <p:cNvCxnSpPr>
            <a:stCxn id="155" idx="1"/>
            <a:endCxn id="163" idx="3"/>
          </p:cNvCxnSpPr>
          <p:nvPr/>
        </p:nvCxnSpPr>
        <p:spPr>
          <a:xfrm rot="16200000" flipH="1">
            <a:off x="4336528" y="1407959"/>
            <a:ext cx="557828" cy="409682"/>
          </a:xfrm>
          <a:prstGeom prst="bentConnector2">
            <a:avLst/>
          </a:prstGeom>
          <a:noFill/>
          <a:ln w="9525" cap="flat" cmpd="sng" algn="ctr">
            <a:solidFill>
              <a:srgbClr val="00B050"/>
            </a:solidFill>
            <a:prstDash val="dashDot"/>
            <a:headEnd type="none" w="med" len="med"/>
            <a:tailEnd type="none" w="med" len="med"/>
          </a:ln>
          <a:effectLst/>
        </p:spPr>
      </p:cxnSp>
      <p:cxnSp>
        <p:nvCxnSpPr>
          <p:cNvPr id="157" name="148 Conector angular">
            <a:extLst>
              <a:ext uri="{FF2B5EF4-FFF2-40B4-BE49-F238E27FC236}">
                <a16:creationId xmlns:a16="http://schemas.microsoft.com/office/drawing/2014/main" id="{6314032A-99CC-4A3E-A06F-BD2BF155AB5D}"/>
              </a:ext>
            </a:extLst>
          </p:cNvPr>
          <p:cNvCxnSpPr>
            <a:cxnSpLocks/>
            <a:stCxn id="174" idx="3"/>
            <a:endCxn id="164" idx="1"/>
          </p:cNvCxnSpPr>
          <p:nvPr/>
        </p:nvCxnSpPr>
        <p:spPr>
          <a:xfrm rot="10800000">
            <a:off x="5926737" y="1888941"/>
            <a:ext cx="369091" cy="12700"/>
          </a:xfrm>
          <a:prstGeom prst="bentConnector3">
            <a:avLst>
              <a:gd name="adj1" fmla="val 50000"/>
            </a:avLst>
          </a:prstGeom>
          <a:ln>
            <a:headEnd type="diamond"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58" name="27 Conector angular">
            <a:extLst>
              <a:ext uri="{FF2B5EF4-FFF2-40B4-BE49-F238E27FC236}">
                <a16:creationId xmlns:a16="http://schemas.microsoft.com/office/drawing/2014/main" id="{00BF637C-B1F8-4269-B718-CFDB3E3EDFE1}"/>
              </a:ext>
            </a:extLst>
          </p:cNvPr>
          <p:cNvCxnSpPr>
            <a:stCxn id="197" idx="2"/>
            <a:endCxn id="188" idx="1"/>
          </p:cNvCxnSpPr>
          <p:nvPr/>
        </p:nvCxnSpPr>
        <p:spPr>
          <a:xfrm rot="5400000">
            <a:off x="6083009" y="1767017"/>
            <a:ext cx="1556966" cy="2858748"/>
          </a:xfrm>
          <a:prstGeom prst="bentConnector2">
            <a:avLst/>
          </a:prstGeom>
          <a:noFill/>
          <a:ln w="9525" cap="flat" cmpd="sng" algn="ctr">
            <a:solidFill>
              <a:srgbClr val="0070C0"/>
            </a:solidFill>
            <a:prstDash val="solid"/>
            <a:headEnd type="diamond"/>
            <a:tailEnd type="stealth"/>
          </a:ln>
          <a:effectLst/>
        </p:spPr>
      </p:cxnSp>
      <p:sp>
        <p:nvSpPr>
          <p:cNvPr id="159" name="28 CuadroTexto">
            <a:extLst>
              <a:ext uri="{FF2B5EF4-FFF2-40B4-BE49-F238E27FC236}">
                <a16:creationId xmlns:a16="http://schemas.microsoft.com/office/drawing/2014/main" id="{8F9E6735-493D-495D-8AC9-72D631360A3D}"/>
              </a:ext>
            </a:extLst>
          </p:cNvPr>
          <p:cNvSpPr txBox="1"/>
          <p:nvPr/>
        </p:nvSpPr>
        <p:spPr>
          <a:xfrm>
            <a:off x="5899758" y="2054132"/>
            <a:ext cx="533095"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4472C4"/>
                </a:solidFill>
                <a:effectLst/>
                <a:uLnTx/>
                <a:uFillTx/>
                <a:latin typeface="Calibri" panose="020F0502020204030204"/>
                <a:ea typeface="+mn-ea"/>
                <a:cs typeface="+mn-cs"/>
              </a:rPr>
              <a:t>Visión</a:t>
            </a:r>
          </a:p>
        </p:txBody>
      </p:sp>
      <p:cxnSp>
        <p:nvCxnSpPr>
          <p:cNvPr id="160" name="148 Conector angular">
            <a:extLst>
              <a:ext uri="{FF2B5EF4-FFF2-40B4-BE49-F238E27FC236}">
                <a16:creationId xmlns:a16="http://schemas.microsoft.com/office/drawing/2014/main" id="{50ED8E2E-D6AE-4879-B1D1-8A76FD6A9F6B}"/>
              </a:ext>
            </a:extLst>
          </p:cNvPr>
          <p:cNvCxnSpPr>
            <a:cxnSpLocks/>
            <a:stCxn id="146" idx="2"/>
            <a:endCxn id="174" idx="0"/>
          </p:cNvCxnSpPr>
          <p:nvPr/>
        </p:nvCxnSpPr>
        <p:spPr>
          <a:xfrm rot="5400000">
            <a:off x="6710876" y="1193730"/>
            <a:ext cx="226162" cy="156260"/>
          </a:xfrm>
          <a:prstGeom prst="bentConnector3">
            <a:avLst>
              <a:gd name="adj1" fmla="val 50000"/>
            </a:avLst>
          </a:prstGeom>
          <a:noFill/>
          <a:ln w="9525" cap="flat" cmpd="sng" algn="ctr">
            <a:solidFill>
              <a:schemeClr val="accent6"/>
            </a:solidFill>
            <a:prstDash val="solid"/>
            <a:headEnd type="none" w="med" len="med"/>
            <a:tailEnd type="stealth" w="med" len="med"/>
          </a:ln>
          <a:effectLst/>
        </p:spPr>
      </p:cxnSp>
      <p:sp>
        <p:nvSpPr>
          <p:cNvPr id="161" name="30 CuadroTexto">
            <a:extLst>
              <a:ext uri="{FF2B5EF4-FFF2-40B4-BE49-F238E27FC236}">
                <a16:creationId xmlns:a16="http://schemas.microsoft.com/office/drawing/2014/main" id="{15B66739-DCD6-4F0B-8DF5-EE148F6B48A3}"/>
              </a:ext>
            </a:extLst>
          </p:cNvPr>
          <p:cNvSpPr txBox="1"/>
          <p:nvPr/>
        </p:nvSpPr>
        <p:spPr>
          <a:xfrm>
            <a:off x="7010205" y="1132159"/>
            <a:ext cx="1603259"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70AD47"/>
                </a:solidFill>
                <a:effectLst/>
                <a:uLnTx/>
                <a:uFillTx/>
                <a:latin typeface="Calibri" panose="020F0502020204030204"/>
                <a:ea typeface="+mn-ea"/>
                <a:cs typeface="+mn-cs"/>
              </a:rPr>
              <a:t>Dominio del Discurso (D)</a:t>
            </a:r>
          </a:p>
        </p:txBody>
      </p:sp>
      <p:sp>
        <p:nvSpPr>
          <p:cNvPr id="162" name="31 CuadroTexto">
            <a:extLst>
              <a:ext uri="{FF2B5EF4-FFF2-40B4-BE49-F238E27FC236}">
                <a16:creationId xmlns:a16="http://schemas.microsoft.com/office/drawing/2014/main" id="{CA325CD3-F405-4E15-B6E3-6CA6545E831D}"/>
              </a:ext>
            </a:extLst>
          </p:cNvPr>
          <p:cNvSpPr txBox="1"/>
          <p:nvPr/>
        </p:nvSpPr>
        <p:spPr>
          <a:xfrm>
            <a:off x="5451867" y="4466740"/>
            <a:ext cx="968855"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FF0000"/>
                </a:solidFill>
                <a:effectLst/>
                <a:uLnTx/>
                <a:uFillTx/>
                <a:latin typeface="Calibri" panose="020F0502020204030204"/>
                <a:ea typeface="+mn-ea"/>
                <a:cs typeface="+mn-cs"/>
              </a:rPr>
              <a:t>Metódica (M)</a:t>
            </a:r>
          </a:p>
        </p:txBody>
      </p:sp>
      <p:sp>
        <p:nvSpPr>
          <p:cNvPr id="163" name="35 Proceso alternativo">
            <a:extLst>
              <a:ext uri="{FF2B5EF4-FFF2-40B4-BE49-F238E27FC236}">
                <a16:creationId xmlns:a16="http://schemas.microsoft.com/office/drawing/2014/main" id="{2AB2D8A3-4983-4178-A96D-474E695DE6F5}"/>
              </a:ext>
            </a:extLst>
          </p:cNvPr>
          <p:cNvSpPr/>
          <p:nvPr/>
        </p:nvSpPr>
        <p:spPr>
          <a:xfrm flipH="1">
            <a:off x="4820283" y="1747714"/>
            <a:ext cx="900000" cy="288000"/>
          </a:xfrm>
          <a:prstGeom prst="flowChartAlternateProcess">
            <a:avLst/>
          </a:prstGeom>
          <a:noFill/>
          <a:ln w="3175" cap="flat" cmpd="sng" algn="ctr">
            <a:solidFill>
              <a:srgbClr val="00B050"/>
            </a:solid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Resultado </a:t>
            </a:r>
            <a:br>
              <a:rPr kumimoji="0" lang="es-ES" sz="10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br>
            <a:r>
              <a:rPr kumimoji="0" lang="es-ES" sz="10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esperado</a:t>
            </a:r>
          </a:p>
        </p:txBody>
      </p:sp>
      <p:sp>
        <p:nvSpPr>
          <p:cNvPr id="164" name="37 Rectángulo redondeado">
            <a:extLst>
              <a:ext uri="{FF2B5EF4-FFF2-40B4-BE49-F238E27FC236}">
                <a16:creationId xmlns:a16="http://schemas.microsoft.com/office/drawing/2014/main" id="{97EB3B8A-F41F-4EA7-84C4-56903EBBA949}"/>
              </a:ext>
            </a:extLst>
          </p:cNvPr>
          <p:cNvSpPr/>
          <p:nvPr/>
        </p:nvSpPr>
        <p:spPr>
          <a:xfrm flipH="1">
            <a:off x="4676579" y="1384941"/>
            <a:ext cx="1250157" cy="1008000"/>
          </a:xfrm>
          <a:prstGeom prst="roundRect">
            <a:avLst/>
          </a:prstGeom>
          <a:noFill/>
          <a:ln w="3175" cap="flat" cmpd="sng" algn="ctr">
            <a:solidFill>
              <a:srgbClr val="00B050"/>
            </a:solidFill>
            <a:prstDash val="solid"/>
          </a:ln>
          <a:effectLst/>
        </p:spPr>
        <p:txBody>
          <a:bodyPr lIns="0" tIns="0" rIns="0" bIns="0" rtlCol="0" anchor="t"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Filosofía Científca</a:t>
            </a:r>
          </a:p>
        </p:txBody>
      </p:sp>
      <p:cxnSp>
        <p:nvCxnSpPr>
          <p:cNvPr id="165" name="121 Conector angular">
            <a:extLst>
              <a:ext uri="{FF2B5EF4-FFF2-40B4-BE49-F238E27FC236}">
                <a16:creationId xmlns:a16="http://schemas.microsoft.com/office/drawing/2014/main" id="{F3816C83-9F34-49EF-809B-87F853996485}"/>
              </a:ext>
            </a:extLst>
          </p:cNvPr>
          <p:cNvCxnSpPr>
            <a:stCxn id="146" idx="3"/>
            <a:endCxn id="164" idx="0"/>
          </p:cNvCxnSpPr>
          <p:nvPr/>
        </p:nvCxnSpPr>
        <p:spPr>
          <a:xfrm rot="10800000" flipV="1">
            <a:off x="5301657" y="978779"/>
            <a:ext cx="880430" cy="406162"/>
          </a:xfrm>
          <a:prstGeom prst="bentConnector2">
            <a:avLst/>
          </a:prstGeom>
          <a:noFill/>
          <a:ln w="9525" cap="flat" cmpd="sng" algn="ctr">
            <a:solidFill>
              <a:srgbClr val="00B050"/>
            </a:solidFill>
            <a:prstDash val="solid"/>
            <a:tailEnd type="stealth"/>
          </a:ln>
          <a:effectLst/>
        </p:spPr>
      </p:cxnSp>
      <p:sp>
        <p:nvSpPr>
          <p:cNvPr id="166" name="39 CuadroTexto">
            <a:extLst>
              <a:ext uri="{FF2B5EF4-FFF2-40B4-BE49-F238E27FC236}">
                <a16:creationId xmlns:a16="http://schemas.microsoft.com/office/drawing/2014/main" id="{0668DD41-8E0D-47DD-88A1-A7235F964178}"/>
              </a:ext>
            </a:extLst>
          </p:cNvPr>
          <p:cNvSpPr txBox="1"/>
          <p:nvPr/>
        </p:nvSpPr>
        <p:spPr>
          <a:xfrm>
            <a:off x="4755104" y="746392"/>
            <a:ext cx="1543821"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00B050"/>
                </a:solidFill>
                <a:effectLst/>
                <a:uLnTx/>
                <a:uFillTx/>
                <a:latin typeface="Calibri" panose="020F0502020204030204"/>
                <a:ea typeface="+mn-ea"/>
                <a:cs typeface="+mn-cs"/>
              </a:rPr>
              <a:t>Concepción General (G)</a:t>
            </a:r>
          </a:p>
        </p:txBody>
      </p:sp>
      <p:sp>
        <p:nvSpPr>
          <p:cNvPr id="167" name="41 Proceso alternativo">
            <a:extLst>
              <a:ext uri="{FF2B5EF4-FFF2-40B4-BE49-F238E27FC236}">
                <a16:creationId xmlns:a16="http://schemas.microsoft.com/office/drawing/2014/main" id="{704C9270-2BB5-4A41-B921-96216EF05E5D}"/>
              </a:ext>
            </a:extLst>
          </p:cNvPr>
          <p:cNvSpPr/>
          <p:nvPr/>
        </p:nvSpPr>
        <p:spPr>
          <a:xfrm flipH="1">
            <a:off x="5720283" y="4762699"/>
            <a:ext cx="1227342" cy="506764"/>
          </a:xfrm>
          <a:prstGeom prst="flowChartAlternateProcess">
            <a:avLst/>
          </a:prstGeom>
          <a:noFill/>
          <a:ln w="3175" cap="flat" cmpd="sng" algn="ctr">
            <a:solidFill>
              <a:srgbClr val="FF0000"/>
            </a:solidFill>
            <a:prstDash val="solid"/>
          </a:ln>
          <a:effectLst/>
        </p:spPr>
        <p:txBody>
          <a:bodyPr t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Método de Investigación</a:t>
            </a:r>
          </a:p>
        </p:txBody>
      </p:sp>
      <p:cxnSp>
        <p:nvCxnSpPr>
          <p:cNvPr id="168" name="44 Conector angular">
            <a:extLst>
              <a:ext uri="{FF2B5EF4-FFF2-40B4-BE49-F238E27FC236}">
                <a16:creationId xmlns:a16="http://schemas.microsoft.com/office/drawing/2014/main" id="{86FE518B-D83E-427F-826B-9AF13B9B4D3C}"/>
              </a:ext>
            </a:extLst>
          </p:cNvPr>
          <p:cNvCxnSpPr>
            <a:stCxn id="190" idx="1"/>
            <a:endCxn id="189" idx="3"/>
          </p:cNvCxnSpPr>
          <p:nvPr/>
        </p:nvCxnSpPr>
        <p:spPr>
          <a:xfrm>
            <a:off x="3897839" y="4122720"/>
            <a:ext cx="394676" cy="12700"/>
          </a:xfrm>
          <a:prstGeom prst="bentConnector3">
            <a:avLst>
              <a:gd name="adj1" fmla="val 50000"/>
            </a:avLst>
          </a:prstGeom>
          <a:noFill/>
          <a:ln w="9525" cap="flat" cmpd="sng" algn="ctr">
            <a:solidFill>
              <a:schemeClr val="accent6"/>
            </a:solidFill>
            <a:prstDash val="solid"/>
            <a:headEnd type="diamond" w="med" len="med"/>
            <a:tailEnd type="stealth" w="med" len="med"/>
          </a:ln>
          <a:effectLst/>
        </p:spPr>
      </p:cxnSp>
      <p:sp>
        <p:nvSpPr>
          <p:cNvPr id="169" name="48 Rectángulo redondeado">
            <a:extLst>
              <a:ext uri="{FF2B5EF4-FFF2-40B4-BE49-F238E27FC236}">
                <a16:creationId xmlns:a16="http://schemas.microsoft.com/office/drawing/2014/main" id="{9A185E38-FE7B-43E5-B6E0-AB58FEF48AD0}"/>
              </a:ext>
            </a:extLst>
          </p:cNvPr>
          <p:cNvSpPr/>
          <p:nvPr/>
        </p:nvSpPr>
        <p:spPr>
          <a:xfrm flipH="1">
            <a:off x="4974963" y="5553831"/>
            <a:ext cx="1191342" cy="360000"/>
          </a:xfrm>
          <a:prstGeom prst="roundRect">
            <a:avLst/>
          </a:prstGeom>
          <a:noFill/>
          <a:ln w="3175" cap="flat" cmpd="sng" algn="ctr">
            <a:solidFill>
              <a:srgbClr val="FF0000"/>
            </a:solidFill>
            <a:prstDash val="solid"/>
          </a:ln>
          <a:effectLst/>
        </p:spPr>
        <p:txBody>
          <a:bodyPr lIns="0" tIns="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Experimentación</a:t>
            </a:r>
          </a:p>
        </p:txBody>
      </p:sp>
      <p:cxnSp>
        <p:nvCxnSpPr>
          <p:cNvPr id="170" name="53 Conector angular">
            <a:extLst>
              <a:ext uri="{FF2B5EF4-FFF2-40B4-BE49-F238E27FC236}">
                <a16:creationId xmlns:a16="http://schemas.microsoft.com/office/drawing/2014/main" id="{20088DB8-E5AA-446A-A2CC-14C3653E27FC}"/>
              </a:ext>
            </a:extLst>
          </p:cNvPr>
          <p:cNvCxnSpPr>
            <a:stCxn id="197" idx="2"/>
            <a:endCxn id="199" idx="0"/>
          </p:cNvCxnSpPr>
          <p:nvPr/>
        </p:nvCxnSpPr>
        <p:spPr>
          <a:xfrm rot="5400000">
            <a:off x="7063397" y="3634259"/>
            <a:ext cx="2443821" cy="11119"/>
          </a:xfrm>
          <a:prstGeom prst="bentConnector3">
            <a:avLst>
              <a:gd name="adj1" fmla="val 50000"/>
            </a:avLst>
          </a:prstGeom>
          <a:noFill/>
          <a:ln w="9525" cap="flat" cmpd="sng" algn="ctr">
            <a:solidFill>
              <a:srgbClr val="0070C0"/>
            </a:solidFill>
            <a:prstDash val="solid"/>
            <a:headEnd type="diamond" w="med" len="med"/>
            <a:tailEnd type="stealth" w="med" len="med"/>
          </a:ln>
          <a:effectLst/>
        </p:spPr>
      </p:cxnSp>
      <p:sp>
        <p:nvSpPr>
          <p:cNvPr id="171" name="78 Rectángulo redondeado">
            <a:extLst>
              <a:ext uri="{FF2B5EF4-FFF2-40B4-BE49-F238E27FC236}">
                <a16:creationId xmlns:a16="http://schemas.microsoft.com/office/drawing/2014/main" id="{231F5C08-7BF0-4213-B7B2-EEC0D62C87E5}"/>
              </a:ext>
            </a:extLst>
          </p:cNvPr>
          <p:cNvSpPr/>
          <p:nvPr/>
        </p:nvSpPr>
        <p:spPr>
          <a:xfrm flipH="1">
            <a:off x="3634741" y="4917887"/>
            <a:ext cx="1227343" cy="450295"/>
          </a:xfrm>
          <a:prstGeom prst="roundRect">
            <a:avLst/>
          </a:prstGeom>
          <a:noFill/>
          <a:ln w="3175" cap="flat" cmpd="sng" algn="ctr">
            <a:solidFill>
              <a:srgbClr val="FF0000"/>
            </a:solidFill>
            <a:prstDash val="solid"/>
          </a:ln>
          <a:effectLst/>
        </p:spPr>
        <p:txBody>
          <a:bodyPr lIns="0" tIns="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Tipo de Investigación</a:t>
            </a:r>
          </a:p>
        </p:txBody>
      </p:sp>
      <p:cxnSp>
        <p:nvCxnSpPr>
          <p:cNvPr id="172" name="148 Conector angular">
            <a:extLst>
              <a:ext uri="{FF2B5EF4-FFF2-40B4-BE49-F238E27FC236}">
                <a16:creationId xmlns:a16="http://schemas.microsoft.com/office/drawing/2014/main" id="{639897D6-FA65-48FA-883E-A506CD2BE1A6}"/>
              </a:ext>
            </a:extLst>
          </p:cNvPr>
          <p:cNvCxnSpPr>
            <a:cxnSpLocks/>
            <a:stCxn id="164" idx="2"/>
            <a:endCxn id="191" idx="0"/>
          </p:cNvCxnSpPr>
          <p:nvPr/>
        </p:nvCxnSpPr>
        <p:spPr>
          <a:xfrm rot="5400000">
            <a:off x="4495569" y="2160019"/>
            <a:ext cx="573166" cy="1039011"/>
          </a:xfrm>
          <a:prstGeom prst="bentConnector3">
            <a:avLst>
              <a:gd name="adj1" fmla="val 50000"/>
            </a:avLst>
          </a:prstGeom>
          <a:noFill/>
          <a:ln w="9525" cap="flat" cmpd="sng" algn="ctr">
            <a:solidFill>
              <a:srgbClr val="00B050"/>
            </a:solidFill>
            <a:prstDash val="solid"/>
            <a:headEnd type="none" w="med" len="med"/>
            <a:tailEnd type="stealth" w="med" len="med"/>
          </a:ln>
          <a:effectLst/>
        </p:spPr>
      </p:cxnSp>
      <p:cxnSp>
        <p:nvCxnSpPr>
          <p:cNvPr id="173" name="81 Conector angular">
            <a:extLst>
              <a:ext uri="{FF2B5EF4-FFF2-40B4-BE49-F238E27FC236}">
                <a16:creationId xmlns:a16="http://schemas.microsoft.com/office/drawing/2014/main" id="{B026F1E2-9258-4705-B89D-9F1C6B3D854B}"/>
              </a:ext>
            </a:extLst>
          </p:cNvPr>
          <p:cNvCxnSpPr>
            <a:cxnSpLocks/>
            <a:stCxn id="191" idx="2"/>
            <a:endCxn id="171" idx="0"/>
          </p:cNvCxnSpPr>
          <p:nvPr/>
        </p:nvCxnSpPr>
        <p:spPr>
          <a:xfrm rot="5400000">
            <a:off x="4109499" y="4764739"/>
            <a:ext cx="292061" cy="14234"/>
          </a:xfrm>
          <a:prstGeom prst="bentConnector3">
            <a:avLst>
              <a:gd name="adj1" fmla="val 50000"/>
            </a:avLst>
          </a:prstGeom>
          <a:noFill/>
          <a:ln w="9525" cap="flat" cmpd="sng" algn="ctr">
            <a:solidFill>
              <a:schemeClr val="accent6"/>
            </a:solidFill>
            <a:prstDash val="solid"/>
            <a:headEnd type="diamond" w="med" len="med"/>
            <a:tailEnd type="stealth" w="med" len="med"/>
          </a:ln>
          <a:effectLst/>
        </p:spPr>
      </p:cxnSp>
      <p:sp>
        <p:nvSpPr>
          <p:cNvPr id="174" name="83 Proceso alternativo">
            <a:extLst>
              <a:ext uri="{FF2B5EF4-FFF2-40B4-BE49-F238E27FC236}">
                <a16:creationId xmlns:a16="http://schemas.microsoft.com/office/drawing/2014/main" id="{4894F3F5-F1C8-4206-9810-B914E9575336}"/>
              </a:ext>
            </a:extLst>
          </p:cNvPr>
          <p:cNvSpPr/>
          <p:nvPr/>
        </p:nvSpPr>
        <p:spPr>
          <a:xfrm flipH="1">
            <a:off x="6295827" y="1384941"/>
            <a:ext cx="900000" cy="1008000"/>
          </a:xfrm>
          <a:prstGeom prst="flowChartAlternateProcess">
            <a:avLst/>
          </a:prstGeom>
          <a:noFill/>
          <a:ln w="3175" cap="flat" cmpd="sng" algn="ctr">
            <a:solidFill>
              <a:schemeClr val="accent6"/>
            </a:solid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idea</a:t>
            </a:r>
          </a:p>
        </p:txBody>
      </p:sp>
      <p:sp>
        <p:nvSpPr>
          <p:cNvPr id="175" name="84 Rectángulo redondeado">
            <a:extLst>
              <a:ext uri="{FF2B5EF4-FFF2-40B4-BE49-F238E27FC236}">
                <a16:creationId xmlns:a16="http://schemas.microsoft.com/office/drawing/2014/main" id="{8FEF4CFE-5FDB-4E51-B0EC-23E9FCE1A490}"/>
              </a:ext>
            </a:extLst>
          </p:cNvPr>
          <p:cNvSpPr/>
          <p:nvPr/>
        </p:nvSpPr>
        <p:spPr>
          <a:xfrm flipH="1">
            <a:off x="6367829" y="1685246"/>
            <a:ext cx="720000" cy="180000"/>
          </a:xfrm>
          <a:prstGeom prst="roundRect">
            <a:avLst/>
          </a:prstGeom>
          <a:noFill/>
          <a:ln w="3175" cap="flat" cmpd="sng" algn="ctr">
            <a:solidFill>
              <a:schemeClr val="accent6"/>
            </a:solidFill>
            <a:prstDash val="solid"/>
          </a:ln>
          <a:effectLst/>
        </p:spPr>
        <p:txBody>
          <a:bodyPr tIns="0" bIns="0" rtlCol="0" anchor="t"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black"/>
                </a:solidFill>
                <a:effectLst/>
                <a:uLnTx/>
                <a:uFillTx/>
                <a:latin typeface="Arial" pitchFamily="34" charset="0"/>
                <a:ea typeface="+mn-ea"/>
                <a:cs typeface="Arial" pitchFamily="34" charset="0"/>
              </a:rPr>
              <a:t>Objeto</a:t>
            </a:r>
          </a:p>
        </p:txBody>
      </p:sp>
      <p:cxnSp>
        <p:nvCxnSpPr>
          <p:cNvPr id="176" name="148 Conector angular">
            <a:extLst>
              <a:ext uri="{FF2B5EF4-FFF2-40B4-BE49-F238E27FC236}">
                <a16:creationId xmlns:a16="http://schemas.microsoft.com/office/drawing/2014/main" id="{7772F8B5-8F72-4B5E-BFB0-D85EDB61015D}"/>
              </a:ext>
            </a:extLst>
          </p:cNvPr>
          <p:cNvCxnSpPr>
            <a:cxnSpLocks/>
            <a:stCxn id="163" idx="3"/>
            <a:endCxn id="183" idx="1"/>
          </p:cNvCxnSpPr>
          <p:nvPr/>
        </p:nvCxnSpPr>
        <p:spPr>
          <a:xfrm rot="10800000">
            <a:off x="4295585" y="1888942"/>
            <a:ext cx="524698" cy="2772"/>
          </a:xfrm>
          <a:prstGeom prst="bentConnector3">
            <a:avLst>
              <a:gd name="adj1" fmla="val 50000"/>
            </a:avLst>
          </a:prstGeom>
          <a:noFill/>
          <a:ln w="9525" cap="flat" cmpd="sng" algn="ctr">
            <a:solidFill>
              <a:srgbClr val="00B050"/>
            </a:solidFill>
            <a:prstDash val="solid"/>
            <a:headEnd type="diamond" w="med" len="med"/>
            <a:tailEnd type="stealth" w="med" len="med"/>
          </a:ln>
          <a:effectLst/>
        </p:spPr>
      </p:cxnSp>
      <p:sp>
        <p:nvSpPr>
          <p:cNvPr id="177" name="96 Rectángulo redondeado">
            <a:extLst>
              <a:ext uri="{FF2B5EF4-FFF2-40B4-BE49-F238E27FC236}">
                <a16:creationId xmlns:a16="http://schemas.microsoft.com/office/drawing/2014/main" id="{B2E4FFB8-B536-41A7-9A34-7A69A4AE2373}"/>
              </a:ext>
            </a:extLst>
          </p:cNvPr>
          <p:cNvSpPr/>
          <p:nvPr/>
        </p:nvSpPr>
        <p:spPr>
          <a:xfrm flipH="1">
            <a:off x="3542967" y="6288229"/>
            <a:ext cx="4054929" cy="478290"/>
          </a:xfrm>
          <a:prstGeom prst="roundRect">
            <a:avLst/>
          </a:prstGeom>
          <a:noFill/>
          <a:ln w="3175" cap="flat" cmpd="sng" algn="ctr">
            <a:solidFill>
              <a:schemeClr val="accent6"/>
            </a:solidFill>
            <a:prstDash val="solid"/>
          </a:ln>
          <a:effectLst/>
        </p:spPr>
        <p:txBody>
          <a:bodyPr lIns="0" tIns="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Conclusión</a:t>
            </a:r>
          </a:p>
        </p:txBody>
      </p:sp>
      <p:cxnSp>
        <p:nvCxnSpPr>
          <p:cNvPr id="178" name="99 Conector angular">
            <a:extLst>
              <a:ext uri="{FF2B5EF4-FFF2-40B4-BE49-F238E27FC236}">
                <a16:creationId xmlns:a16="http://schemas.microsoft.com/office/drawing/2014/main" id="{791D5043-1C73-454E-8BA7-0BAE2B0F8923}"/>
              </a:ext>
            </a:extLst>
          </p:cNvPr>
          <p:cNvCxnSpPr>
            <a:stCxn id="189" idx="1"/>
            <a:endCxn id="167" idx="0"/>
          </p:cNvCxnSpPr>
          <p:nvPr/>
        </p:nvCxnSpPr>
        <p:spPr>
          <a:xfrm>
            <a:off x="5375648" y="4122720"/>
            <a:ext cx="958306" cy="639979"/>
          </a:xfrm>
          <a:prstGeom prst="bentConnector2">
            <a:avLst/>
          </a:prstGeom>
          <a:noFill/>
          <a:ln w="9525" cap="flat" cmpd="sng" algn="ctr">
            <a:solidFill>
              <a:srgbClr val="FF0000"/>
            </a:solidFill>
            <a:prstDash val="solid"/>
            <a:headEnd type="diamond" w="med" len="med"/>
            <a:tailEnd type="stealth" w="med" len="med"/>
          </a:ln>
          <a:effectLst/>
        </p:spPr>
      </p:cxnSp>
      <p:cxnSp>
        <p:nvCxnSpPr>
          <p:cNvPr id="179" name="101 Conector angular">
            <a:extLst>
              <a:ext uri="{FF2B5EF4-FFF2-40B4-BE49-F238E27FC236}">
                <a16:creationId xmlns:a16="http://schemas.microsoft.com/office/drawing/2014/main" id="{C1CEC7B8-ABF7-4B93-A57E-E0163B57FF21}"/>
              </a:ext>
            </a:extLst>
          </p:cNvPr>
          <p:cNvCxnSpPr>
            <a:stCxn id="167" idx="3"/>
            <a:endCxn id="171" idx="1"/>
          </p:cNvCxnSpPr>
          <p:nvPr/>
        </p:nvCxnSpPr>
        <p:spPr>
          <a:xfrm rot="10800000" flipV="1">
            <a:off x="4862085" y="5016081"/>
            <a:ext cx="858199" cy="126954"/>
          </a:xfrm>
          <a:prstGeom prst="bentConnector3">
            <a:avLst>
              <a:gd name="adj1" fmla="val 50000"/>
            </a:avLst>
          </a:prstGeom>
          <a:noFill/>
          <a:ln w="9525" cap="flat" cmpd="sng" algn="ctr">
            <a:solidFill>
              <a:srgbClr val="FF0000"/>
            </a:solidFill>
            <a:prstDash val="solid"/>
            <a:headEnd type="diamond" w="med" len="med"/>
            <a:tailEnd type="stealth" w="med" len="med"/>
          </a:ln>
          <a:effectLst/>
        </p:spPr>
      </p:cxnSp>
      <p:sp>
        <p:nvSpPr>
          <p:cNvPr id="180" name="102 CuadroTexto">
            <a:extLst>
              <a:ext uri="{FF2B5EF4-FFF2-40B4-BE49-F238E27FC236}">
                <a16:creationId xmlns:a16="http://schemas.microsoft.com/office/drawing/2014/main" id="{ADC53C55-F4EA-4D15-8C20-5A4170C7DB5D}"/>
              </a:ext>
            </a:extLst>
          </p:cNvPr>
          <p:cNvSpPr txBox="1"/>
          <p:nvPr/>
        </p:nvSpPr>
        <p:spPr>
          <a:xfrm flipH="1">
            <a:off x="6037055" y="5876880"/>
            <a:ext cx="1973043" cy="410936"/>
          </a:xfrm>
          <a:prstGeom prst="rect">
            <a:avLst/>
          </a:prstGeom>
          <a:noFill/>
          <a:ln>
            <a:noFill/>
          </a:ln>
          <a:effectLst/>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000" b="0" i="0" u="none" strike="noStrike" kern="0" cap="none" spc="100" normalizeH="0" baseline="0" noProof="0" dirty="0">
                <a:ln>
                  <a:noFill/>
                </a:ln>
                <a:solidFill>
                  <a:sysClr val="windowText" lastClr="000000"/>
                </a:solidFill>
                <a:effectLst/>
                <a:uLnTx/>
                <a:uFillTx/>
                <a:latin typeface="Arial" pitchFamily="34" charset="0"/>
                <a:ea typeface="+mn-ea"/>
                <a:cs typeface="Arial" pitchFamily="34" charset="0"/>
              </a:rPr>
              <a:t>Consecuencias</a:t>
            </a:r>
            <a:r>
              <a:rPr kumimoji="0" lang="es-AR" sz="1100" b="0" i="0" u="none" strike="noStrike" kern="0" cap="none" spc="100" normalizeH="0" baseline="0" noProof="0" dirty="0">
                <a:ln>
                  <a:noFill/>
                </a:ln>
                <a:solidFill>
                  <a:sysClr val="windowText" lastClr="000000"/>
                </a:solidFill>
                <a:effectLst/>
                <a:uLnTx/>
                <a:uFillTx/>
                <a:latin typeface="Calibri"/>
                <a:ea typeface="+mn-ea"/>
                <a:cs typeface="+mn-cs"/>
              </a:rPr>
              <a:t> contrastables</a:t>
            </a:r>
          </a:p>
        </p:txBody>
      </p:sp>
      <p:cxnSp>
        <p:nvCxnSpPr>
          <p:cNvPr id="181" name="103 Conector angular">
            <a:extLst>
              <a:ext uri="{FF2B5EF4-FFF2-40B4-BE49-F238E27FC236}">
                <a16:creationId xmlns:a16="http://schemas.microsoft.com/office/drawing/2014/main" id="{494688A1-F494-40F5-8D7D-BA854203AE1E}"/>
              </a:ext>
            </a:extLst>
          </p:cNvPr>
          <p:cNvCxnSpPr>
            <a:stCxn id="167" idx="2"/>
            <a:endCxn id="169" idx="0"/>
          </p:cNvCxnSpPr>
          <p:nvPr/>
        </p:nvCxnSpPr>
        <p:spPr>
          <a:xfrm rot="5400000">
            <a:off x="5810110" y="5029987"/>
            <a:ext cx="284368" cy="763320"/>
          </a:xfrm>
          <a:prstGeom prst="bentConnector3">
            <a:avLst>
              <a:gd name="adj1" fmla="val 50000"/>
            </a:avLst>
          </a:prstGeom>
          <a:noFill/>
          <a:ln w="9525" cap="flat" cmpd="sng" algn="ctr">
            <a:solidFill>
              <a:srgbClr val="FF0000"/>
            </a:solidFill>
            <a:prstDash val="solid"/>
            <a:headEnd type="diamond" w="med" len="med"/>
            <a:tailEnd type="stealth" w="med" len="med"/>
          </a:ln>
          <a:effectLst/>
        </p:spPr>
      </p:cxnSp>
      <p:cxnSp>
        <p:nvCxnSpPr>
          <p:cNvPr id="182" name="104 Conector angular">
            <a:extLst>
              <a:ext uri="{FF2B5EF4-FFF2-40B4-BE49-F238E27FC236}">
                <a16:creationId xmlns:a16="http://schemas.microsoft.com/office/drawing/2014/main" id="{A76ECA06-2B1E-4A3A-8CE6-55000C4F87E4}"/>
              </a:ext>
            </a:extLst>
          </p:cNvPr>
          <p:cNvCxnSpPr>
            <a:stCxn id="169" idx="2"/>
            <a:endCxn id="177" idx="0"/>
          </p:cNvCxnSpPr>
          <p:nvPr/>
        </p:nvCxnSpPr>
        <p:spPr>
          <a:xfrm rot="5400000">
            <a:off x="5383334" y="6100929"/>
            <a:ext cx="374398" cy="203"/>
          </a:xfrm>
          <a:prstGeom prst="bentConnector3">
            <a:avLst>
              <a:gd name="adj1" fmla="val 50000"/>
            </a:avLst>
          </a:prstGeom>
          <a:noFill/>
          <a:ln w="9525" cap="flat" cmpd="sng" algn="ctr">
            <a:solidFill>
              <a:srgbClr val="FF0000"/>
            </a:solidFill>
            <a:prstDash val="solid"/>
            <a:headEnd type="diamond" w="med" len="med"/>
            <a:tailEnd type="stealth" w="med" len="med"/>
          </a:ln>
          <a:effectLst/>
        </p:spPr>
      </p:cxnSp>
      <p:sp>
        <p:nvSpPr>
          <p:cNvPr id="183" name="108 Rectángulo redondeado">
            <a:extLst>
              <a:ext uri="{FF2B5EF4-FFF2-40B4-BE49-F238E27FC236}">
                <a16:creationId xmlns:a16="http://schemas.microsoft.com/office/drawing/2014/main" id="{A0F270AD-3305-4500-81D5-7F8D44AAD673}"/>
              </a:ext>
            </a:extLst>
          </p:cNvPr>
          <p:cNvSpPr/>
          <p:nvPr/>
        </p:nvSpPr>
        <p:spPr>
          <a:xfrm flipH="1">
            <a:off x="2116738" y="1384942"/>
            <a:ext cx="2178847" cy="1008000"/>
          </a:xfrm>
          <a:prstGeom prst="roundRect">
            <a:avLst/>
          </a:prstGeom>
          <a:noFill/>
          <a:ln w="3175" cap="flat" cmpd="sng" algn="ctr">
            <a:solidFill>
              <a:schemeClr val="accent2"/>
            </a:solidFill>
            <a:prstDash val="solid"/>
          </a:ln>
          <a:effectLst/>
        </p:spPr>
        <p:txBody>
          <a:bodyPr lIns="0" tIns="0" rIns="0" bIns="0" rtlCol="0" anchor="t"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Problemática</a:t>
            </a:r>
          </a:p>
        </p:txBody>
      </p:sp>
      <p:sp>
        <p:nvSpPr>
          <p:cNvPr id="184" name="109 Proceso alternativo">
            <a:extLst>
              <a:ext uri="{FF2B5EF4-FFF2-40B4-BE49-F238E27FC236}">
                <a16:creationId xmlns:a16="http://schemas.microsoft.com/office/drawing/2014/main" id="{45CCB6E9-8507-48A2-BC2E-6E7B993192B9}"/>
              </a:ext>
            </a:extLst>
          </p:cNvPr>
          <p:cNvSpPr/>
          <p:nvPr/>
        </p:nvSpPr>
        <p:spPr>
          <a:xfrm flipH="1">
            <a:off x="3295201" y="1898409"/>
            <a:ext cx="900000" cy="360000"/>
          </a:xfrm>
          <a:prstGeom prst="flowChartAlternateProcess">
            <a:avLst/>
          </a:prstGeom>
          <a:noFill/>
          <a:ln w="3175" cap="flat" cmpd="sng" algn="ctr">
            <a:solidFill>
              <a:schemeClr val="accent2"/>
            </a:solid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Alcance</a:t>
            </a:r>
          </a:p>
        </p:txBody>
      </p:sp>
      <p:sp>
        <p:nvSpPr>
          <p:cNvPr id="185" name="110 Proceso alternativo">
            <a:extLst>
              <a:ext uri="{FF2B5EF4-FFF2-40B4-BE49-F238E27FC236}">
                <a16:creationId xmlns:a16="http://schemas.microsoft.com/office/drawing/2014/main" id="{2473794F-C460-4626-9CE8-0E799DB745AB}"/>
              </a:ext>
            </a:extLst>
          </p:cNvPr>
          <p:cNvSpPr/>
          <p:nvPr/>
        </p:nvSpPr>
        <p:spPr>
          <a:xfrm flipH="1">
            <a:off x="2237819" y="1898409"/>
            <a:ext cx="900000" cy="360000"/>
          </a:xfrm>
          <a:prstGeom prst="flowChartAlternateProcess">
            <a:avLst/>
          </a:prstGeom>
          <a:noFill/>
          <a:ln w="3175" cap="flat" cmpd="sng" algn="ctr">
            <a:solidFill>
              <a:schemeClr val="accent2"/>
            </a:solid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Relevancia</a:t>
            </a:r>
          </a:p>
        </p:txBody>
      </p:sp>
      <p:sp>
        <p:nvSpPr>
          <p:cNvPr id="186" name="107 Proceso alternativo">
            <a:extLst>
              <a:ext uri="{FF2B5EF4-FFF2-40B4-BE49-F238E27FC236}">
                <a16:creationId xmlns:a16="http://schemas.microsoft.com/office/drawing/2014/main" id="{003BAC8B-B7D6-4953-BFCD-AB9DA75AB533}"/>
              </a:ext>
            </a:extLst>
          </p:cNvPr>
          <p:cNvSpPr/>
          <p:nvPr/>
        </p:nvSpPr>
        <p:spPr>
          <a:xfrm flipH="1">
            <a:off x="2188170" y="1667934"/>
            <a:ext cx="2059781" cy="642938"/>
          </a:xfrm>
          <a:prstGeom prst="flowChartAlternateProcess">
            <a:avLst/>
          </a:prstGeom>
          <a:noFill/>
          <a:ln w="3175" cap="flat" cmpd="sng" algn="ctr">
            <a:solidFill>
              <a:schemeClr val="accent2"/>
            </a:solid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Impacto</a:t>
            </a:r>
          </a:p>
        </p:txBody>
      </p:sp>
      <p:sp>
        <p:nvSpPr>
          <p:cNvPr id="187" name="133 Rectángulo redondeado">
            <a:extLst>
              <a:ext uri="{FF2B5EF4-FFF2-40B4-BE49-F238E27FC236}">
                <a16:creationId xmlns:a16="http://schemas.microsoft.com/office/drawing/2014/main" id="{18D16391-DCEF-4F60-99D6-8D8A811FC23F}"/>
              </a:ext>
            </a:extLst>
          </p:cNvPr>
          <p:cNvSpPr/>
          <p:nvPr/>
        </p:nvSpPr>
        <p:spPr>
          <a:xfrm flipH="1">
            <a:off x="4134325" y="3221419"/>
            <a:ext cx="1399513" cy="1260000"/>
          </a:xfrm>
          <a:prstGeom prst="roundRect">
            <a:avLst/>
          </a:prstGeom>
          <a:noFill/>
          <a:ln w="3175" cap="flat" cmpd="sng" algn="ctr">
            <a:solidFill>
              <a:schemeClr val="accent6"/>
            </a:solid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Verificación</a:t>
            </a:r>
          </a:p>
        </p:txBody>
      </p:sp>
      <p:sp>
        <p:nvSpPr>
          <p:cNvPr id="188" name="134 Proceso alternativo">
            <a:extLst>
              <a:ext uri="{FF2B5EF4-FFF2-40B4-BE49-F238E27FC236}">
                <a16:creationId xmlns:a16="http://schemas.microsoft.com/office/drawing/2014/main" id="{D6218676-1062-4B72-9641-3D04D2FC765C}"/>
              </a:ext>
            </a:extLst>
          </p:cNvPr>
          <p:cNvSpPr/>
          <p:nvPr/>
        </p:nvSpPr>
        <p:spPr>
          <a:xfrm flipH="1">
            <a:off x="4236045" y="3578874"/>
            <a:ext cx="1196073" cy="792000"/>
          </a:xfrm>
          <a:prstGeom prst="flowChartAlternateProcess">
            <a:avLst/>
          </a:prstGeom>
          <a:noFill/>
          <a:ln w="3175" cap="flat" cmpd="sng" algn="ctr">
            <a:solidFill>
              <a:schemeClr val="accent1"/>
            </a:solidFill>
            <a:prstDash val="dashDot"/>
          </a:ln>
          <a:effectLst/>
        </p:spPr>
        <p:txBody>
          <a:bodyPr lIns="0" tIns="7200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Unidad de Análisis</a:t>
            </a:r>
          </a:p>
        </p:txBody>
      </p:sp>
      <p:sp>
        <p:nvSpPr>
          <p:cNvPr id="189" name="135 Proceso alternativo">
            <a:extLst>
              <a:ext uri="{FF2B5EF4-FFF2-40B4-BE49-F238E27FC236}">
                <a16:creationId xmlns:a16="http://schemas.microsoft.com/office/drawing/2014/main" id="{009C9B95-0356-4438-9FFC-E9A21EBC368E}"/>
              </a:ext>
            </a:extLst>
          </p:cNvPr>
          <p:cNvSpPr/>
          <p:nvPr/>
        </p:nvSpPr>
        <p:spPr>
          <a:xfrm flipH="1">
            <a:off x="4292515" y="3996720"/>
            <a:ext cx="1083133" cy="252000"/>
          </a:xfrm>
          <a:prstGeom prst="flowChartAlternateProcess">
            <a:avLst/>
          </a:prstGeom>
          <a:noFill/>
          <a:ln w="3175" cap="flat" cmpd="sng" algn="ctr">
            <a:solidFill>
              <a:srgbClr val="FF0000"/>
            </a:solidFill>
            <a:prstDash val="dashDot"/>
          </a:ln>
          <a:effectLst/>
        </p:spPr>
        <p:txBody>
          <a:bodyPr t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Hipótesis</a:t>
            </a:r>
          </a:p>
        </p:txBody>
      </p:sp>
      <p:sp>
        <p:nvSpPr>
          <p:cNvPr id="190" name="128 Proceso alternativo">
            <a:extLst>
              <a:ext uri="{FF2B5EF4-FFF2-40B4-BE49-F238E27FC236}">
                <a16:creationId xmlns:a16="http://schemas.microsoft.com/office/drawing/2014/main" id="{D1221F4A-5267-4AE8-A805-B83A6FF4E059}"/>
              </a:ext>
            </a:extLst>
          </p:cNvPr>
          <p:cNvSpPr/>
          <p:nvPr/>
        </p:nvSpPr>
        <p:spPr>
          <a:xfrm flipH="1">
            <a:off x="2997839" y="3942720"/>
            <a:ext cx="900000" cy="360000"/>
          </a:xfrm>
          <a:prstGeom prst="flowChartAlternateProcess">
            <a:avLst/>
          </a:prstGeom>
          <a:noFill/>
          <a:ln w="3175" cap="flat" cmpd="sng" algn="ctr">
            <a:solidFill>
              <a:schemeClr val="accent6"/>
            </a:solidFill>
            <a:prstDash val="solid"/>
          </a:ln>
          <a:effectLst/>
        </p:spPr>
        <p:txBody>
          <a:bodyPr lIns="0" tIns="7200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Silogismo</a:t>
            </a:r>
          </a:p>
        </p:txBody>
      </p:sp>
      <p:sp>
        <p:nvSpPr>
          <p:cNvPr id="191" name="127 Rectángulo redondeado">
            <a:extLst>
              <a:ext uri="{FF2B5EF4-FFF2-40B4-BE49-F238E27FC236}">
                <a16:creationId xmlns:a16="http://schemas.microsoft.com/office/drawing/2014/main" id="{16C2C365-304A-4706-8129-5380D8BDFB97}"/>
              </a:ext>
            </a:extLst>
          </p:cNvPr>
          <p:cNvSpPr/>
          <p:nvPr/>
        </p:nvSpPr>
        <p:spPr>
          <a:xfrm flipH="1">
            <a:off x="2864593" y="2966107"/>
            <a:ext cx="2796107" cy="1659719"/>
          </a:xfrm>
          <a:prstGeom prst="roundRect">
            <a:avLst/>
          </a:prstGeom>
          <a:noFill/>
          <a:ln w="6350" cap="flat" cmpd="sng" algn="ctr">
            <a:solidFill>
              <a:schemeClr val="accent6"/>
            </a:solidFill>
            <a:prstDash val="solid"/>
          </a:ln>
          <a:effectLst/>
        </p:spPr>
        <p:txBody>
          <a:bodyPr lIns="0" tIns="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Inferencia</a:t>
            </a:r>
          </a:p>
        </p:txBody>
      </p:sp>
      <p:cxnSp>
        <p:nvCxnSpPr>
          <p:cNvPr id="192" name="148 Conector angular">
            <a:extLst>
              <a:ext uri="{FF2B5EF4-FFF2-40B4-BE49-F238E27FC236}">
                <a16:creationId xmlns:a16="http://schemas.microsoft.com/office/drawing/2014/main" id="{9D2241B9-A919-46FC-A5A2-6F7EA1046F2D}"/>
              </a:ext>
            </a:extLst>
          </p:cNvPr>
          <p:cNvCxnSpPr>
            <a:cxnSpLocks/>
            <a:stCxn id="164" idx="3"/>
            <a:endCxn id="183" idx="1"/>
          </p:cNvCxnSpPr>
          <p:nvPr/>
        </p:nvCxnSpPr>
        <p:spPr>
          <a:xfrm rot="10800000" flipV="1">
            <a:off x="4295585" y="1888940"/>
            <a:ext cx="380994" cy="1"/>
          </a:xfrm>
          <a:prstGeom prst="bentConnector3">
            <a:avLst>
              <a:gd name="adj1" fmla="val 50000"/>
            </a:avLst>
          </a:prstGeom>
          <a:ln>
            <a:headEnd type="diamond" w="med" len="med"/>
            <a:tailEnd type="stealth" w="med" len="med"/>
          </a:ln>
        </p:spPr>
        <p:style>
          <a:lnRef idx="1">
            <a:schemeClr val="accent1"/>
          </a:lnRef>
          <a:fillRef idx="0">
            <a:schemeClr val="accent1"/>
          </a:fillRef>
          <a:effectRef idx="0">
            <a:schemeClr val="accent1"/>
          </a:effectRef>
          <a:fontRef idx="minor">
            <a:schemeClr val="tx1"/>
          </a:fontRef>
        </p:style>
      </p:cxnSp>
      <p:sp>
        <p:nvSpPr>
          <p:cNvPr id="193" name="142 Rectángulo redondeado">
            <a:extLst>
              <a:ext uri="{FF2B5EF4-FFF2-40B4-BE49-F238E27FC236}">
                <a16:creationId xmlns:a16="http://schemas.microsoft.com/office/drawing/2014/main" id="{F907EA11-AC58-4CA3-9D70-B058D1FA3002}"/>
              </a:ext>
            </a:extLst>
          </p:cNvPr>
          <p:cNvSpPr/>
          <p:nvPr/>
        </p:nvSpPr>
        <p:spPr>
          <a:xfrm flipH="1">
            <a:off x="6372029" y="2042855"/>
            <a:ext cx="720000" cy="180000"/>
          </a:xfrm>
          <a:prstGeom prst="roundRect">
            <a:avLst/>
          </a:prstGeom>
          <a:noFill/>
          <a:ln w="3175" cap="flat" cmpd="sng" algn="ctr">
            <a:solidFill>
              <a:srgbClr val="0070C0"/>
            </a:solidFill>
            <a:prstDash val="dashDot"/>
          </a:ln>
          <a:effectLst/>
        </p:spPr>
        <p:txBody>
          <a:bodyPr lIns="0" tIns="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Noción</a:t>
            </a:r>
          </a:p>
        </p:txBody>
      </p:sp>
      <p:cxnSp>
        <p:nvCxnSpPr>
          <p:cNvPr id="194" name="148 Conector angular">
            <a:extLst>
              <a:ext uri="{FF2B5EF4-FFF2-40B4-BE49-F238E27FC236}">
                <a16:creationId xmlns:a16="http://schemas.microsoft.com/office/drawing/2014/main" id="{0DEE2E97-7E65-419A-8939-BF181E3583C4}"/>
              </a:ext>
            </a:extLst>
          </p:cNvPr>
          <p:cNvCxnSpPr>
            <a:cxnSpLocks/>
            <a:stCxn id="175" idx="2"/>
            <a:endCxn id="193" idx="0"/>
          </p:cNvCxnSpPr>
          <p:nvPr/>
        </p:nvCxnSpPr>
        <p:spPr>
          <a:xfrm rot="16200000" flipH="1">
            <a:off x="6641125" y="1951950"/>
            <a:ext cx="177609" cy="4200"/>
          </a:xfrm>
          <a:prstGeom prst="bentConnector3">
            <a:avLst>
              <a:gd name="adj1" fmla="val 50000"/>
            </a:avLst>
          </a:prstGeom>
          <a:ln>
            <a:headEnd type="diamond"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95" name="148 Conector angular">
            <a:extLst>
              <a:ext uri="{FF2B5EF4-FFF2-40B4-BE49-F238E27FC236}">
                <a16:creationId xmlns:a16="http://schemas.microsoft.com/office/drawing/2014/main" id="{C0D834BA-6EF6-4747-90ED-9417A0A6793D}"/>
              </a:ext>
            </a:extLst>
          </p:cNvPr>
          <p:cNvCxnSpPr>
            <a:cxnSpLocks/>
            <a:stCxn id="174" idx="2"/>
            <a:endCxn id="191" idx="1"/>
          </p:cNvCxnSpPr>
          <p:nvPr/>
        </p:nvCxnSpPr>
        <p:spPr>
          <a:xfrm rot="5400000">
            <a:off x="5501751" y="2551891"/>
            <a:ext cx="1403026" cy="1085127"/>
          </a:xfrm>
          <a:prstGeom prst="bentConnector2">
            <a:avLst/>
          </a:prstGeom>
          <a:ln>
            <a:headEnd type="diamond" w="med" len="med"/>
            <a:tailEnd type="stealth" w="med" len="med"/>
          </a:ln>
        </p:spPr>
        <p:style>
          <a:lnRef idx="1">
            <a:schemeClr val="accent1"/>
          </a:lnRef>
          <a:fillRef idx="0">
            <a:schemeClr val="accent1"/>
          </a:fillRef>
          <a:effectRef idx="0">
            <a:schemeClr val="accent1"/>
          </a:effectRef>
          <a:fontRef idx="minor">
            <a:schemeClr val="tx1"/>
          </a:fontRef>
        </p:style>
      </p:cxnSp>
      <p:sp>
        <p:nvSpPr>
          <p:cNvPr id="196" name="149 CuadroTexto">
            <a:extLst>
              <a:ext uri="{FF2B5EF4-FFF2-40B4-BE49-F238E27FC236}">
                <a16:creationId xmlns:a16="http://schemas.microsoft.com/office/drawing/2014/main" id="{C338E787-5A93-4DB4-93F3-3AAAA6B80733}"/>
              </a:ext>
            </a:extLst>
          </p:cNvPr>
          <p:cNvSpPr txBox="1"/>
          <p:nvPr/>
        </p:nvSpPr>
        <p:spPr>
          <a:xfrm>
            <a:off x="7209623" y="2014100"/>
            <a:ext cx="533095"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4472C4"/>
                </a:solidFill>
                <a:effectLst/>
                <a:uLnTx/>
                <a:uFillTx/>
                <a:latin typeface="Calibri" panose="020F0502020204030204"/>
                <a:ea typeface="+mn-ea"/>
                <a:cs typeface="+mn-cs"/>
              </a:rPr>
              <a:t>Visión</a:t>
            </a:r>
          </a:p>
        </p:txBody>
      </p:sp>
      <p:sp>
        <p:nvSpPr>
          <p:cNvPr id="197" name="7 Rectángulo redondeado">
            <a:extLst>
              <a:ext uri="{FF2B5EF4-FFF2-40B4-BE49-F238E27FC236}">
                <a16:creationId xmlns:a16="http://schemas.microsoft.com/office/drawing/2014/main" id="{22606BA1-B0BF-4EA6-8848-C2881799ACB5}"/>
              </a:ext>
            </a:extLst>
          </p:cNvPr>
          <p:cNvSpPr/>
          <p:nvPr/>
        </p:nvSpPr>
        <p:spPr>
          <a:xfrm flipH="1">
            <a:off x="7660866" y="1409908"/>
            <a:ext cx="1260000" cy="1008000"/>
          </a:xfrm>
          <a:prstGeom prst="roundRect">
            <a:avLst/>
          </a:prstGeom>
          <a:noFill/>
          <a:ln w="3175" cap="flat" cmpd="sng" algn="ctr">
            <a:solidFill>
              <a:srgbClr val="0070C0"/>
            </a:solidFill>
            <a:prstDash val="solid"/>
          </a:ln>
          <a:effectLst/>
        </p:spPr>
        <p:txBody>
          <a:bodyPr lIns="0" tIns="4680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Teorías</a:t>
            </a:r>
          </a:p>
        </p:txBody>
      </p:sp>
      <p:sp>
        <p:nvSpPr>
          <p:cNvPr id="198" name="8 Proceso alternativo">
            <a:extLst>
              <a:ext uri="{FF2B5EF4-FFF2-40B4-BE49-F238E27FC236}">
                <a16:creationId xmlns:a16="http://schemas.microsoft.com/office/drawing/2014/main" id="{948F4851-0686-4B14-885D-2FF1A7DB2EBB}"/>
              </a:ext>
            </a:extLst>
          </p:cNvPr>
          <p:cNvSpPr/>
          <p:nvPr/>
        </p:nvSpPr>
        <p:spPr>
          <a:xfrm flipH="1">
            <a:off x="7829646" y="1896192"/>
            <a:ext cx="900000" cy="341922"/>
          </a:xfrm>
          <a:prstGeom prst="flowChartAlternateProcess">
            <a:avLst/>
          </a:prstGeom>
          <a:noFill/>
          <a:ln w="3175" cap="flat" cmpd="sng" algn="ctr">
            <a:solidFill>
              <a:srgbClr val="0070C0"/>
            </a:solidFill>
            <a:prstDash val="solid"/>
          </a:ln>
          <a:effectLst/>
        </p:spPr>
        <p:txBody>
          <a:bodyPr lIns="0" tIns="4680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Leyes</a:t>
            </a:r>
          </a:p>
        </p:txBody>
      </p:sp>
      <p:sp>
        <p:nvSpPr>
          <p:cNvPr id="199" name="50 Proceso alternativo">
            <a:extLst>
              <a:ext uri="{FF2B5EF4-FFF2-40B4-BE49-F238E27FC236}">
                <a16:creationId xmlns:a16="http://schemas.microsoft.com/office/drawing/2014/main" id="{E76F5F2F-BCDE-4E35-80B5-938AE8E38B53}"/>
              </a:ext>
            </a:extLst>
          </p:cNvPr>
          <p:cNvSpPr/>
          <p:nvPr/>
        </p:nvSpPr>
        <p:spPr>
          <a:xfrm flipH="1">
            <a:off x="7757747" y="4861729"/>
            <a:ext cx="1044000" cy="288000"/>
          </a:xfrm>
          <a:prstGeom prst="flowChartAlternateProcess">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44546A"/>
                </a:solidFill>
                <a:effectLst/>
                <a:uLnTx/>
                <a:uFillTx/>
                <a:latin typeface="Calibri" panose="020F0502020204030204"/>
                <a:ea typeface="+mn-ea"/>
                <a:cs typeface="+mn-cs"/>
              </a:rPr>
              <a:t>Tecnología </a:t>
            </a:r>
          </a:p>
        </p:txBody>
      </p:sp>
      <p:cxnSp>
        <p:nvCxnSpPr>
          <p:cNvPr id="200" name="213 Conector angular">
            <a:extLst>
              <a:ext uri="{FF2B5EF4-FFF2-40B4-BE49-F238E27FC236}">
                <a16:creationId xmlns:a16="http://schemas.microsoft.com/office/drawing/2014/main" id="{706BEAAA-FCFD-4D06-B473-FE13CAE0265D}"/>
              </a:ext>
            </a:extLst>
          </p:cNvPr>
          <p:cNvCxnSpPr>
            <a:cxnSpLocks/>
            <a:stCxn id="199" idx="2"/>
            <a:endCxn id="169" idx="1"/>
          </p:cNvCxnSpPr>
          <p:nvPr/>
        </p:nvCxnSpPr>
        <p:spPr>
          <a:xfrm rot="5400000">
            <a:off x="6930975" y="4385059"/>
            <a:ext cx="584102" cy="2113442"/>
          </a:xfrm>
          <a:prstGeom prst="bentConnector2">
            <a:avLst/>
          </a:prstGeom>
          <a:noFill/>
          <a:ln w="9525" cap="flat" cmpd="sng" algn="ctr">
            <a:solidFill>
              <a:schemeClr val="accent2"/>
            </a:solidFill>
            <a:prstDash val="solid"/>
            <a:headEnd type="diamond" w="med" len="med"/>
            <a:tailEnd type="stealth" w="med" len="med"/>
          </a:ln>
          <a:effectLst/>
        </p:spPr>
      </p:cxnSp>
      <p:cxnSp>
        <p:nvCxnSpPr>
          <p:cNvPr id="201" name="101 Conector angular">
            <a:extLst>
              <a:ext uri="{FF2B5EF4-FFF2-40B4-BE49-F238E27FC236}">
                <a16:creationId xmlns:a16="http://schemas.microsoft.com/office/drawing/2014/main" id="{905F1B18-8D99-451A-8A5E-C98B9010AC39}"/>
              </a:ext>
            </a:extLst>
          </p:cNvPr>
          <p:cNvCxnSpPr>
            <a:cxnSpLocks/>
            <a:stCxn id="171" idx="2"/>
            <a:endCxn id="169" idx="3"/>
          </p:cNvCxnSpPr>
          <p:nvPr/>
        </p:nvCxnSpPr>
        <p:spPr>
          <a:xfrm rot="16200000" flipH="1">
            <a:off x="4428863" y="5187730"/>
            <a:ext cx="365649" cy="726551"/>
          </a:xfrm>
          <a:prstGeom prst="bentConnector2">
            <a:avLst/>
          </a:prstGeom>
          <a:noFill/>
          <a:ln w="9525" cap="flat" cmpd="sng" algn="ctr">
            <a:solidFill>
              <a:srgbClr val="FF0000"/>
            </a:solidFill>
            <a:prstDash val="solid"/>
            <a:headEnd type="diamond" w="med" len="med"/>
            <a:tailEnd type="stealth" w="med" len="med"/>
          </a:ln>
          <a:effectLst/>
        </p:spPr>
      </p:cxnSp>
      <p:sp>
        <p:nvSpPr>
          <p:cNvPr id="65" name="CuadroTexto 64">
            <a:extLst>
              <a:ext uri="{FF2B5EF4-FFF2-40B4-BE49-F238E27FC236}">
                <a16:creationId xmlns:a16="http://schemas.microsoft.com/office/drawing/2014/main" id="{A46FA083-0701-41F0-87DD-AA16E529D620}"/>
              </a:ext>
            </a:extLst>
          </p:cNvPr>
          <p:cNvSpPr txBox="1"/>
          <p:nvPr/>
        </p:nvSpPr>
        <p:spPr>
          <a:xfrm>
            <a:off x="-95898" y="-46441"/>
            <a:ext cx="232182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rPr>
              <a:t>Proyecto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rPr>
              <a:t>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rPr>
              <a:t> </a:t>
            </a:r>
            <a:r>
              <a:rPr kumimoji="0" lang="es-AR" sz="26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rPr>
              <a:t>Investigación</a:t>
            </a:r>
            <a:r>
              <a:rPr kumimoji="0" lang="en-US" sz="28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rPr>
              <a:t> </a:t>
            </a:r>
            <a:endParaRPr kumimoji="0" lang="es-ES" sz="28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endParaRPr>
          </a:p>
        </p:txBody>
      </p:sp>
      <p:sp>
        <p:nvSpPr>
          <p:cNvPr id="69" name="CuadroTexto 68">
            <a:extLst>
              <a:ext uri="{FF2B5EF4-FFF2-40B4-BE49-F238E27FC236}">
                <a16:creationId xmlns:a16="http://schemas.microsoft.com/office/drawing/2014/main" id="{993568E1-BF68-4284-876E-93451C0FAD89}"/>
              </a:ext>
            </a:extLst>
          </p:cNvPr>
          <p:cNvSpPr txBox="1"/>
          <p:nvPr/>
        </p:nvSpPr>
        <p:spPr>
          <a:xfrm>
            <a:off x="9830571" y="-46441"/>
            <a:ext cx="216000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800" b="0" i="0" u="none" strike="noStrike" kern="1200" cap="none" spc="0" normalizeH="0" baseline="0" noProof="0" dirty="0" err="1">
                <a:ln>
                  <a:noFill/>
                </a:ln>
                <a:solidFill>
                  <a:srgbClr val="4472C4"/>
                </a:solidFill>
                <a:effectLst/>
                <a:uLnTx/>
                <a:uFillTx/>
                <a:latin typeface="Calibri" panose="020F0502020204030204" pitchFamily="34" charset="0"/>
                <a:ea typeface="Calibri" panose="020F0502020204030204" pitchFamily="34" charset="0"/>
                <a:cs typeface="Times New Roman" panose="02020603050405020304" pitchFamily="18" charset="0"/>
              </a:rPr>
              <a:t>Theoria</a:t>
            </a:r>
            <a:r>
              <a:rPr kumimoji="0" lang="es-A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s-AR" sz="2800" b="0"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Praxi</a:t>
            </a:r>
            <a:endParaRPr kumimoji="0" lang="es-AR"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1" name="CuadroTexto 70">
            <a:extLst>
              <a:ext uri="{FF2B5EF4-FFF2-40B4-BE49-F238E27FC236}">
                <a16:creationId xmlns:a16="http://schemas.microsoft.com/office/drawing/2014/main" id="{81FB93A5-E141-4C05-B0B9-0C988235C956}"/>
              </a:ext>
            </a:extLst>
          </p:cNvPr>
          <p:cNvSpPr txBox="1"/>
          <p:nvPr/>
        </p:nvSpPr>
        <p:spPr>
          <a:xfrm>
            <a:off x="9830571" y="2325949"/>
            <a:ext cx="2160000"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La capacidad que tiene la </a:t>
            </a:r>
            <a:r>
              <a:rPr kumimoji="0" lang="es-AR" sz="2800" b="0" i="0" u="none" strike="noStrike" kern="120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Times New Roman" panose="02020603050405020304" pitchFamily="18" charset="0"/>
              </a:rPr>
              <a:t>razón</a:t>
            </a:r>
            <a:r>
              <a:rPr kumimoji="0" lang="es-A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para </a:t>
            </a:r>
            <a:r>
              <a:rPr kumimoji="0" lang="es-AR"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innovar</a:t>
            </a:r>
            <a:endParaRPr kumimoji="0" lang="es-AR"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35" name="Imagen 134">
            <a:extLst>
              <a:ext uri="{FF2B5EF4-FFF2-40B4-BE49-F238E27FC236}">
                <a16:creationId xmlns:a16="http://schemas.microsoft.com/office/drawing/2014/main" id="{97DE4273-A952-400E-8F26-542DD780B599}"/>
              </a:ext>
            </a:extLst>
          </p:cNvPr>
          <p:cNvPicPr>
            <a:picLocks noChangeAspect="1"/>
          </p:cNvPicPr>
          <p:nvPr/>
        </p:nvPicPr>
        <p:blipFill rotWithShape="1">
          <a:blip r:embed="rId3">
            <a:extLst>
              <a:ext uri="{28A0092B-C50C-407E-A947-70E740481C1C}">
                <a14:useLocalDpi xmlns:a14="http://schemas.microsoft.com/office/drawing/2010/main" val="0"/>
              </a:ext>
            </a:extLst>
          </a:blip>
          <a:srcRect l="9278" t="-1" r="9142" b="50254"/>
          <a:stretch/>
        </p:blipFill>
        <p:spPr bwMode="auto">
          <a:xfrm>
            <a:off x="9687325" y="5286790"/>
            <a:ext cx="2446493" cy="1499792"/>
          </a:xfrm>
          <a:prstGeom prst="rect">
            <a:avLst/>
          </a:prstGeom>
          <a:noFill/>
          <a:ln>
            <a:noFill/>
          </a:ln>
          <a:extLst>
            <a:ext uri="{53640926-AAD7-44D8-BBD7-CCE9431645EC}">
              <a14:shadowObscured xmlns:a14="http://schemas.microsoft.com/office/drawing/2010/main"/>
            </a:ext>
          </a:extLst>
        </p:spPr>
      </p:pic>
      <p:cxnSp>
        <p:nvCxnSpPr>
          <p:cNvPr id="70" name="Conector recto de flecha 69">
            <a:extLst>
              <a:ext uri="{FF2B5EF4-FFF2-40B4-BE49-F238E27FC236}">
                <a16:creationId xmlns:a16="http://schemas.microsoft.com/office/drawing/2014/main" id="{922A9F7A-AD64-4542-897E-747287576201}"/>
              </a:ext>
            </a:extLst>
          </p:cNvPr>
          <p:cNvCxnSpPr>
            <a:cxnSpLocks/>
            <a:stCxn id="69" idx="2"/>
            <a:endCxn id="71" idx="0"/>
          </p:cNvCxnSpPr>
          <p:nvPr/>
        </p:nvCxnSpPr>
        <p:spPr>
          <a:xfrm>
            <a:off x="10910571" y="1338554"/>
            <a:ext cx="0" cy="987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E6AA1C3A-A952-E0F2-82A3-B8AF53AA081A}"/>
              </a:ext>
            </a:extLst>
          </p:cNvPr>
          <p:cNvSpPr txBox="1"/>
          <p:nvPr/>
        </p:nvSpPr>
        <p:spPr>
          <a:xfrm>
            <a:off x="101293" y="1323439"/>
            <a:ext cx="156937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Ars</a:t>
            </a:r>
            <a:r>
              <a:rPr kumimoji="0" lang="es-A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s-A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Inveniendi</a:t>
            </a:r>
            <a:endParaRPr kumimoji="0" lang="es-A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Times New Roman" panose="02020603050405020304" pitchFamily="18" charset="0"/>
              </a:rPr>
              <a:t>análisis</a:t>
            </a:r>
            <a:endParaRPr kumimoji="0" lang="es-A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04EA9A4B-1603-24D3-2C36-37D5337C16C6}"/>
              </a:ext>
            </a:extLst>
          </p:cNvPr>
          <p:cNvSpPr txBox="1"/>
          <p:nvPr/>
        </p:nvSpPr>
        <p:spPr>
          <a:xfrm>
            <a:off x="54455" y="4176092"/>
            <a:ext cx="165660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Ars</a:t>
            </a:r>
            <a:r>
              <a:rPr kumimoji="0" lang="es-A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s-A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Innovandi</a:t>
            </a:r>
            <a:endParaRPr kumimoji="0" lang="es-A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síntesis</a:t>
            </a:r>
            <a:endParaRPr kumimoji="0" lang="es-A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0751B5E0-4CD7-7295-C686-219CC7AA5D25}"/>
              </a:ext>
            </a:extLst>
          </p:cNvPr>
          <p:cNvSpPr txBox="1"/>
          <p:nvPr/>
        </p:nvSpPr>
        <p:spPr>
          <a:xfrm>
            <a:off x="1926255" y="-71816"/>
            <a:ext cx="84801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prstClr val="black"/>
                </a:solidFill>
                <a:effectLst/>
                <a:uLnTx/>
                <a:uFillTx/>
                <a:latin typeface="Calibri" panose="020F0502020204030204"/>
                <a:ea typeface="+mn-ea"/>
                <a:cs typeface="+mn-cs"/>
              </a:rPr>
              <a:t>«organización científica del trabajo creativo»</a:t>
            </a:r>
          </a:p>
        </p:txBody>
      </p:sp>
      <p:sp>
        <p:nvSpPr>
          <p:cNvPr id="4" name="Marcador de número de diapositiva 3">
            <a:extLst>
              <a:ext uri="{FF2B5EF4-FFF2-40B4-BE49-F238E27FC236}">
                <a16:creationId xmlns:a16="http://schemas.microsoft.com/office/drawing/2014/main" id="{B1231056-0E50-88AA-05AA-9231BFBBAC2D}"/>
              </a:ext>
            </a:extLst>
          </p:cNvPr>
          <p:cNvSpPr>
            <a:spLocks noGrp="1"/>
          </p:cNvSpPr>
          <p:nvPr>
            <p:ph type="sldNum" sz="quarter" idx="12"/>
          </p:nvPr>
        </p:nvSpPr>
        <p:spPr/>
        <p:txBody>
          <a:bodyPr/>
          <a:lstStyle/>
          <a:p>
            <a:fld id="{22B65AFC-14E6-4EDC-832A-2081F8269CE9}" type="slidenum">
              <a:rPr lang="es-AR" smtClean="0"/>
              <a:t>22</a:t>
            </a:fld>
            <a:endParaRPr lang="es-AR"/>
          </a:p>
        </p:txBody>
      </p:sp>
    </p:spTree>
    <p:extLst>
      <p:ext uri="{BB962C8B-B14F-4D97-AF65-F5344CB8AC3E}">
        <p14:creationId xmlns:p14="http://schemas.microsoft.com/office/powerpoint/2010/main" val="2669436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0A1252EB-7FA8-4B56-BC8C-0366875C7569}"/>
              </a:ext>
            </a:extLst>
          </p:cNvPr>
          <p:cNvSpPr>
            <a:spLocks noGrp="1"/>
          </p:cNvSpPr>
          <p:nvPr>
            <p:ph type="sldNum" sz="quarter" idx="12"/>
          </p:nvPr>
        </p:nvSpPr>
        <p:spPr/>
        <p:txBody>
          <a:bodyPr/>
          <a:lstStyle/>
          <a:p>
            <a:pPr>
              <a:spcAft>
                <a:spcPts val="600"/>
              </a:spcAft>
            </a:pPr>
            <a:fld id="{230F56A1-46FE-4F73-B4B2-A410C32A33D0}" type="slidenum">
              <a:rPr lang="es-ES" altLang="es-AR" smtClean="0"/>
              <a:pPr>
                <a:spcAft>
                  <a:spcPts val="600"/>
                </a:spcAft>
              </a:pPr>
              <a:t>23</a:t>
            </a:fld>
            <a:endParaRPr lang="es-ES" altLang="es-AR"/>
          </a:p>
        </p:txBody>
      </p:sp>
      <p:sp>
        <p:nvSpPr>
          <p:cNvPr id="2" name="Título 1">
            <a:extLst>
              <a:ext uri="{FF2B5EF4-FFF2-40B4-BE49-F238E27FC236}">
                <a16:creationId xmlns:a16="http://schemas.microsoft.com/office/drawing/2014/main" id="{E378D3B9-84BC-4C06-B303-D75481D5B1E9}"/>
              </a:ext>
            </a:extLst>
          </p:cNvPr>
          <p:cNvSpPr>
            <a:spLocks noGrp="1"/>
          </p:cNvSpPr>
          <p:nvPr>
            <p:ph type="title" idx="4294967295"/>
          </p:nvPr>
        </p:nvSpPr>
        <p:spPr>
          <a:xfrm>
            <a:off x="6825297" y="937896"/>
            <a:ext cx="5366703" cy="705167"/>
          </a:xfrm>
        </p:spPr>
        <p:txBody>
          <a:bodyPr anchor="b">
            <a:normAutofit fontScale="90000"/>
          </a:bodyPr>
          <a:lstStyle/>
          <a:p>
            <a:pPr algn="ctr">
              <a:lnSpc>
                <a:spcPct val="90000"/>
              </a:lnSpc>
            </a:pPr>
            <a:r>
              <a:rPr lang="es-AR" sz="2400" dirty="0">
                <a:uFill>
                  <a:solidFill>
                    <a:srgbClr val="0070C0"/>
                  </a:solidFill>
                </a:uFill>
              </a:rPr>
              <a:t>Método Científico</a:t>
            </a:r>
            <a:r>
              <a:rPr lang="es-AR" sz="2400" dirty="0">
                <a:uFill>
                  <a:solidFill>
                    <a:srgbClr val="00B0F0"/>
                  </a:solidFill>
                </a:uFill>
              </a:rPr>
              <a:t>:  </a:t>
            </a:r>
            <a:br>
              <a:rPr lang="es-AR" sz="2400" dirty="0">
                <a:uFill>
                  <a:solidFill>
                    <a:srgbClr val="00B0F0"/>
                  </a:solidFill>
                </a:uFill>
              </a:rPr>
            </a:br>
            <a:r>
              <a:rPr lang="es-AR" sz="2400" dirty="0">
                <a:uFill>
                  <a:solidFill>
                    <a:srgbClr val="00B0F0"/>
                  </a:solidFill>
                </a:uFill>
              </a:rPr>
              <a:t>describir, problematizar, conjeturar, contrastar</a:t>
            </a:r>
          </a:p>
        </p:txBody>
      </p:sp>
      <p:graphicFrame>
        <p:nvGraphicFramePr>
          <p:cNvPr id="8" name="Marcador de contenido 5">
            <a:extLst>
              <a:ext uri="{FF2B5EF4-FFF2-40B4-BE49-F238E27FC236}">
                <a16:creationId xmlns:a16="http://schemas.microsoft.com/office/drawing/2014/main" id="{D2973D18-5D37-4706-A3FF-87887B4D3D1E}"/>
              </a:ext>
            </a:extLst>
          </p:cNvPr>
          <p:cNvGraphicFramePr>
            <a:graphicFrameLocks noGrp="1"/>
          </p:cNvGraphicFramePr>
          <p:nvPr>
            <p:ph sz="half" idx="4294967295"/>
            <p:extLst>
              <p:ext uri="{D42A27DB-BD31-4B8C-83A1-F6EECF244321}">
                <p14:modId xmlns:p14="http://schemas.microsoft.com/office/powerpoint/2010/main" val="1974865111"/>
              </p:ext>
            </p:extLst>
          </p:nvPr>
        </p:nvGraphicFramePr>
        <p:xfrm>
          <a:off x="7159357" y="1643063"/>
          <a:ext cx="5032643" cy="5078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7875CFA8-AE69-5ADE-30B7-08D704C439F4}"/>
              </a:ext>
            </a:extLst>
          </p:cNvPr>
          <p:cNvSpPr txBox="1"/>
          <p:nvPr/>
        </p:nvSpPr>
        <p:spPr>
          <a:xfrm>
            <a:off x="1066031" y="-16633"/>
            <a:ext cx="10132963" cy="523220"/>
          </a:xfrm>
          <a:prstGeom prst="rect">
            <a:avLst/>
          </a:prstGeom>
          <a:noFill/>
        </p:spPr>
        <p:txBody>
          <a:bodyPr wrap="square">
            <a:spAutoFit/>
          </a:bodyPr>
          <a:lstStyle/>
          <a:p>
            <a:pPr algn="ctr"/>
            <a:r>
              <a:rPr lang="es-AR" sz="2800" dirty="0">
                <a:uFill>
                  <a:solidFill>
                    <a:srgbClr val="0070C0"/>
                  </a:solidFill>
                </a:uFill>
                <a:latin typeface="+mj-lt"/>
              </a:rPr>
              <a:t>Método Científico</a:t>
            </a:r>
            <a:endParaRPr lang="es-AR" sz="2400" dirty="0">
              <a:latin typeface="+mj-lt"/>
            </a:endParaRPr>
          </a:p>
        </p:txBody>
      </p:sp>
      <p:pic>
        <p:nvPicPr>
          <p:cNvPr id="3" name="Marcador de contenido 2">
            <a:extLst>
              <a:ext uri="{FF2B5EF4-FFF2-40B4-BE49-F238E27FC236}">
                <a16:creationId xmlns:a16="http://schemas.microsoft.com/office/drawing/2014/main" id="{E7FF92D3-E9C1-4030-2DB4-A0DBA0B3D525}"/>
              </a:ext>
            </a:extLst>
          </p:cNvPr>
          <p:cNvPicPr>
            <a:picLocks noChangeAspect="1"/>
          </p:cNvPicPr>
          <p:nvPr/>
        </p:nvPicPr>
        <p:blipFill>
          <a:blip r:embed="rId8"/>
          <a:stretch>
            <a:fillRect/>
          </a:stretch>
        </p:blipFill>
        <p:spPr>
          <a:xfrm>
            <a:off x="-3" y="670912"/>
            <a:ext cx="7159360" cy="6084000"/>
          </a:xfrm>
          <a:prstGeom prst="rect">
            <a:avLst/>
          </a:prstGeom>
        </p:spPr>
      </p:pic>
    </p:spTree>
    <p:extLst>
      <p:ext uri="{BB962C8B-B14F-4D97-AF65-F5344CB8AC3E}">
        <p14:creationId xmlns:p14="http://schemas.microsoft.com/office/powerpoint/2010/main" val="3578844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69573B6E-E31A-7CBA-5215-C8A2E05E1F46}"/>
              </a:ext>
            </a:extLst>
          </p:cNvPr>
          <p:cNvPicPr>
            <a:picLocks noChangeAspect="1"/>
          </p:cNvPicPr>
          <p:nvPr/>
        </p:nvPicPr>
        <p:blipFill>
          <a:blip r:embed="rId4"/>
          <a:stretch>
            <a:fillRect/>
          </a:stretch>
        </p:blipFill>
        <p:spPr>
          <a:xfrm>
            <a:off x="0" y="203200"/>
            <a:ext cx="6340475" cy="6570663"/>
          </a:xfrm>
          <a:prstGeom prst="rect">
            <a:avLst/>
          </a:prstGeom>
        </p:spPr>
      </p:pic>
      <p:sp>
        <p:nvSpPr>
          <p:cNvPr id="2" name="Título 1">
            <a:extLst>
              <a:ext uri="{FF2B5EF4-FFF2-40B4-BE49-F238E27FC236}">
                <a16:creationId xmlns:a16="http://schemas.microsoft.com/office/drawing/2014/main" id="{E378D3B9-84BC-4C06-B303-D75481D5B1E9}"/>
              </a:ext>
            </a:extLst>
          </p:cNvPr>
          <p:cNvSpPr>
            <a:spLocks noGrp="1"/>
          </p:cNvSpPr>
          <p:nvPr>
            <p:ph type="title"/>
          </p:nvPr>
        </p:nvSpPr>
        <p:spPr>
          <a:xfrm>
            <a:off x="6132513" y="138376"/>
            <a:ext cx="5876607" cy="795602"/>
          </a:xfrm>
          <a:ln>
            <a:noFill/>
          </a:ln>
        </p:spPr>
        <p:txBody>
          <a:bodyPr>
            <a:normAutofit fontScale="90000"/>
          </a:bodyPr>
          <a:lstStyle/>
          <a:p>
            <a:pPr algn="ctr"/>
            <a:r>
              <a:rPr lang="es-AR" sz="3200" u="sng" dirty="0">
                <a:uFill>
                  <a:solidFill>
                    <a:srgbClr val="0070C0"/>
                  </a:solidFill>
                </a:uFill>
              </a:rPr>
              <a:t>Método Científico: </a:t>
            </a:r>
            <a:br>
              <a:rPr lang="es-AR" sz="3200" u="sng" dirty="0">
                <a:uFill>
                  <a:solidFill>
                    <a:srgbClr val="0070C0"/>
                  </a:solidFill>
                </a:uFill>
              </a:rPr>
            </a:br>
            <a:r>
              <a:rPr lang="es-AR" sz="3200" u="sng" dirty="0">
                <a:uFill>
                  <a:solidFill>
                    <a:srgbClr val="0070C0"/>
                  </a:solidFill>
                </a:uFill>
              </a:rPr>
              <a:t>Formulación actualizada </a:t>
            </a:r>
          </a:p>
        </p:txBody>
      </p:sp>
      <p:sp>
        <p:nvSpPr>
          <p:cNvPr id="8" name="Marcador de contenido 7">
            <a:extLst>
              <a:ext uri="{FF2B5EF4-FFF2-40B4-BE49-F238E27FC236}">
                <a16:creationId xmlns:a16="http://schemas.microsoft.com/office/drawing/2014/main" id="{D7C33F41-6D11-45F2-BE8B-2AF7A5622F28}"/>
              </a:ext>
            </a:extLst>
          </p:cNvPr>
          <p:cNvSpPr>
            <a:spLocks noGrp="1"/>
          </p:cNvSpPr>
          <p:nvPr>
            <p:ph sz="quarter" idx="4294967295"/>
          </p:nvPr>
        </p:nvSpPr>
        <p:spPr>
          <a:xfrm>
            <a:off x="6315075" y="1217613"/>
            <a:ext cx="5876925" cy="5502275"/>
          </a:xfrm>
        </p:spPr>
        <p:txBody>
          <a:bodyPr>
            <a:normAutofit fontScale="92500" lnSpcReduction="10000"/>
          </a:bodyPr>
          <a:lstStyle/>
          <a:p>
            <a:pPr>
              <a:buClr>
                <a:srgbClr val="00B0F0"/>
              </a:buClr>
            </a:pPr>
            <a:r>
              <a:rPr lang="es-AR" sz="1800" dirty="0"/>
              <a:t>Descubrimiento del problema o laguna en un conjunto de conocimientos.</a:t>
            </a:r>
          </a:p>
          <a:p>
            <a:pPr>
              <a:buClr>
                <a:srgbClr val="00B0F0"/>
              </a:buClr>
            </a:pPr>
            <a:r>
              <a:rPr lang="es-AR" sz="1800" dirty="0"/>
              <a:t>Planteo preciso del problema.</a:t>
            </a:r>
          </a:p>
          <a:p>
            <a:pPr>
              <a:buClr>
                <a:srgbClr val="00B0F0"/>
              </a:buClr>
            </a:pPr>
            <a:r>
              <a:rPr lang="es-AR" sz="1800" dirty="0"/>
              <a:t>Búsqueda de conocimientos o instrumentos relevantes al problema.</a:t>
            </a:r>
          </a:p>
          <a:p>
            <a:pPr>
              <a:buClr>
                <a:srgbClr val="00B0F0"/>
              </a:buClr>
            </a:pPr>
            <a:r>
              <a:rPr lang="es-AR" sz="1800" dirty="0"/>
              <a:t>Tentativa de solución del problema con ayuda de los medios identificados.</a:t>
            </a:r>
          </a:p>
          <a:p>
            <a:pPr>
              <a:buClr>
                <a:srgbClr val="00B0F0"/>
              </a:buClr>
            </a:pPr>
            <a:r>
              <a:rPr lang="es-AR" sz="1800" dirty="0"/>
              <a:t>Invención de nuevas ideas (hipótesis, teorías o técnicas) o producción de nuevos datos empíricos que prometan resolver el problema.</a:t>
            </a:r>
          </a:p>
          <a:p>
            <a:pPr>
              <a:buClr>
                <a:srgbClr val="00B0F0"/>
              </a:buClr>
            </a:pPr>
            <a:r>
              <a:rPr lang="es-AR" sz="1800" dirty="0"/>
              <a:t>Obtención de una solución (exacta o aproximada) del problema con ayuda del instrumental conceptual o empírico disponible.</a:t>
            </a:r>
          </a:p>
          <a:p>
            <a:pPr>
              <a:buClr>
                <a:srgbClr val="00B0F0"/>
              </a:buClr>
            </a:pPr>
            <a:r>
              <a:rPr lang="es-AR" sz="1800" dirty="0"/>
              <a:t>Investigación de las consecuencias de la solución obtenida. </a:t>
            </a:r>
          </a:p>
          <a:p>
            <a:pPr>
              <a:buClr>
                <a:srgbClr val="00B0F0"/>
              </a:buClr>
            </a:pPr>
            <a:r>
              <a:rPr lang="es-AR" sz="1800" dirty="0"/>
              <a:t>Puesta a prueba de la solución: confrontación de ésta con la totalidad de las teorías y de la información empírica pertinente. Si el resultado es satisfactorio, la investigación se da por concluida hasta nuevo aviso. Si no, se pasa a la etapa siguiente:</a:t>
            </a:r>
          </a:p>
          <a:p>
            <a:pPr>
              <a:buClr>
                <a:srgbClr val="00B0F0"/>
              </a:buClr>
            </a:pPr>
            <a:r>
              <a:rPr lang="es-AR" sz="1800" dirty="0"/>
              <a:t>Corrección de las hipótesis, teorías, procedimientos o datos empleados en la obtención de la solución incorrecta. </a:t>
            </a:r>
          </a:p>
        </p:txBody>
      </p:sp>
      <p:cxnSp>
        <p:nvCxnSpPr>
          <p:cNvPr id="9" name="Conector recto 8">
            <a:extLst>
              <a:ext uri="{FF2B5EF4-FFF2-40B4-BE49-F238E27FC236}">
                <a16:creationId xmlns:a16="http://schemas.microsoft.com/office/drawing/2014/main" id="{A26BA094-6122-4784-8ECB-0F4936FC6D42}"/>
              </a:ext>
            </a:extLst>
          </p:cNvPr>
          <p:cNvCxnSpPr/>
          <p:nvPr/>
        </p:nvCxnSpPr>
        <p:spPr>
          <a:xfrm>
            <a:off x="5655733" y="1218282"/>
            <a:ext cx="0" cy="4971381"/>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3" name="Marcador de número de diapositiva 2">
            <a:extLst>
              <a:ext uri="{FF2B5EF4-FFF2-40B4-BE49-F238E27FC236}">
                <a16:creationId xmlns:a16="http://schemas.microsoft.com/office/drawing/2014/main" id="{C08DD26C-1882-C06B-C625-B20253FFA1BA}"/>
              </a:ext>
            </a:extLst>
          </p:cNvPr>
          <p:cNvSpPr>
            <a:spLocks noGrp="1"/>
          </p:cNvSpPr>
          <p:nvPr>
            <p:ph type="sldNum" sz="quarter" idx="12"/>
          </p:nvPr>
        </p:nvSpPr>
        <p:spPr/>
        <p:txBody>
          <a:bodyPr/>
          <a:lstStyle/>
          <a:p>
            <a:fld id="{DF0F741A-1C68-43B1-82BF-590C1E2811B5}" type="slidenum">
              <a:rPr lang="es-AR" smtClean="0"/>
              <a:t>24</a:t>
            </a:fld>
            <a:endParaRPr lang="es-AR"/>
          </a:p>
        </p:txBody>
      </p:sp>
    </p:spTree>
    <p:extLst>
      <p:ext uri="{BB962C8B-B14F-4D97-AF65-F5344CB8AC3E}">
        <p14:creationId xmlns:p14="http://schemas.microsoft.com/office/powerpoint/2010/main" val="14274660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FDA1DAC-E54A-4BCB-B564-CB8EC7B1E17B}"/>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kern="1200" dirty="0" err="1">
                <a:solidFill>
                  <a:schemeClr val="tx1"/>
                </a:solidFill>
                <a:latin typeface="+mj-lt"/>
                <a:ea typeface="+mj-ea"/>
                <a:cs typeface="+mj-cs"/>
              </a:rPr>
              <a:t>Máximas</a:t>
            </a:r>
            <a:r>
              <a:rPr lang="en-US" sz="4000" kern="1200" dirty="0">
                <a:solidFill>
                  <a:schemeClr val="tx1"/>
                </a:solidFill>
                <a:latin typeface="+mj-lt"/>
                <a:ea typeface="+mj-ea"/>
                <a:cs typeface="+mj-cs"/>
              </a:rPr>
              <a:t> del </a:t>
            </a:r>
            <a:r>
              <a:rPr lang="en-US" sz="4000" kern="1200" dirty="0" err="1">
                <a:solidFill>
                  <a:schemeClr val="tx1"/>
                </a:solidFill>
                <a:latin typeface="+mj-lt"/>
                <a:ea typeface="+mj-ea"/>
                <a:cs typeface="+mj-cs"/>
              </a:rPr>
              <a:t>método</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científico</a:t>
            </a:r>
            <a:endParaRPr lang="en-US" sz="4000"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arcador de contenido 3">
            <a:extLst>
              <a:ext uri="{FF2B5EF4-FFF2-40B4-BE49-F238E27FC236}">
                <a16:creationId xmlns:a16="http://schemas.microsoft.com/office/drawing/2014/main" id="{FB8A29A9-6341-420B-9601-EDC652C0394D}"/>
              </a:ext>
            </a:extLst>
          </p:cNvPr>
          <p:cNvSpPr>
            <a:spLocks noGrp="1"/>
          </p:cNvSpPr>
          <p:nvPr>
            <p:ph sz="half" idx="4294967295"/>
          </p:nvPr>
        </p:nvSpPr>
        <p:spPr>
          <a:xfrm>
            <a:off x="304801" y="2018806"/>
            <a:ext cx="11742820" cy="4839194"/>
          </a:xfrm>
        </p:spPr>
        <p:txBody>
          <a:bodyPr vert="horz" lIns="91440" tIns="45720" rIns="91440" bIns="45720" rtlCol="0">
            <a:normAutofit lnSpcReduction="10000"/>
          </a:bodyPr>
          <a:lstStyle/>
          <a:p>
            <a:r>
              <a:rPr lang="es-AR" dirty="0"/>
              <a:t>El </a:t>
            </a:r>
            <a:r>
              <a:rPr lang="es-AR" b="1" dirty="0"/>
              <a:t>análisis lógico</a:t>
            </a:r>
            <a:r>
              <a:rPr lang="es-AR" dirty="0"/>
              <a:t> (tanto sintáctico como semántico) es la primera operación que debiera emprenderse al comprobar las hipótesis científicas, sean fácticas o no. Esta norma debe considerarse como una «regla» del método científico.</a:t>
            </a:r>
          </a:p>
          <a:p>
            <a:r>
              <a:rPr lang="es-AR" dirty="0"/>
              <a:t>El método científico, aplicado a la </a:t>
            </a:r>
            <a:r>
              <a:rPr lang="es-AR" b="1" dirty="0"/>
              <a:t>comprobación de afirmaciones</a:t>
            </a:r>
            <a:r>
              <a:rPr lang="es-AR" dirty="0"/>
              <a:t> informativas, se reduce al </a:t>
            </a:r>
            <a:r>
              <a:rPr lang="es-AR" b="1" dirty="0"/>
              <a:t>método experimental</a:t>
            </a:r>
            <a:r>
              <a:rPr lang="es-AR" dirty="0"/>
              <a:t>.</a:t>
            </a:r>
          </a:p>
          <a:p>
            <a:r>
              <a:rPr lang="es-AR" dirty="0"/>
              <a:t>Obsérvense singulares </a:t>
            </a:r>
            <a:r>
              <a:rPr lang="es-AR" b="1" dirty="0"/>
              <a:t>en busca de elementos de prueba universales</a:t>
            </a:r>
            <a:r>
              <a:rPr lang="es-AR" dirty="0"/>
              <a:t>.</a:t>
            </a:r>
          </a:p>
          <a:p>
            <a:r>
              <a:rPr lang="es-AR" dirty="0"/>
              <a:t>Formúlense </a:t>
            </a:r>
            <a:r>
              <a:rPr lang="es-AR" b="1" dirty="0"/>
              <a:t>preguntas precisas</a:t>
            </a:r>
            <a:r>
              <a:rPr lang="es-AR" dirty="0"/>
              <a:t>.</a:t>
            </a:r>
          </a:p>
          <a:p>
            <a:r>
              <a:rPr lang="es-AR" dirty="0"/>
              <a:t>La recolección y el análisis de datos deben hacerse conforme a las </a:t>
            </a:r>
            <a:r>
              <a:rPr lang="es-AR" b="1" dirty="0"/>
              <a:t>reglas de la estadística</a:t>
            </a:r>
            <a:r>
              <a:rPr lang="es-AR" dirty="0"/>
              <a:t>.</a:t>
            </a:r>
          </a:p>
          <a:p>
            <a:r>
              <a:rPr lang="es-AR" b="1" dirty="0"/>
              <a:t>No existen respuestas definitivas</a:t>
            </a:r>
            <a:r>
              <a:rPr lang="es-AR" dirty="0"/>
              <a:t>, y ello es simplemente porque no existen preguntas finales.</a:t>
            </a:r>
          </a:p>
        </p:txBody>
      </p:sp>
      <p:sp>
        <p:nvSpPr>
          <p:cNvPr id="3" name="Marcador de número de diapositiva 2">
            <a:extLst>
              <a:ext uri="{FF2B5EF4-FFF2-40B4-BE49-F238E27FC236}">
                <a16:creationId xmlns:a16="http://schemas.microsoft.com/office/drawing/2014/main" id="{24BCE15E-C329-1890-1EE1-3B131A043FAC}"/>
              </a:ext>
            </a:extLst>
          </p:cNvPr>
          <p:cNvSpPr>
            <a:spLocks noGrp="1"/>
          </p:cNvSpPr>
          <p:nvPr>
            <p:ph type="sldNum" sz="quarter" idx="12"/>
          </p:nvPr>
        </p:nvSpPr>
        <p:spPr/>
        <p:txBody>
          <a:bodyPr/>
          <a:lstStyle/>
          <a:p>
            <a:fld id="{DF0F741A-1C68-43B1-82BF-590C1E2811B5}" type="slidenum">
              <a:rPr lang="es-AR" smtClean="0"/>
              <a:t>25</a:t>
            </a:fld>
            <a:endParaRPr lang="es-AR"/>
          </a:p>
        </p:txBody>
      </p:sp>
      <p:sp>
        <p:nvSpPr>
          <p:cNvPr id="5" name="Rectángulo: esquinas redondeadas 4">
            <a:extLst>
              <a:ext uri="{FF2B5EF4-FFF2-40B4-BE49-F238E27FC236}">
                <a16:creationId xmlns:a16="http://schemas.microsoft.com/office/drawing/2014/main" id="{CB88EC5A-F6F0-4460-0C1B-5479A10C5557}"/>
              </a:ext>
            </a:extLst>
          </p:cNvPr>
          <p:cNvSpPr/>
          <p:nvPr/>
        </p:nvSpPr>
        <p:spPr>
          <a:xfrm>
            <a:off x="304801" y="3978442"/>
            <a:ext cx="10571746" cy="365125"/>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AR"/>
          </a:p>
        </p:txBody>
      </p:sp>
    </p:spTree>
    <p:extLst>
      <p:ext uri="{BB962C8B-B14F-4D97-AF65-F5344CB8AC3E}">
        <p14:creationId xmlns:p14="http://schemas.microsoft.com/office/powerpoint/2010/main" val="2184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1622D69A-44AA-4577-A4BD-19DE0669F88E}"/>
              </a:ext>
            </a:extLst>
          </p:cNvPr>
          <p:cNvSpPr>
            <a:spLocks noGrp="1"/>
          </p:cNvSpPr>
          <p:nvPr>
            <p:ph type="sldNum" sz="quarter" idx="12"/>
          </p:nvPr>
        </p:nvSpPr>
        <p:spPr/>
        <p:txBody>
          <a:bodyPr/>
          <a:lstStyle/>
          <a:p>
            <a:pPr>
              <a:spcAft>
                <a:spcPts val="600"/>
              </a:spcAft>
            </a:pPr>
            <a:fld id="{1735BDD9-2873-4E3F-B13B-92C956CFF0AB}" type="slidenum">
              <a:rPr lang="es-ES" altLang="es-AR" smtClean="0"/>
              <a:pPr>
                <a:spcAft>
                  <a:spcPts val="600"/>
                </a:spcAft>
              </a:pPr>
              <a:t>26</a:t>
            </a:fld>
            <a:endParaRPr lang="es-ES" altLang="es-AR"/>
          </a:p>
        </p:txBody>
      </p:sp>
      <p:sp>
        <p:nvSpPr>
          <p:cNvPr id="7" name="Título 6">
            <a:extLst>
              <a:ext uri="{FF2B5EF4-FFF2-40B4-BE49-F238E27FC236}">
                <a16:creationId xmlns:a16="http://schemas.microsoft.com/office/drawing/2014/main" id="{5EE11CAF-FA93-4CC9-8D65-D51ED240E320}"/>
              </a:ext>
            </a:extLst>
          </p:cNvPr>
          <p:cNvSpPr>
            <a:spLocks noGrp="1"/>
          </p:cNvSpPr>
          <p:nvPr>
            <p:ph type="title" idx="4294967295"/>
          </p:nvPr>
        </p:nvSpPr>
        <p:spPr>
          <a:xfrm>
            <a:off x="812800" y="1588"/>
            <a:ext cx="11379200" cy="758825"/>
          </a:xfrm>
        </p:spPr>
        <p:txBody>
          <a:bodyPr/>
          <a:lstStyle/>
          <a:p>
            <a:r>
              <a:rPr lang="es-AR" dirty="0"/>
              <a:t>Bibliografía</a:t>
            </a:r>
          </a:p>
        </p:txBody>
      </p:sp>
      <p:sp>
        <p:nvSpPr>
          <p:cNvPr id="8" name="CuadroTexto 3">
            <a:extLst>
              <a:ext uri="{FF2B5EF4-FFF2-40B4-BE49-F238E27FC236}">
                <a16:creationId xmlns:a16="http://schemas.microsoft.com/office/drawing/2014/main" id="{836846FA-DACA-4A6A-8A41-BD655D9BB107}"/>
              </a:ext>
            </a:extLst>
          </p:cNvPr>
          <p:cNvSpPr txBox="1"/>
          <p:nvPr/>
        </p:nvSpPr>
        <p:spPr>
          <a:xfrm>
            <a:off x="256647" y="675655"/>
            <a:ext cx="11751733" cy="5820285"/>
          </a:xfrm>
          <a:prstGeom prst="rect">
            <a:avLst/>
          </a:prstGeom>
        </p:spPr>
        <p:txBody>
          <a:bodyPr vert="horz" lIns="91440" tIns="45720" rIns="91440" bIns="45720" rtlCol="0">
            <a:normAutofit fontScale="92500" lnSpcReduction="20000"/>
          </a:bodyPr>
          <a:lstStyle/>
          <a:p>
            <a:pPr>
              <a:lnSpc>
                <a:spcPct val="120000"/>
              </a:lnSpc>
            </a:pPr>
            <a:r>
              <a:rPr lang="es-AR" dirty="0">
                <a:solidFill>
                  <a:srgbClr val="3B3B3B"/>
                </a:solidFill>
                <a:latin typeface="Arial" panose="020B0604020202020204" pitchFamily="34" charset="0"/>
              </a:rPr>
              <a:t>Bunge, M., 1981. Epistemología. Barcelona: Ariel. Pág. 28-35</a:t>
            </a:r>
          </a:p>
          <a:p>
            <a:pPr>
              <a:lnSpc>
                <a:spcPct val="120000"/>
              </a:lnSpc>
            </a:pPr>
            <a:r>
              <a:rPr lang="es-AR" dirty="0">
                <a:solidFill>
                  <a:srgbClr val="3B3B3B"/>
                </a:solidFill>
                <a:latin typeface="Arial" panose="020B0604020202020204" pitchFamily="34" charset="0"/>
              </a:rPr>
              <a:t>Bunge, M., 1983. Paradigmas y revoluciones en ciencia y técnica. EL Basilisco, </a:t>
            </a:r>
            <a:r>
              <a:rPr lang="es-AR" dirty="0" err="1">
                <a:solidFill>
                  <a:srgbClr val="3B3B3B"/>
                </a:solidFill>
                <a:latin typeface="Arial" panose="020B0604020202020204" pitchFamily="34" charset="0"/>
              </a:rPr>
              <a:t>Issue</a:t>
            </a:r>
            <a:r>
              <a:rPr lang="es-AR" dirty="0">
                <a:solidFill>
                  <a:srgbClr val="3B3B3B"/>
                </a:solidFill>
                <a:latin typeface="Arial" panose="020B0604020202020204" pitchFamily="34" charset="0"/>
              </a:rPr>
              <a:t> 15, pp. 2-9.</a:t>
            </a:r>
          </a:p>
          <a:p>
            <a:pPr>
              <a:lnSpc>
                <a:spcPct val="120000"/>
              </a:lnSpc>
            </a:pPr>
            <a:r>
              <a:rPr lang="es-AR" dirty="0">
                <a:solidFill>
                  <a:srgbClr val="3B3B3B"/>
                </a:solidFill>
                <a:latin typeface="Arial" panose="020B0604020202020204" pitchFamily="34" charset="0"/>
              </a:rPr>
              <a:t>Bunge, M., 1985. Seudociencia e Ideología. Madrid: Alianza.</a:t>
            </a:r>
          </a:p>
          <a:p>
            <a:pPr>
              <a:lnSpc>
                <a:spcPct val="120000"/>
              </a:lnSpc>
            </a:pPr>
            <a:r>
              <a:rPr lang="es-AR" dirty="0">
                <a:solidFill>
                  <a:srgbClr val="3B3B3B"/>
                </a:solidFill>
                <a:latin typeface="Arial" panose="020B0604020202020204" pitchFamily="34" charset="0"/>
              </a:rPr>
              <a:t>Bunge, M., 1995. La ciencia: su método y su filosofía </a:t>
            </a:r>
            <a:r>
              <a:rPr lang="es-AR" dirty="0" err="1">
                <a:solidFill>
                  <a:srgbClr val="3B3B3B"/>
                </a:solidFill>
                <a:latin typeface="Arial" panose="020B0604020202020204" pitchFamily="34" charset="0"/>
              </a:rPr>
              <a:t>Pág</a:t>
            </a:r>
            <a:r>
              <a:rPr lang="es-AR" dirty="0">
                <a:solidFill>
                  <a:srgbClr val="3B3B3B"/>
                </a:solidFill>
                <a:latin typeface="Arial" panose="020B0604020202020204" pitchFamily="34" charset="0"/>
              </a:rPr>
              <a:t> 33-36</a:t>
            </a:r>
          </a:p>
          <a:p>
            <a:pPr>
              <a:lnSpc>
                <a:spcPct val="120000"/>
              </a:lnSpc>
            </a:pPr>
            <a:r>
              <a:rPr lang="en-US" dirty="0">
                <a:solidFill>
                  <a:srgbClr val="3B3B3B"/>
                </a:solidFill>
                <a:latin typeface="Arial" panose="020B0604020202020204" pitchFamily="34" charset="0"/>
              </a:rPr>
              <a:t>Bunge, Mario. </a:t>
            </a:r>
            <a:r>
              <a:rPr lang="en-US" dirty="0" err="1">
                <a:solidFill>
                  <a:srgbClr val="3B3B3B"/>
                </a:solidFill>
                <a:latin typeface="Arial" panose="020B0604020202020204" pitchFamily="34" charset="0"/>
              </a:rPr>
              <a:t>Semántica</a:t>
            </a:r>
            <a:r>
              <a:rPr lang="en-US" dirty="0">
                <a:solidFill>
                  <a:srgbClr val="3B3B3B"/>
                </a:solidFill>
                <a:latin typeface="Arial" panose="020B0604020202020204" pitchFamily="34" charset="0"/>
              </a:rPr>
              <a:t> I: </a:t>
            </a:r>
            <a:r>
              <a:rPr lang="en-US" dirty="0" err="1">
                <a:solidFill>
                  <a:srgbClr val="3B3B3B"/>
                </a:solidFill>
                <a:latin typeface="Arial" panose="020B0604020202020204" pitchFamily="34" charset="0"/>
              </a:rPr>
              <a:t>Sentido</a:t>
            </a:r>
            <a:r>
              <a:rPr lang="en-US" dirty="0">
                <a:solidFill>
                  <a:srgbClr val="3B3B3B"/>
                </a:solidFill>
                <a:latin typeface="Arial" panose="020B0604020202020204" pitchFamily="34" charset="0"/>
              </a:rPr>
              <a:t> y </a:t>
            </a:r>
            <a:r>
              <a:rPr lang="en-US" dirty="0" err="1">
                <a:solidFill>
                  <a:srgbClr val="3B3B3B"/>
                </a:solidFill>
                <a:latin typeface="Arial" panose="020B0604020202020204" pitchFamily="34" charset="0"/>
              </a:rPr>
              <a:t>referencia</a:t>
            </a:r>
            <a:r>
              <a:rPr lang="en-US" dirty="0">
                <a:solidFill>
                  <a:srgbClr val="3B3B3B"/>
                </a:solidFill>
                <a:latin typeface="Arial" panose="020B0604020202020204" pitchFamily="34" charset="0"/>
              </a:rPr>
              <a:t>. </a:t>
            </a:r>
            <a:r>
              <a:rPr lang="en-US" dirty="0" err="1">
                <a:solidFill>
                  <a:srgbClr val="3B3B3B"/>
                </a:solidFill>
                <a:latin typeface="Arial" panose="020B0604020202020204" pitchFamily="34" charset="0"/>
              </a:rPr>
              <a:t>Gedisa</a:t>
            </a:r>
            <a:r>
              <a:rPr lang="en-US" dirty="0">
                <a:solidFill>
                  <a:srgbClr val="3B3B3B"/>
                </a:solidFill>
                <a:latin typeface="Arial" panose="020B0604020202020204" pitchFamily="34" charset="0"/>
              </a:rPr>
              <a:t> Barcelona 2013.</a:t>
            </a:r>
          </a:p>
          <a:p>
            <a:pPr>
              <a:lnSpc>
                <a:spcPct val="120000"/>
              </a:lnSpc>
            </a:pPr>
            <a:r>
              <a:rPr lang="es-AR" dirty="0">
                <a:solidFill>
                  <a:srgbClr val="3B3B3B"/>
                </a:solidFill>
                <a:latin typeface="Arial" panose="020B0604020202020204" pitchFamily="34" charset="0"/>
              </a:rPr>
              <a:t>Bunge, M., 1999. Las ciencias sociales en discusión: una perspectiva filosófica. Sudamericana.</a:t>
            </a:r>
          </a:p>
          <a:p>
            <a:pPr>
              <a:lnSpc>
                <a:spcPct val="120000"/>
              </a:lnSpc>
            </a:pPr>
            <a:r>
              <a:rPr lang="es-AR" dirty="0">
                <a:solidFill>
                  <a:srgbClr val="3B3B3B"/>
                </a:solidFill>
                <a:latin typeface="Arial" panose="020B0604020202020204" pitchFamily="34" charset="0"/>
              </a:rPr>
              <a:t>Bunge, M., 1976. El ser no tiene sentido y el sentido no tiene ser, pp. 201-212.</a:t>
            </a:r>
          </a:p>
          <a:p>
            <a:pPr>
              <a:lnSpc>
                <a:spcPct val="120000"/>
              </a:lnSpc>
            </a:pPr>
            <a:r>
              <a:rPr lang="es-AR" dirty="0">
                <a:solidFill>
                  <a:srgbClr val="3B3B3B"/>
                </a:solidFill>
                <a:latin typeface="Arial" panose="020B0604020202020204" pitchFamily="34" charset="0"/>
              </a:rPr>
              <a:t>Bunge, M., 2009. Filosofía Política: Solidaridad, cooperación y Democracia Integral. Barcelona: Gedisa.</a:t>
            </a:r>
          </a:p>
          <a:p>
            <a:pPr>
              <a:lnSpc>
                <a:spcPct val="120000"/>
              </a:lnSpc>
            </a:pPr>
            <a:r>
              <a:rPr lang="en-US" dirty="0" err="1">
                <a:solidFill>
                  <a:srgbClr val="3B3B3B"/>
                </a:solidFill>
                <a:latin typeface="Arial" panose="020B0604020202020204" pitchFamily="34" charset="0"/>
              </a:rPr>
              <a:t>Condillac</a:t>
            </a:r>
            <a:r>
              <a:rPr lang="en-US" dirty="0">
                <a:solidFill>
                  <a:srgbClr val="3B3B3B"/>
                </a:solidFill>
                <a:latin typeface="Arial" panose="020B0604020202020204" pitchFamily="34" charset="0"/>
              </a:rPr>
              <a:t>, É. B. (1999). </a:t>
            </a:r>
            <a:r>
              <a:rPr lang="en-US" dirty="0" err="1">
                <a:solidFill>
                  <a:srgbClr val="3B3B3B"/>
                </a:solidFill>
                <a:latin typeface="Arial" panose="020B0604020202020204" pitchFamily="34" charset="0"/>
              </a:rPr>
              <a:t>Ensayo</a:t>
            </a:r>
            <a:r>
              <a:rPr lang="en-US" dirty="0">
                <a:solidFill>
                  <a:srgbClr val="3B3B3B"/>
                </a:solidFill>
                <a:latin typeface="Arial" panose="020B0604020202020204" pitchFamily="34" charset="0"/>
              </a:rPr>
              <a:t> </a:t>
            </a:r>
            <a:r>
              <a:rPr lang="en-US" dirty="0" err="1">
                <a:solidFill>
                  <a:srgbClr val="3B3B3B"/>
                </a:solidFill>
                <a:latin typeface="Arial" panose="020B0604020202020204" pitchFamily="34" charset="0"/>
              </a:rPr>
              <a:t>sobre</a:t>
            </a:r>
            <a:r>
              <a:rPr lang="en-US" dirty="0">
                <a:solidFill>
                  <a:srgbClr val="3B3B3B"/>
                </a:solidFill>
                <a:latin typeface="Arial" panose="020B0604020202020204" pitchFamily="34" charset="0"/>
              </a:rPr>
              <a:t> </a:t>
            </a:r>
            <a:r>
              <a:rPr lang="en-US" dirty="0" err="1">
                <a:solidFill>
                  <a:srgbClr val="3B3B3B"/>
                </a:solidFill>
                <a:latin typeface="Arial" panose="020B0604020202020204" pitchFamily="34" charset="0"/>
              </a:rPr>
              <a:t>el</a:t>
            </a:r>
            <a:r>
              <a:rPr lang="en-US" dirty="0">
                <a:solidFill>
                  <a:srgbClr val="3B3B3B"/>
                </a:solidFill>
                <a:latin typeface="Arial" panose="020B0604020202020204" pitchFamily="34" charset="0"/>
              </a:rPr>
              <a:t> </a:t>
            </a:r>
            <a:r>
              <a:rPr lang="en-US" dirty="0" err="1">
                <a:solidFill>
                  <a:srgbClr val="3B3B3B"/>
                </a:solidFill>
                <a:latin typeface="Arial" panose="020B0604020202020204" pitchFamily="34" charset="0"/>
              </a:rPr>
              <a:t>origen</a:t>
            </a:r>
            <a:r>
              <a:rPr lang="en-US" dirty="0">
                <a:solidFill>
                  <a:srgbClr val="3B3B3B"/>
                </a:solidFill>
                <a:latin typeface="Arial" panose="020B0604020202020204" pitchFamily="34" charset="0"/>
              </a:rPr>
              <a:t> de los </a:t>
            </a:r>
            <a:r>
              <a:rPr lang="en-US" dirty="0" err="1">
                <a:solidFill>
                  <a:srgbClr val="3B3B3B"/>
                </a:solidFill>
                <a:latin typeface="Arial" panose="020B0604020202020204" pitchFamily="34" charset="0"/>
              </a:rPr>
              <a:t>conocimientos</a:t>
            </a:r>
            <a:r>
              <a:rPr lang="en-US" dirty="0">
                <a:solidFill>
                  <a:srgbClr val="3B3B3B"/>
                </a:solidFill>
                <a:latin typeface="Arial" panose="020B0604020202020204" pitchFamily="34" charset="0"/>
              </a:rPr>
              <a:t> </a:t>
            </a:r>
            <a:r>
              <a:rPr lang="en-US" dirty="0" err="1">
                <a:solidFill>
                  <a:srgbClr val="3B3B3B"/>
                </a:solidFill>
                <a:latin typeface="Arial" panose="020B0604020202020204" pitchFamily="34" charset="0"/>
              </a:rPr>
              <a:t>humanos</a:t>
            </a:r>
            <a:r>
              <a:rPr lang="en-US" dirty="0">
                <a:solidFill>
                  <a:srgbClr val="3B3B3B"/>
                </a:solidFill>
                <a:latin typeface="Arial" panose="020B0604020202020204" pitchFamily="34" charset="0"/>
              </a:rPr>
              <a:t>. Madrid: </a:t>
            </a:r>
            <a:r>
              <a:rPr lang="en-US" dirty="0" err="1">
                <a:solidFill>
                  <a:srgbClr val="3B3B3B"/>
                </a:solidFill>
                <a:latin typeface="Arial" panose="020B0604020202020204" pitchFamily="34" charset="0"/>
              </a:rPr>
              <a:t>Tecnos</a:t>
            </a:r>
            <a:endParaRPr lang="es-AR" dirty="0">
              <a:solidFill>
                <a:srgbClr val="3B3B3B"/>
              </a:solidFill>
              <a:latin typeface="Arial" panose="020B0604020202020204" pitchFamily="34" charset="0"/>
            </a:endParaRPr>
          </a:p>
          <a:p>
            <a:pPr>
              <a:lnSpc>
                <a:spcPct val="120000"/>
              </a:lnSpc>
            </a:pPr>
            <a:r>
              <a:rPr lang="es-AR" dirty="0">
                <a:solidFill>
                  <a:srgbClr val="3B3B3B"/>
                </a:solidFill>
                <a:latin typeface="Arial" panose="020B0604020202020204" pitchFamily="34" charset="0"/>
              </a:rPr>
              <a:t>Kant, I., 2000. Lógica. Alicante: Biblioteca Virtual Miguel de Cervantes.</a:t>
            </a:r>
          </a:p>
          <a:p>
            <a:pPr>
              <a:lnSpc>
                <a:spcPct val="120000"/>
              </a:lnSpc>
            </a:pPr>
            <a:r>
              <a:rPr lang="en-US" dirty="0">
                <a:solidFill>
                  <a:srgbClr val="3B3B3B"/>
                </a:solidFill>
                <a:latin typeface="Arial" panose="020B0604020202020204" pitchFamily="34" charset="0"/>
              </a:rPr>
              <a:t>Kant, I. 1928. </a:t>
            </a:r>
            <a:r>
              <a:rPr lang="en-US" dirty="0" err="1">
                <a:solidFill>
                  <a:srgbClr val="3B3B3B"/>
                </a:solidFill>
                <a:latin typeface="Arial" panose="020B0604020202020204" pitchFamily="34" charset="0"/>
              </a:rPr>
              <a:t>Crítica</a:t>
            </a:r>
            <a:r>
              <a:rPr lang="en-US" dirty="0">
                <a:solidFill>
                  <a:srgbClr val="3B3B3B"/>
                </a:solidFill>
                <a:latin typeface="Arial" panose="020B0604020202020204" pitchFamily="34" charset="0"/>
              </a:rPr>
              <a:t> de la </a:t>
            </a:r>
            <a:r>
              <a:rPr lang="en-US" dirty="0" err="1">
                <a:solidFill>
                  <a:srgbClr val="3B3B3B"/>
                </a:solidFill>
                <a:latin typeface="Arial" panose="020B0604020202020204" pitchFamily="34" charset="0"/>
              </a:rPr>
              <a:t>razón</a:t>
            </a:r>
            <a:r>
              <a:rPr lang="en-US" dirty="0">
                <a:solidFill>
                  <a:srgbClr val="3B3B3B"/>
                </a:solidFill>
                <a:latin typeface="Arial" panose="020B0604020202020204" pitchFamily="34" charset="0"/>
              </a:rPr>
              <a:t> </a:t>
            </a:r>
            <a:r>
              <a:rPr lang="en-US" dirty="0" err="1">
                <a:solidFill>
                  <a:srgbClr val="3B3B3B"/>
                </a:solidFill>
                <a:latin typeface="Arial" panose="020B0604020202020204" pitchFamily="34" charset="0"/>
              </a:rPr>
              <a:t>pura</a:t>
            </a:r>
            <a:r>
              <a:rPr lang="en-US" dirty="0">
                <a:solidFill>
                  <a:srgbClr val="3B3B3B"/>
                </a:solidFill>
                <a:latin typeface="Arial" panose="020B0604020202020204" pitchFamily="34" charset="0"/>
              </a:rPr>
              <a:t>. Madrid: </a:t>
            </a:r>
            <a:r>
              <a:rPr lang="en-US" dirty="0" err="1">
                <a:solidFill>
                  <a:srgbClr val="3B3B3B"/>
                </a:solidFill>
                <a:latin typeface="Arial" panose="020B0604020202020204" pitchFamily="34" charset="0"/>
              </a:rPr>
              <a:t>Libreria</a:t>
            </a:r>
            <a:r>
              <a:rPr lang="en-US" dirty="0">
                <a:solidFill>
                  <a:srgbClr val="3B3B3B"/>
                </a:solidFill>
                <a:latin typeface="Arial" panose="020B0604020202020204" pitchFamily="34" charset="0"/>
              </a:rPr>
              <a:t> General de </a:t>
            </a:r>
            <a:r>
              <a:rPr lang="en-US" dirty="0" err="1">
                <a:solidFill>
                  <a:srgbClr val="3B3B3B"/>
                </a:solidFill>
                <a:latin typeface="Arial" panose="020B0604020202020204" pitchFamily="34" charset="0"/>
              </a:rPr>
              <a:t>Victoriano</a:t>
            </a:r>
            <a:r>
              <a:rPr lang="en-US" dirty="0">
                <a:solidFill>
                  <a:srgbClr val="3B3B3B"/>
                </a:solidFill>
                <a:latin typeface="Arial" panose="020B0604020202020204" pitchFamily="34" charset="0"/>
              </a:rPr>
              <a:t> Suárez.</a:t>
            </a:r>
            <a:endParaRPr lang="es-AR" dirty="0">
              <a:solidFill>
                <a:srgbClr val="3B3B3B"/>
              </a:solidFill>
              <a:latin typeface="Arial" panose="020B0604020202020204" pitchFamily="34" charset="0"/>
            </a:endParaRPr>
          </a:p>
          <a:p>
            <a:pPr>
              <a:lnSpc>
                <a:spcPct val="120000"/>
              </a:lnSpc>
            </a:pPr>
            <a:r>
              <a:rPr lang="es-AR" dirty="0">
                <a:solidFill>
                  <a:srgbClr val="3B3B3B"/>
                </a:solidFill>
                <a:latin typeface="Arial" panose="020B0604020202020204" pitchFamily="34" charset="0"/>
              </a:rPr>
              <a:t>Kuhn, T. S., 1977. El camino desde la estructura. Barcelona: </a:t>
            </a:r>
            <a:r>
              <a:rPr lang="es-AR" dirty="0" err="1">
                <a:solidFill>
                  <a:srgbClr val="3B3B3B"/>
                </a:solidFill>
                <a:latin typeface="Arial" panose="020B0604020202020204" pitchFamily="34" charset="0"/>
              </a:rPr>
              <a:t>Paidos</a:t>
            </a:r>
            <a:r>
              <a:rPr lang="es-AR" dirty="0">
                <a:solidFill>
                  <a:srgbClr val="3B3B3B"/>
                </a:solidFill>
                <a:latin typeface="Arial" panose="020B0604020202020204" pitchFamily="34" charset="0"/>
              </a:rPr>
              <a:t>.</a:t>
            </a:r>
          </a:p>
          <a:p>
            <a:pPr>
              <a:lnSpc>
                <a:spcPct val="120000"/>
              </a:lnSpc>
            </a:pPr>
            <a:r>
              <a:rPr lang="es-AR" dirty="0">
                <a:solidFill>
                  <a:srgbClr val="3B3B3B"/>
                </a:solidFill>
                <a:latin typeface="Arial" panose="020B0604020202020204" pitchFamily="34" charset="0"/>
              </a:rPr>
              <a:t>Kuhn, T. S., 2004. La estructura de las revoluciones científicas, México: Fondo de Cultura Económica.</a:t>
            </a:r>
          </a:p>
          <a:p>
            <a:pPr>
              <a:lnSpc>
                <a:spcPct val="120000"/>
              </a:lnSpc>
            </a:pPr>
            <a:r>
              <a:rPr lang="es-AR" dirty="0">
                <a:solidFill>
                  <a:srgbClr val="3B3B3B"/>
                </a:solidFill>
                <a:latin typeface="Arial" panose="020B0604020202020204" pitchFamily="34" charset="0"/>
              </a:rPr>
              <a:t>Mach, E., 1948. Conocimiento y error. Buenos Aires: Espasa-Calpe.</a:t>
            </a:r>
          </a:p>
          <a:p>
            <a:pPr>
              <a:lnSpc>
                <a:spcPct val="120000"/>
              </a:lnSpc>
            </a:pPr>
            <a:r>
              <a:rPr lang="es-AR" dirty="0" err="1">
                <a:solidFill>
                  <a:srgbClr val="3B3B3B"/>
                </a:solidFill>
                <a:latin typeface="Arial" panose="020B0604020202020204" pitchFamily="34" charset="0"/>
              </a:rPr>
              <a:t>Perissé</a:t>
            </a:r>
            <a:r>
              <a:rPr lang="es-AR" dirty="0">
                <a:solidFill>
                  <a:srgbClr val="3B3B3B"/>
                </a:solidFill>
                <a:latin typeface="Arial" panose="020B0604020202020204" pitchFamily="34" charset="0"/>
              </a:rPr>
              <a:t>, M. C., 2018. Ciencia y Tecnología: Una Mirada Simple del Mundo Exterior. </a:t>
            </a:r>
            <a:r>
              <a:rPr lang="es-AR" dirty="0" err="1">
                <a:solidFill>
                  <a:srgbClr val="3B3B3B"/>
                </a:solidFill>
                <a:latin typeface="Arial" panose="020B0604020202020204" pitchFamily="34" charset="0"/>
              </a:rPr>
              <a:t>ReDDI</a:t>
            </a:r>
            <a:endParaRPr lang="es-AR" dirty="0">
              <a:solidFill>
                <a:srgbClr val="3B3B3B"/>
              </a:solidFill>
              <a:latin typeface="Arial" panose="020B0604020202020204" pitchFamily="34" charset="0"/>
            </a:endParaRPr>
          </a:p>
          <a:p>
            <a:pPr>
              <a:lnSpc>
                <a:spcPct val="120000"/>
              </a:lnSpc>
            </a:pPr>
            <a:r>
              <a:rPr lang="es-AR" dirty="0">
                <a:solidFill>
                  <a:srgbClr val="3B3B3B"/>
                </a:solidFill>
                <a:latin typeface="Arial" panose="020B0604020202020204" pitchFamily="34" charset="0"/>
              </a:rPr>
              <a:t>Popper, K. R., 1980. La lógica de la investigación científica. 5 ed. Madrid: TECNOS.</a:t>
            </a:r>
          </a:p>
          <a:p>
            <a:pPr>
              <a:lnSpc>
                <a:spcPct val="120000"/>
              </a:lnSpc>
            </a:pPr>
            <a:r>
              <a:rPr lang="es-AR" dirty="0">
                <a:solidFill>
                  <a:srgbClr val="3B3B3B"/>
                </a:solidFill>
                <a:latin typeface="Arial" panose="020B0604020202020204" pitchFamily="34" charset="0"/>
              </a:rPr>
              <a:t>Putnam, H., 2004. El desplome de la dicotomía hecho/valor y otros ensayos. Barcelona: Paidós.</a:t>
            </a:r>
          </a:p>
          <a:p>
            <a:pPr>
              <a:lnSpc>
                <a:spcPct val="120000"/>
              </a:lnSpc>
            </a:pPr>
            <a:r>
              <a:rPr lang="es-AR" dirty="0">
                <a:solidFill>
                  <a:srgbClr val="3B3B3B"/>
                </a:solidFill>
                <a:latin typeface="Arial" panose="020B0604020202020204" pitchFamily="34" charset="0"/>
              </a:rPr>
              <a:t>Quintanilla, M. A., 1978. Semántica y filosofía de la ciencia el basilisco. El Basilisco, </a:t>
            </a:r>
            <a:r>
              <a:rPr lang="es-AR" dirty="0" err="1">
                <a:solidFill>
                  <a:srgbClr val="3B3B3B"/>
                </a:solidFill>
                <a:latin typeface="Arial" panose="020B0604020202020204" pitchFamily="34" charset="0"/>
              </a:rPr>
              <a:t>Issue</a:t>
            </a:r>
            <a:r>
              <a:rPr lang="es-AR" dirty="0">
                <a:solidFill>
                  <a:srgbClr val="3B3B3B"/>
                </a:solidFill>
                <a:latin typeface="Arial" panose="020B0604020202020204" pitchFamily="34" charset="0"/>
              </a:rPr>
              <a:t> 4, pp. 35-41.</a:t>
            </a:r>
          </a:p>
          <a:p>
            <a:pPr>
              <a:lnSpc>
                <a:spcPct val="120000"/>
              </a:lnSpc>
            </a:pPr>
            <a:r>
              <a:rPr lang="es-AR" dirty="0">
                <a:solidFill>
                  <a:srgbClr val="3B3B3B"/>
                </a:solidFill>
                <a:latin typeface="Arial" panose="020B0604020202020204" pitchFamily="34" charset="0"/>
              </a:rPr>
              <a:t>Schlick, M., 1936. </a:t>
            </a:r>
            <a:r>
              <a:rPr lang="es-AR" dirty="0" err="1">
                <a:solidFill>
                  <a:srgbClr val="3B3B3B"/>
                </a:solidFill>
                <a:latin typeface="Arial" panose="020B0604020202020204" pitchFamily="34" charset="0"/>
              </a:rPr>
              <a:t>Meaning</a:t>
            </a:r>
            <a:r>
              <a:rPr lang="es-AR" dirty="0">
                <a:solidFill>
                  <a:srgbClr val="3B3B3B"/>
                </a:solidFill>
                <a:latin typeface="Arial" panose="020B0604020202020204" pitchFamily="34" charset="0"/>
              </a:rPr>
              <a:t> and </a:t>
            </a:r>
            <a:r>
              <a:rPr lang="es-AR" dirty="0" err="1">
                <a:solidFill>
                  <a:srgbClr val="3B3B3B"/>
                </a:solidFill>
                <a:latin typeface="Arial" panose="020B0604020202020204" pitchFamily="34" charset="0"/>
              </a:rPr>
              <a:t>Verification</a:t>
            </a:r>
            <a:r>
              <a:rPr lang="es-AR" dirty="0">
                <a:solidFill>
                  <a:srgbClr val="3B3B3B"/>
                </a:solidFill>
                <a:latin typeface="Arial" panose="020B0604020202020204" pitchFamily="34" charset="0"/>
              </a:rPr>
              <a:t>. </a:t>
            </a:r>
            <a:r>
              <a:rPr lang="es-AR" dirty="0" err="1">
                <a:solidFill>
                  <a:srgbClr val="3B3B3B"/>
                </a:solidFill>
                <a:latin typeface="Arial" panose="020B0604020202020204" pitchFamily="34" charset="0"/>
              </a:rPr>
              <a:t>The</a:t>
            </a:r>
            <a:r>
              <a:rPr lang="es-AR" dirty="0">
                <a:solidFill>
                  <a:srgbClr val="3B3B3B"/>
                </a:solidFill>
                <a:latin typeface="Arial" panose="020B0604020202020204" pitchFamily="34" charset="0"/>
              </a:rPr>
              <a:t> </a:t>
            </a:r>
            <a:r>
              <a:rPr lang="es-AR" dirty="0" err="1">
                <a:solidFill>
                  <a:srgbClr val="3B3B3B"/>
                </a:solidFill>
                <a:latin typeface="Arial" panose="020B0604020202020204" pitchFamily="34" charset="0"/>
              </a:rPr>
              <a:t>Philosophical</a:t>
            </a:r>
            <a:r>
              <a:rPr lang="es-AR" dirty="0">
                <a:solidFill>
                  <a:srgbClr val="3B3B3B"/>
                </a:solidFill>
                <a:latin typeface="Arial" panose="020B0604020202020204" pitchFamily="34" charset="0"/>
              </a:rPr>
              <a:t> </a:t>
            </a:r>
            <a:r>
              <a:rPr lang="es-AR" dirty="0" err="1">
                <a:solidFill>
                  <a:srgbClr val="3B3B3B"/>
                </a:solidFill>
                <a:latin typeface="Arial" panose="020B0604020202020204" pitchFamily="34" charset="0"/>
              </a:rPr>
              <a:t>Review</a:t>
            </a:r>
            <a:r>
              <a:rPr lang="es-AR" dirty="0">
                <a:solidFill>
                  <a:srgbClr val="3B3B3B"/>
                </a:solidFill>
                <a:latin typeface="Arial" panose="020B0604020202020204" pitchFamily="34" charset="0"/>
              </a:rPr>
              <a:t>, 4(268), pp. 336-369.</a:t>
            </a:r>
          </a:p>
          <a:p>
            <a:pPr>
              <a:lnSpc>
                <a:spcPct val="120000"/>
              </a:lnSpc>
            </a:pPr>
            <a:r>
              <a:rPr lang="en-US" dirty="0">
                <a:solidFill>
                  <a:srgbClr val="3B3B3B"/>
                </a:solidFill>
                <a:latin typeface="Arial" panose="020B0604020202020204" pitchFamily="34" charset="0"/>
              </a:rPr>
              <a:t>Spinoza, B. 1990. </a:t>
            </a:r>
            <a:r>
              <a:rPr lang="en-US" dirty="0" err="1">
                <a:solidFill>
                  <a:srgbClr val="3B3B3B"/>
                </a:solidFill>
                <a:latin typeface="Arial" panose="020B0604020202020204" pitchFamily="34" charset="0"/>
              </a:rPr>
              <a:t>Tratado</a:t>
            </a:r>
            <a:r>
              <a:rPr lang="en-US" dirty="0">
                <a:solidFill>
                  <a:srgbClr val="3B3B3B"/>
                </a:solidFill>
                <a:latin typeface="Arial" panose="020B0604020202020204" pitchFamily="34" charset="0"/>
              </a:rPr>
              <a:t> breve. Madrid: </a:t>
            </a:r>
            <a:r>
              <a:rPr lang="en-US" dirty="0" err="1">
                <a:solidFill>
                  <a:srgbClr val="3B3B3B"/>
                </a:solidFill>
                <a:latin typeface="Arial" panose="020B0604020202020204" pitchFamily="34" charset="0"/>
              </a:rPr>
              <a:t>Alianza</a:t>
            </a:r>
            <a:r>
              <a:rPr lang="en-US" dirty="0">
                <a:solidFill>
                  <a:srgbClr val="3B3B3B"/>
                </a:solidFill>
                <a:latin typeface="Arial" panose="020B0604020202020204" pitchFamily="34" charset="0"/>
              </a:rPr>
              <a:t> Editorial.</a:t>
            </a:r>
            <a:endParaRPr lang="es-AR" dirty="0">
              <a:solidFill>
                <a:srgbClr val="3B3B3B"/>
              </a:solidFill>
              <a:latin typeface="Arial" panose="020B0604020202020204" pitchFamily="34" charset="0"/>
            </a:endParaRPr>
          </a:p>
          <a:p>
            <a:pPr>
              <a:lnSpc>
                <a:spcPct val="120000"/>
              </a:lnSpc>
            </a:pPr>
            <a:r>
              <a:rPr lang="es-AR" dirty="0">
                <a:solidFill>
                  <a:srgbClr val="3B3B3B"/>
                </a:solidFill>
                <a:latin typeface="Arial" panose="020B0604020202020204" pitchFamily="34" charset="0"/>
              </a:rPr>
              <a:t>Wittgenstein, L., 2010. </a:t>
            </a:r>
            <a:r>
              <a:rPr lang="es-AR" dirty="0" err="1">
                <a:solidFill>
                  <a:srgbClr val="3B3B3B"/>
                </a:solidFill>
                <a:latin typeface="Arial" panose="020B0604020202020204" pitchFamily="34" charset="0"/>
              </a:rPr>
              <a:t>Tractatus</a:t>
            </a:r>
            <a:r>
              <a:rPr lang="es-AR" dirty="0">
                <a:solidFill>
                  <a:srgbClr val="3B3B3B"/>
                </a:solidFill>
                <a:latin typeface="Arial" panose="020B0604020202020204" pitchFamily="34" charset="0"/>
              </a:rPr>
              <a:t> </a:t>
            </a:r>
            <a:r>
              <a:rPr lang="es-AR" dirty="0" err="1">
                <a:solidFill>
                  <a:srgbClr val="3B3B3B"/>
                </a:solidFill>
                <a:latin typeface="Arial" panose="020B0604020202020204" pitchFamily="34" charset="0"/>
              </a:rPr>
              <a:t>Logico-Philosophicus</a:t>
            </a:r>
            <a:r>
              <a:rPr lang="es-AR" dirty="0">
                <a:solidFill>
                  <a:srgbClr val="3B3B3B"/>
                </a:solidFill>
                <a:latin typeface="Arial" panose="020B0604020202020204" pitchFamily="34" charset="0"/>
              </a:rPr>
              <a:t>. Santiago: Escuela de Filosofía Universidad ARCIS.</a:t>
            </a:r>
          </a:p>
        </p:txBody>
      </p:sp>
    </p:spTree>
    <p:custDataLst>
      <p:tags r:id="rId1"/>
    </p:custDataLst>
    <p:extLst>
      <p:ext uri="{BB962C8B-B14F-4D97-AF65-F5344CB8AC3E}">
        <p14:creationId xmlns:p14="http://schemas.microsoft.com/office/powerpoint/2010/main" val="1943383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stretch>
            <a:fillRect/>
          </a:stretch>
        </p:blipFill>
        <p:spPr>
          <a:xfrm>
            <a:off x="2423593" y="764704"/>
            <a:ext cx="7392523" cy="5616013"/>
          </a:xfrm>
          <a:prstGeom prst="rect">
            <a:avLst/>
          </a:prstGeom>
        </p:spPr>
      </p:pic>
      <p:sp>
        <p:nvSpPr>
          <p:cNvPr id="3" name="Marcador de número de diapositiva 2">
            <a:extLst>
              <a:ext uri="{FF2B5EF4-FFF2-40B4-BE49-F238E27FC236}">
                <a16:creationId xmlns:a16="http://schemas.microsoft.com/office/drawing/2014/main" id="{4E937EE0-02AA-51B1-6FDB-3C356704BECD}"/>
              </a:ext>
            </a:extLst>
          </p:cNvPr>
          <p:cNvSpPr>
            <a:spLocks noGrp="1"/>
          </p:cNvSpPr>
          <p:nvPr>
            <p:ph type="sldNum" sz="quarter" idx="12"/>
          </p:nvPr>
        </p:nvSpPr>
        <p:spPr/>
        <p:txBody>
          <a:bodyPr/>
          <a:lstStyle/>
          <a:p>
            <a:fld id="{22B65AFC-14E6-4EDC-832A-2081F8269CE9}" type="slidenum">
              <a:rPr lang="es-AR" smtClean="0"/>
              <a:t>27</a:t>
            </a:fld>
            <a:endParaRPr lang="es-AR"/>
          </a:p>
        </p:txBody>
      </p:sp>
    </p:spTree>
    <p:extLst>
      <p:ext uri="{BB962C8B-B14F-4D97-AF65-F5344CB8AC3E}">
        <p14:creationId xmlns:p14="http://schemas.microsoft.com/office/powerpoint/2010/main" val="1137171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56">
            <a:extLst>
              <a:ext uri="{FF2B5EF4-FFF2-40B4-BE49-F238E27FC236}">
                <a16:creationId xmlns:a16="http://schemas.microsoft.com/office/drawing/2014/main" id="{C4708236-14A3-44ED-9559-DA6F406FBA01}"/>
              </a:ext>
            </a:extLst>
          </p:cNvPr>
          <p:cNvPicPr>
            <a:picLocks noChangeAspect="1"/>
          </p:cNvPicPr>
          <p:nvPr/>
        </p:nvPicPr>
        <p:blipFill>
          <a:blip r:embed="rId4"/>
          <a:stretch>
            <a:fillRect/>
          </a:stretch>
        </p:blipFill>
        <p:spPr>
          <a:xfrm>
            <a:off x="1920234" y="2836811"/>
            <a:ext cx="6367047" cy="3960000"/>
          </a:xfrm>
          <a:prstGeom prst="rect">
            <a:avLst/>
          </a:prstGeom>
        </p:spPr>
      </p:pic>
      <p:sp>
        <p:nvSpPr>
          <p:cNvPr id="2" name="Título 1">
            <a:extLst>
              <a:ext uri="{FF2B5EF4-FFF2-40B4-BE49-F238E27FC236}">
                <a16:creationId xmlns:a16="http://schemas.microsoft.com/office/drawing/2014/main" id="{DA328826-B78E-428F-9236-8A951521C40D}"/>
              </a:ext>
            </a:extLst>
          </p:cNvPr>
          <p:cNvSpPr>
            <a:spLocks noGrp="1"/>
          </p:cNvSpPr>
          <p:nvPr>
            <p:ph type="title"/>
          </p:nvPr>
        </p:nvSpPr>
        <p:spPr>
          <a:xfrm>
            <a:off x="584729" y="98291"/>
            <a:ext cx="11095568" cy="649275"/>
          </a:xfrm>
        </p:spPr>
        <p:txBody>
          <a:bodyPr>
            <a:normAutofit fontScale="90000"/>
          </a:bodyPr>
          <a:lstStyle/>
          <a:p>
            <a:pPr algn="ctr"/>
            <a:r>
              <a:rPr lang="es-AR" b="1" dirty="0">
                <a:solidFill>
                  <a:srgbClr val="002060"/>
                </a:solidFill>
              </a:rPr>
              <a:t>Elaboración</a:t>
            </a:r>
            <a:r>
              <a:rPr lang="es-AR" b="1" i="0" dirty="0">
                <a:solidFill>
                  <a:srgbClr val="002060"/>
                </a:solidFill>
                <a:effectLst/>
              </a:rPr>
              <a:t> y valoración del conocimiento</a:t>
            </a:r>
            <a:endParaRPr lang="es-AR" dirty="0">
              <a:solidFill>
                <a:srgbClr val="002060"/>
              </a:solidFill>
            </a:endParaRPr>
          </a:p>
        </p:txBody>
      </p:sp>
      <p:sp>
        <p:nvSpPr>
          <p:cNvPr id="3" name="Marcador de texto 2">
            <a:extLst>
              <a:ext uri="{FF2B5EF4-FFF2-40B4-BE49-F238E27FC236}">
                <a16:creationId xmlns:a16="http://schemas.microsoft.com/office/drawing/2014/main" id="{C2EDFBE1-B1DC-40F5-94FA-5AA2BABD2A98}"/>
              </a:ext>
            </a:extLst>
          </p:cNvPr>
          <p:cNvSpPr>
            <a:spLocks noGrp="1"/>
          </p:cNvSpPr>
          <p:nvPr>
            <p:ph type="body" sz="quarter" idx="1"/>
          </p:nvPr>
        </p:nvSpPr>
        <p:spPr>
          <a:xfrm>
            <a:off x="487051" y="872491"/>
            <a:ext cx="5557307" cy="576000"/>
          </a:xfrm>
        </p:spPr>
        <p:txBody>
          <a:bodyPr anchor="t" anchorCtr="0">
            <a:noAutofit/>
          </a:bodyPr>
          <a:lstStyle/>
          <a:p>
            <a:pPr>
              <a:lnSpc>
                <a:spcPct val="120000"/>
              </a:lnSpc>
              <a:spcBef>
                <a:spcPts val="0"/>
              </a:spcBef>
            </a:pPr>
            <a:r>
              <a:rPr lang="es-AR" sz="2000" b="0" dirty="0">
                <a:solidFill>
                  <a:srgbClr val="3B3B3B"/>
                </a:solidFill>
                <a:latin typeface="Times New Roman" panose="02020603050405020304" pitchFamily="18" charset="0"/>
                <a:cs typeface="Times New Roman" panose="02020603050405020304" pitchFamily="18" charset="0"/>
              </a:rPr>
              <a:t>Proceso de </a:t>
            </a:r>
            <a:r>
              <a:rPr lang="es-AR" sz="2000" dirty="0">
                <a:solidFill>
                  <a:srgbClr val="3B3B3B"/>
                </a:solidFill>
                <a:latin typeface="Times New Roman" panose="02020603050405020304" pitchFamily="18" charset="0"/>
                <a:cs typeface="Times New Roman" panose="02020603050405020304" pitchFamily="18" charset="0"/>
              </a:rPr>
              <a:t>elaboración</a:t>
            </a:r>
            <a:r>
              <a:rPr lang="es-AR" sz="2000" b="0" dirty="0">
                <a:solidFill>
                  <a:srgbClr val="3B3B3B"/>
                </a:solidFill>
                <a:latin typeface="Times New Roman" panose="02020603050405020304" pitchFamily="18" charset="0"/>
                <a:cs typeface="Times New Roman" panose="02020603050405020304" pitchFamily="18" charset="0"/>
              </a:rPr>
              <a:t> de nuestros </a:t>
            </a:r>
            <a:r>
              <a:rPr lang="es-AR" sz="2000" b="0" dirty="0">
                <a:solidFill>
                  <a:srgbClr val="0070C0"/>
                </a:solidFill>
                <a:latin typeface="Times New Roman" panose="02020603050405020304" pitchFamily="18" charset="0"/>
                <a:cs typeface="Times New Roman" panose="02020603050405020304" pitchFamily="18" charset="0"/>
              </a:rPr>
              <a:t>conocimientos</a:t>
            </a:r>
            <a:r>
              <a:rPr lang="es-AR" sz="2000" b="0" dirty="0">
                <a:solidFill>
                  <a:srgbClr val="3B3B3B"/>
                </a:solidFill>
                <a:latin typeface="Times New Roman" panose="02020603050405020304" pitchFamily="18" charset="0"/>
                <a:cs typeface="Times New Roman" panose="02020603050405020304" pitchFamily="18" charset="0"/>
              </a:rPr>
              <a:t>:</a:t>
            </a:r>
            <a:endParaRPr lang="es-AR" sz="2000" dirty="0">
              <a:latin typeface="Times New Roman" panose="02020603050405020304" pitchFamily="18"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7B5E2D25-A6AF-4581-A710-694D583F6BBE}"/>
              </a:ext>
            </a:extLst>
          </p:cNvPr>
          <p:cNvSpPr>
            <a:spLocks noGrp="1"/>
          </p:cNvSpPr>
          <p:nvPr>
            <p:ph sz="half" idx="2"/>
          </p:nvPr>
        </p:nvSpPr>
        <p:spPr>
          <a:xfrm>
            <a:off x="440268" y="1514550"/>
            <a:ext cx="5650875" cy="1648839"/>
          </a:xfrm>
        </p:spPr>
        <p:txBody>
          <a:bodyPr>
            <a:normAutofit/>
          </a:bodyPr>
          <a:lstStyle/>
          <a:p>
            <a:pPr marL="342891" indent="-342891">
              <a:lnSpc>
                <a:spcPct val="110000"/>
              </a:lnSpc>
              <a:spcBef>
                <a:spcPts val="0"/>
              </a:spcBef>
              <a:buFont typeface="+mj-lt"/>
              <a:buAutoNum type="arabicPeriod"/>
              <a:tabLst>
                <a:tab pos="457189" algn="l"/>
              </a:tabLst>
            </a:pPr>
            <a:r>
              <a:rPr lang="es-AR" sz="1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percibir</a:t>
            </a:r>
            <a:r>
              <a:rPr lang="es-A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alguna </a:t>
            </a:r>
            <a:r>
              <a:rPr lang="es-AR" sz="1800" dirty="0">
                <a:solidFill>
                  <a:srgbClr val="F69240"/>
                </a:solidFill>
                <a:latin typeface="Times New Roman" panose="02020603050405020304" pitchFamily="18" charset="0"/>
                <a:ea typeface="Calibri" panose="020F0502020204030204" pitchFamily="34" charset="0"/>
                <a:cs typeface="Times New Roman" panose="02020603050405020304" pitchFamily="18" charset="0"/>
              </a:rPr>
              <a:t>cosa</a:t>
            </a:r>
            <a:r>
              <a:rPr lang="es-A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 </a:t>
            </a:r>
            <a:r>
              <a:rPr lang="es-AR"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representarla</a:t>
            </a:r>
            <a:r>
              <a:rPr lang="es-A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s-AR" sz="1800" dirty="0">
              <a:latin typeface="Times New Roman" panose="02020603050405020304" pitchFamily="18" charset="0"/>
              <a:ea typeface="Times New Roman" panose="02020603050405020304" pitchFamily="18" charset="0"/>
              <a:cs typeface="Times New Roman" panose="02020603050405020304" pitchFamily="18" charset="0"/>
            </a:endParaRPr>
          </a:p>
          <a:p>
            <a:pPr marL="342891" indent="-342891">
              <a:lnSpc>
                <a:spcPct val="110000"/>
              </a:lnSpc>
              <a:spcBef>
                <a:spcPts val="0"/>
              </a:spcBef>
              <a:buFont typeface="+mj-lt"/>
              <a:buAutoNum type="arabicPeriod"/>
              <a:tabLst>
                <a:tab pos="457189" algn="l"/>
              </a:tabLst>
            </a:pPr>
            <a:r>
              <a:rPr lang="es-AR" sz="1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conocer</a:t>
            </a:r>
            <a:r>
              <a:rPr lang="es-A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una </a:t>
            </a:r>
            <a:r>
              <a:rPr lang="es-AR"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cosa</a:t>
            </a:r>
            <a:r>
              <a:rPr lang="es-A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por </a:t>
            </a:r>
            <a:r>
              <a:rPr lang="es-AR"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comparación</a:t>
            </a:r>
            <a:r>
              <a:rPr lang="es-A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otra,</a:t>
            </a:r>
            <a:endParaRPr lang="es-AR" sz="1800" dirty="0">
              <a:latin typeface="Times New Roman" panose="02020603050405020304" pitchFamily="18" charset="0"/>
              <a:ea typeface="Times New Roman" panose="02020603050405020304" pitchFamily="18" charset="0"/>
              <a:cs typeface="Times New Roman" panose="02020603050405020304" pitchFamily="18" charset="0"/>
            </a:endParaRPr>
          </a:p>
          <a:p>
            <a:pPr marL="342891" indent="-342891">
              <a:lnSpc>
                <a:spcPct val="110000"/>
              </a:lnSpc>
              <a:spcBef>
                <a:spcPts val="0"/>
              </a:spcBef>
              <a:buFont typeface="+mj-lt"/>
              <a:buAutoNum type="arabicPeriod"/>
              <a:tabLst>
                <a:tab pos="457189" algn="l"/>
              </a:tabLst>
            </a:pPr>
            <a:r>
              <a:rPr lang="es-AR" sz="1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conocer</a:t>
            </a:r>
            <a:r>
              <a:rPr lang="es-A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por el </a:t>
            </a:r>
            <a:r>
              <a:rPr lang="es-AR" sz="1800" dirty="0">
                <a:solidFill>
                  <a:srgbClr val="4A7EBB"/>
                </a:solidFill>
                <a:latin typeface="Times New Roman" panose="02020603050405020304" pitchFamily="18" charset="0"/>
                <a:ea typeface="Calibri" panose="020F0502020204030204" pitchFamily="34" charset="0"/>
                <a:cs typeface="Times New Roman" panose="02020603050405020304" pitchFamily="18" charset="0"/>
              </a:rPr>
              <a:t>entendimiento</a:t>
            </a:r>
            <a:r>
              <a:rPr lang="es-A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en virtud de </a:t>
            </a:r>
            <a:r>
              <a:rPr lang="es-AR" sz="1800" dirty="0">
                <a:solidFill>
                  <a:srgbClr val="4A7EBB"/>
                </a:solidFill>
                <a:latin typeface="Times New Roman" panose="02020603050405020304" pitchFamily="18" charset="0"/>
                <a:ea typeface="Calibri" panose="020F0502020204030204" pitchFamily="34" charset="0"/>
                <a:cs typeface="Times New Roman" panose="02020603050405020304" pitchFamily="18" charset="0"/>
              </a:rPr>
              <a:t>nociones</a:t>
            </a:r>
            <a:r>
              <a:rPr lang="es-AR" sz="1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es-A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a:t>
            </a:r>
            <a:endParaRPr lang="es-AR" sz="1800" dirty="0">
              <a:latin typeface="Times New Roman" panose="02020603050405020304" pitchFamily="18" charset="0"/>
              <a:ea typeface="Times New Roman" panose="02020603050405020304" pitchFamily="18" charset="0"/>
              <a:cs typeface="Times New Roman" panose="02020603050405020304" pitchFamily="18" charset="0"/>
            </a:endParaRPr>
          </a:p>
          <a:p>
            <a:pPr marL="342891" indent="-342891">
              <a:lnSpc>
                <a:spcPct val="110000"/>
              </a:lnSpc>
              <a:spcBef>
                <a:spcPts val="0"/>
              </a:spcBef>
              <a:buFont typeface="+mj-lt"/>
              <a:buAutoNum type="arabicPeriod"/>
              <a:tabLst>
                <a:tab pos="457189" algn="l"/>
              </a:tabLst>
            </a:pPr>
            <a:r>
              <a:rPr lang="es-AR" sz="1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distinguir</a:t>
            </a:r>
            <a:r>
              <a:rPr lang="es-A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al penetrar una </a:t>
            </a:r>
            <a:r>
              <a:rPr lang="es-AR" sz="1800" dirty="0">
                <a:solidFill>
                  <a:srgbClr val="FF0000"/>
                </a:solidFill>
                <a:latin typeface="Times New Roman" panose="02020603050405020304" pitchFamily="18" charset="0"/>
                <a:cs typeface="Times New Roman" panose="02020603050405020304" pitchFamily="18" charset="0"/>
              </a:rPr>
              <a:t>cosa</a:t>
            </a:r>
            <a:r>
              <a:rPr lang="es-AR" sz="1800" dirty="0">
                <a:solidFill>
                  <a:srgbClr val="000000"/>
                </a:solidFill>
                <a:latin typeface="Times New Roman" panose="02020603050405020304" pitchFamily="18" charset="0"/>
                <a:cs typeface="Times New Roman" panose="02020603050405020304" pitchFamily="18" charset="0"/>
              </a:rPr>
              <a:t>,</a:t>
            </a:r>
            <a:r>
              <a:rPr lang="es-A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por medio de la </a:t>
            </a:r>
            <a:r>
              <a:rPr lang="es-AR" sz="1800" dirty="0">
                <a:solidFill>
                  <a:srgbClr val="4A7EBB"/>
                </a:solidFill>
                <a:latin typeface="Times New Roman" panose="02020603050405020304" pitchFamily="18" charset="0"/>
                <a:cs typeface="Times New Roman" panose="02020603050405020304" pitchFamily="18" charset="0"/>
              </a:rPr>
              <a:t>razón</a:t>
            </a:r>
            <a:r>
              <a:rPr lang="es-AR"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s-AR" sz="1800" dirty="0">
              <a:latin typeface="Times New Roman" panose="02020603050405020304" pitchFamily="18" charset="0"/>
              <a:ea typeface="Times New Roman" panose="02020603050405020304" pitchFamily="18" charset="0"/>
            </a:endParaRPr>
          </a:p>
        </p:txBody>
      </p:sp>
      <p:sp>
        <p:nvSpPr>
          <p:cNvPr id="5" name="Marcador de texto 4">
            <a:extLst>
              <a:ext uri="{FF2B5EF4-FFF2-40B4-BE49-F238E27FC236}">
                <a16:creationId xmlns:a16="http://schemas.microsoft.com/office/drawing/2014/main" id="{1E907810-D4CC-4B30-9D7C-9C41879F44F1}"/>
              </a:ext>
            </a:extLst>
          </p:cNvPr>
          <p:cNvSpPr>
            <a:spLocks noGrp="1"/>
          </p:cNvSpPr>
          <p:nvPr>
            <p:ph type="body" idx="3"/>
          </p:nvPr>
        </p:nvSpPr>
        <p:spPr>
          <a:xfrm>
            <a:off x="6132513" y="872491"/>
            <a:ext cx="6059487" cy="576000"/>
          </a:xfrm>
        </p:spPr>
        <p:txBody>
          <a:bodyPr vert="horz" lIns="91440" tIns="45720" rIns="91440" bIns="45720" rtlCol="0" anchor="t" anchorCtr="0">
            <a:noAutofit/>
          </a:bodyPr>
          <a:lstStyle/>
          <a:p>
            <a:r>
              <a:rPr lang="es-AR" sz="2000" b="0" dirty="0">
                <a:solidFill>
                  <a:srgbClr val="3B3B3B"/>
                </a:solidFill>
                <a:latin typeface="Times New Roman" panose="02020603050405020304" pitchFamily="18" charset="0"/>
                <a:cs typeface="Times New Roman" panose="02020603050405020304" pitchFamily="18" charset="0"/>
              </a:rPr>
              <a:t>Grados de </a:t>
            </a:r>
            <a:r>
              <a:rPr lang="es-AR" sz="2000" dirty="0">
                <a:solidFill>
                  <a:srgbClr val="3B3B3B"/>
                </a:solidFill>
                <a:latin typeface="Times New Roman" panose="02020603050405020304" pitchFamily="18" charset="0"/>
                <a:cs typeface="Times New Roman" panose="02020603050405020304" pitchFamily="18" charset="0"/>
              </a:rPr>
              <a:t>valoración</a:t>
            </a:r>
            <a:r>
              <a:rPr lang="es-AR" sz="2000" b="0" dirty="0">
                <a:solidFill>
                  <a:srgbClr val="3B3B3B"/>
                </a:solidFill>
                <a:latin typeface="Times New Roman" panose="02020603050405020304" pitchFamily="18" charset="0"/>
                <a:cs typeface="Times New Roman" panose="02020603050405020304" pitchFamily="18" charset="0"/>
              </a:rPr>
              <a:t> de nuestros </a:t>
            </a:r>
            <a:r>
              <a:rPr lang="es-AR" sz="2000" b="0" dirty="0">
                <a:solidFill>
                  <a:srgbClr val="0070C0"/>
                </a:solidFill>
                <a:latin typeface="Times New Roman" panose="02020603050405020304" pitchFamily="18" charset="0"/>
                <a:cs typeface="Times New Roman" panose="02020603050405020304" pitchFamily="18" charset="0"/>
              </a:rPr>
              <a:t>conocimientos</a:t>
            </a:r>
            <a:r>
              <a:rPr lang="es-AR" sz="2000" b="0" dirty="0">
                <a:solidFill>
                  <a:srgbClr val="3B3B3B"/>
                </a:solidFill>
                <a:latin typeface="Times New Roman" panose="02020603050405020304" pitchFamily="18" charset="0"/>
                <a:cs typeface="Times New Roman" panose="02020603050405020304" pitchFamily="18" charset="0"/>
              </a:rPr>
              <a:t> que nos permiten considerar su perfección, en cuanto a la:</a:t>
            </a:r>
          </a:p>
        </p:txBody>
      </p:sp>
      <p:sp>
        <p:nvSpPr>
          <p:cNvPr id="7" name="Marcador de contenido 6">
            <a:extLst>
              <a:ext uri="{FF2B5EF4-FFF2-40B4-BE49-F238E27FC236}">
                <a16:creationId xmlns:a16="http://schemas.microsoft.com/office/drawing/2014/main" id="{81506CF6-AFF8-4578-9997-49127FF6C602}"/>
              </a:ext>
            </a:extLst>
          </p:cNvPr>
          <p:cNvSpPr>
            <a:spLocks noGrp="1"/>
          </p:cNvSpPr>
          <p:nvPr>
            <p:ph sz="quarter" idx="4"/>
          </p:nvPr>
        </p:nvSpPr>
        <p:spPr>
          <a:xfrm>
            <a:off x="6172201" y="1514550"/>
            <a:ext cx="5183188" cy="1542407"/>
          </a:xfrm>
        </p:spPr>
        <p:txBody>
          <a:bodyPr>
            <a:normAutofit/>
          </a:bodyPr>
          <a:lstStyle/>
          <a:p>
            <a:pPr lvl="1"/>
            <a:r>
              <a:rPr lang="es-AR" sz="2000" i="1" dirty="0">
                <a:solidFill>
                  <a:srgbClr val="3B3B3B"/>
                </a:solidFill>
                <a:latin typeface="Times New Roman" panose="02020603050405020304" pitchFamily="18" charset="0"/>
                <a:cs typeface="Times New Roman" panose="02020603050405020304" pitchFamily="18" charset="0"/>
              </a:rPr>
              <a:t>cantidad</a:t>
            </a:r>
            <a:r>
              <a:rPr lang="es-AR" sz="2000" dirty="0">
                <a:solidFill>
                  <a:srgbClr val="3B3B3B"/>
                </a:solidFill>
                <a:latin typeface="Times New Roman" panose="02020603050405020304" pitchFamily="18" charset="0"/>
                <a:cs typeface="Times New Roman" panose="02020603050405020304" pitchFamily="18" charset="0"/>
              </a:rPr>
              <a:t>, si es </a:t>
            </a:r>
            <a:r>
              <a:rPr lang="es-AR" sz="2000" b="1" dirty="0">
                <a:solidFill>
                  <a:srgbClr val="3B3B3B"/>
                </a:solidFill>
                <a:latin typeface="Times New Roman" panose="02020603050405020304" pitchFamily="18" charset="0"/>
                <a:cs typeface="Times New Roman" panose="02020603050405020304" pitchFamily="18" charset="0"/>
              </a:rPr>
              <a:t>universal</a:t>
            </a:r>
            <a:r>
              <a:rPr lang="es-AR" sz="2000" dirty="0">
                <a:solidFill>
                  <a:srgbClr val="3B3B3B"/>
                </a:solidFill>
                <a:latin typeface="Times New Roman" panose="02020603050405020304" pitchFamily="18" charset="0"/>
                <a:cs typeface="Times New Roman" panose="02020603050405020304" pitchFamily="18" charset="0"/>
              </a:rPr>
              <a:t>;</a:t>
            </a:r>
          </a:p>
          <a:p>
            <a:pPr lvl="1"/>
            <a:r>
              <a:rPr lang="es-AR" sz="2000" i="1" dirty="0">
                <a:solidFill>
                  <a:srgbClr val="3B3B3B"/>
                </a:solidFill>
                <a:latin typeface="Times New Roman" panose="02020603050405020304" pitchFamily="18" charset="0"/>
                <a:cs typeface="Times New Roman" panose="02020603050405020304" pitchFamily="18" charset="0"/>
              </a:rPr>
              <a:t>cualidad</a:t>
            </a:r>
            <a:r>
              <a:rPr lang="es-AR" sz="2000" dirty="0">
                <a:solidFill>
                  <a:srgbClr val="3B3B3B"/>
                </a:solidFill>
                <a:latin typeface="Times New Roman" panose="02020603050405020304" pitchFamily="18" charset="0"/>
                <a:cs typeface="Times New Roman" panose="02020603050405020304" pitchFamily="18" charset="0"/>
              </a:rPr>
              <a:t>, si es </a:t>
            </a:r>
            <a:r>
              <a:rPr lang="es-AR" sz="2000" b="1" dirty="0">
                <a:solidFill>
                  <a:srgbClr val="3B3B3B"/>
                </a:solidFill>
                <a:latin typeface="Times New Roman" panose="02020603050405020304" pitchFamily="18" charset="0"/>
                <a:cs typeface="Times New Roman" panose="02020603050405020304" pitchFamily="18" charset="0"/>
              </a:rPr>
              <a:t>lúcido</a:t>
            </a:r>
            <a:r>
              <a:rPr lang="es-AR" sz="2000" dirty="0">
                <a:solidFill>
                  <a:srgbClr val="3B3B3B"/>
                </a:solidFill>
                <a:latin typeface="Times New Roman" panose="02020603050405020304" pitchFamily="18" charset="0"/>
                <a:cs typeface="Times New Roman" panose="02020603050405020304" pitchFamily="18" charset="0"/>
              </a:rPr>
              <a:t>;</a:t>
            </a:r>
          </a:p>
          <a:p>
            <a:pPr lvl="1"/>
            <a:r>
              <a:rPr lang="es-AR" sz="2000" i="1" dirty="0">
                <a:solidFill>
                  <a:srgbClr val="3B3B3B"/>
                </a:solidFill>
                <a:latin typeface="Times New Roman" panose="02020603050405020304" pitchFamily="18" charset="0"/>
                <a:cs typeface="Times New Roman" panose="02020603050405020304" pitchFamily="18" charset="0"/>
              </a:rPr>
              <a:t>relación</a:t>
            </a:r>
            <a:r>
              <a:rPr lang="es-AR" sz="2000" dirty="0">
                <a:solidFill>
                  <a:srgbClr val="3B3B3B"/>
                </a:solidFill>
                <a:latin typeface="Times New Roman" panose="02020603050405020304" pitchFamily="18" charset="0"/>
                <a:cs typeface="Times New Roman" panose="02020603050405020304" pitchFamily="18" charset="0"/>
              </a:rPr>
              <a:t>, si es </a:t>
            </a:r>
            <a:r>
              <a:rPr lang="es-AR" sz="2000" b="1" dirty="0">
                <a:solidFill>
                  <a:srgbClr val="3B3B3B"/>
                </a:solidFill>
                <a:latin typeface="Times New Roman" panose="02020603050405020304" pitchFamily="18" charset="0"/>
                <a:cs typeface="Times New Roman" panose="02020603050405020304" pitchFamily="18" charset="0"/>
              </a:rPr>
              <a:t>verdadero</a:t>
            </a:r>
            <a:r>
              <a:rPr lang="es-AR" sz="2000" dirty="0">
                <a:solidFill>
                  <a:srgbClr val="3B3B3B"/>
                </a:solidFill>
                <a:latin typeface="Times New Roman" panose="02020603050405020304" pitchFamily="18" charset="0"/>
                <a:cs typeface="Times New Roman" panose="02020603050405020304" pitchFamily="18" charset="0"/>
              </a:rPr>
              <a:t>;</a:t>
            </a:r>
          </a:p>
          <a:p>
            <a:pPr lvl="1"/>
            <a:r>
              <a:rPr lang="es-AR" sz="2000" i="1" dirty="0">
                <a:solidFill>
                  <a:srgbClr val="3B3B3B"/>
                </a:solidFill>
                <a:latin typeface="Times New Roman" panose="02020603050405020304" pitchFamily="18" charset="0"/>
                <a:cs typeface="Times New Roman" panose="02020603050405020304" pitchFamily="18" charset="0"/>
              </a:rPr>
              <a:t>modalidad</a:t>
            </a:r>
            <a:r>
              <a:rPr lang="es-AR" sz="2000" dirty="0">
                <a:solidFill>
                  <a:srgbClr val="3B3B3B"/>
                </a:solidFill>
                <a:latin typeface="Times New Roman" panose="02020603050405020304" pitchFamily="18" charset="0"/>
                <a:cs typeface="Times New Roman" panose="02020603050405020304" pitchFamily="18" charset="0"/>
              </a:rPr>
              <a:t>, si es </a:t>
            </a:r>
            <a:r>
              <a:rPr lang="es-AR" sz="2000" b="1" dirty="0">
                <a:solidFill>
                  <a:srgbClr val="3B3B3B"/>
                </a:solidFill>
                <a:latin typeface="Times New Roman" panose="02020603050405020304" pitchFamily="18" charset="0"/>
                <a:cs typeface="Times New Roman" panose="02020603050405020304" pitchFamily="18" charset="0"/>
              </a:rPr>
              <a:t>cierto</a:t>
            </a:r>
            <a:endParaRPr lang="es-AR" sz="2000" dirty="0">
              <a:solidFill>
                <a:srgbClr val="3B3B3B"/>
              </a:solidFill>
              <a:latin typeface="Times New Roman" panose="02020603050405020304" pitchFamily="18" charset="0"/>
              <a:cs typeface="Times New Roman" panose="02020603050405020304" pitchFamily="18" charset="0"/>
            </a:endParaRPr>
          </a:p>
        </p:txBody>
      </p:sp>
      <p:cxnSp>
        <p:nvCxnSpPr>
          <p:cNvPr id="9" name="Conector recto 8">
            <a:extLst>
              <a:ext uri="{FF2B5EF4-FFF2-40B4-BE49-F238E27FC236}">
                <a16:creationId xmlns:a16="http://schemas.microsoft.com/office/drawing/2014/main" id="{D7261FA0-BBD1-4EAB-AE78-BB2383EC951D}"/>
              </a:ext>
            </a:extLst>
          </p:cNvPr>
          <p:cNvCxnSpPr>
            <a:cxnSpLocks/>
            <a:stCxn id="2" idx="2"/>
          </p:cNvCxnSpPr>
          <p:nvPr/>
        </p:nvCxnSpPr>
        <p:spPr>
          <a:xfrm>
            <a:off x="6132513" y="747566"/>
            <a:ext cx="0" cy="2561215"/>
          </a:xfrm>
          <a:prstGeom prst="line">
            <a:avLst/>
          </a:prstGeom>
          <a:ln w="15875" cmpd="dbl"/>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B9AEB529-FC97-4609-9866-38113C67AB78}"/>
              </a:ext>
            </a:extLst>
          </p:cNvPr>
          <p:cNvSpPr txBox="1"/>
          <p:nvPr/>
        </p:nvSpPr>
        <p:spPr>
          <a:xfrm>
            <a:off x="1605559" y="5591156"/>
            <a:ext cx="301686" cy="369332"/>
          </a:xfrm>
          <a:prstGeom prst="rect">
            <a:avLst/>
          </a:prstGeom>
          <a:noFill/>
        </p:spPr>
        <p:txBody>
          <a:bodyPr wrap="none" rtlCol="0">
            <a:spAutoFit/>
          </a:bodyPr>
          <a:lstStyle/>
          <a:p>
            <a:r>
              <a:rPr lang="es-AR" dirty="0"/>
              <a:t>1</a:t>
            </a:r>
          </a:p>
        </p:txBody>
      </p:sp>
      <p:sp>
        <p:nvSpPr>
          <p:cNvPr id="12" name="CuadroTexto 11">
            <a:extLst>
              <a:ext uri="{FF2B5EF4-FFF2-40B4-BE49-F238E27FC236}">
                <a16:creationId xmlns:a16="http://schemas.microsoft.com/office/drawing/2014/main" id="{CEBC6719-69BB-4C8B-BDC3-C824A98E935D}"/>
              </a:ext>
            </a:extLst>
          </p:cNvPr>
          <p:cNvSpPr txBox="1"/>
          <p:nvPr/>
        </p:nvSpPr>
        <p:spPr>
          <a:xfrm>
            <a:off x="4648601" y="6403637"/>
            <a:ext cx="301686" cy="369332"/>
          </a:xfrm>
          <a:prstGeom prst="rect">
            <a:avLst/>
          </a:prstGeom>
          <a:noFill/>
        </p:spPr>
        <p:txBody>
          <a:bodyPr wrap="none" rtlCol="0">
            <a:spAutoFit/>
          </a:bodyPr>
          <a:lstStyle/>
          <a:p>
            <a:r>
              <a:rPr lang="es-AR" dirty="0"/>
              <a:t>2</a:t>
            </a:r>
          </a:p>
        </p:txBody>
      </p:sp>
      <p:sp>
        <p:nvSpPr>
          <p:cNvPr id="13" name="CuadroTexto 12">
            <a:extLst>
              <a:ext uri="{FF2B5EF4-FFF2-40B4-BE49-F238E27FC236}">
                <a16:creationId xmlns:a16="http://schemas.microsoft.com/office/drawing/2014/main" id="{89DA3957-497F-48E8-828C-37235A33135D}"/>
              </a:ext>
            </a:extLst>
          </p:cNvPr>
          <p:cNvSpPr txBox="1"/>
          <p:nvPr/>
        </p:nvSpPr>
        <p:spPr>
          <a:xfrm>
            <a:off x="6587500" y="5771646"/>
            <a:ext cx="301686" cy="369332"/>
          </a:xfrm>
          <a:prstGeom prst="rect">
            <a:avLst/>
          </a:prstGeom>
          <a:noFill/>
        </p:spPr>
        <p:txBody>
          <a:bodyPr wrap="none" rtlCol="0">
            <a:spAutoFit/>
          </a:bodyPr>
          <a:lstStyle/>
          <a:p>
            <a:r>
              <a:rPr lang="es-AR" dirty="0"/>
              <a:t>3</a:t>
            </a:r>
          </a:p>
        </p:txBody>
      </p:sp>
      <p:sp>
        <p:nvSpPr>
          <p:cNvPr id="15" name="CuadroTexto 14">
            <a:extLst>
              <a:ext uri="{FF2B5EF4-FFF2-40B4-BE49-F238E27FC236}">
                <a16:creationId xmlns:a16="http://schemas.microsoft.com/office/drawing/2014/main" id="{42B451B7-283C-4CE4-AE16-645FFBBFB02C}"/>
              </a:ext>
            </a:extLst>
          </p:cNvPr>
          <p:cNvSpPr txBox="1"/>
          <p:nvPr/>
        </p:nvSpPr>
        <p:spPr>
          <a:xfrm>
            <a:off x="5527671" y="3509946"/>
            <a:ext cx="301686" cy="369332"/>
          </a:xfrm>
          <a:prstGeom prst="rect">
            <a:avLst/>
          </a:prstGeom>
          <a:noFill/>
        </p:spPr>
        <p:txBody>
          <a:bodyPr wrap="none" rtlCol="0">
            <a:spAutoFit/>
          </a:bodyPr>
          <a:lstStyle/>
          <a:p>
            <a:r>
              <a:rPr lang="es-AR" dirty="0"/>
              <a:t>4</a:t>
            </a:r>
          </a:p>
        </p:txBody>
      </p:sp>
      <p:sp>
        <p:nvSpPr>
          <p:cNvPr id="17" name="Cerrar llave 16">
            <a:extLst>
              <a:ext uri="{FF2B5EF4-FFF2-40B4-BE49-F238E27FC236}">
                <a16:creationId xmlns:a16="http://schemas.microsoft.com/office/drawing/2014/main" id="{F38FD86C-02E4-4BB4-964B-4BE40B8381C6}"/>
              </a:ext>
            </a:extLst>
          </p:cNvPr>
          <p:cNvSpPr/>
          <p:nvPr/>
        </p:nvSpPr>
        <p:spPr>
          <a:xfrm>
            <a:off x="9787467" y="1731125"/>
            <a:ext cx="67735" cy="13168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cxnSp>
        <p:nvCxnSpPr>
          <p:cNvPr id="23" name="Conector: angular 22">
            <a:extLst>
              <a:ext uri="{FF2B5EF4-FFF2-40B4-BE49-F238E27FC236}">
                <a16:creationId xmlns:a16="http://schemas.microsoft.com/office/drawing/2014/main" id="{9930B80D-70D5-4960-8A5F-13D6D780F353}"/>
              </a:ext>
            </a:extLst>
          </p:cNvPr>
          <p:cNvCxnSpPr>
            <a:cxnSpLocks/>
            <a:stCxn id="57" idx="3"/>
            <a:endCxn id="17" idx="1"/>
          </p:cNvCxnSpPr>
          <p:nvPr/>
        </p:nvCxnSpPr>
        <p:spPr>
          <a:xfrm flipV="1">
            <a:off x="8287281" y="2389563"/>
            <a:ext cx="1567921" cy="2427248"/>
          </a:xfrm>
          <a:prstGeom prst="bentConnector3">
            <a:avLst>
              <a:gd name="adj1" fmla="val 127759"/>
            </a:avLst>
          </a:prstGeom>
          <a:ln>
            <a:headEnd type="diamond"/>
            <a:tailEnd type="stealth"/>
          </a:ln>
        </p:spPr>
        <p:style>
          <a:lnRef idx="1">
            <a:schemeClr val="accent1"/>
          </a:lnRef>
          <a:fillRef idx="0">
            <a:schemeClr val="accent1"/>
          </a:fillRef>
          <a:effectRef idx="0">
            <a:schemeClr val="accent1"/>
          </a:effectRef>
          <a:fontRef idx="minor">
            <a:schemeClr val="tx1"/>
          </a:fontRef>
        </p:style>
      </p:cxnSp>
      <p:sp>
        <p:nvSpPr>
          <p:cNvPr id="6" name="Marcador de número de diapositiva 5">
            <a:extLst>
              <a:ext uri="{FF2B5EF4-FFF2-40B4-BE49-F238E27FC236}">
                <a16:creationId xmlns:a16="http://schemas.microsoft.com/office/drawing/2014/main" id="{7278C5BE-540C-4940-DE28-605F32A09A52}"/>
              </a:ext>
            </a:extLst>
          </p:cNvPr>
          <p:cNvSpPr>
            <a:spLocks noGrp="1"/>
          </p:cNvSpPr>
          <p:nvPr>
            <p:ph type="sldNum" sz="quarter" idx="12"/>
          </p:nvPr>
        </p:nvSpPr>
        <p:spPr/>
        <p:txBody>
          <a:bodyPr/>
          <a:lstStyle/>
          <a:p>
            <a:fld id="{DF0F741A-1C68-43B1-82BF-590C1E2811B5}" type="slidenum">
              <a:rPr lang="es-AR" smtClean="0"/>
              <a:t>3</a:t>
            </a:fld>
            <a:endParaRPr lang="es-AR"/>
          </a:p>
        </p:txBody>
      </p:sp>
    </p:spTree>
    <p:custDataLst>
      <p:tags r:id="rId1"/>
    </p:custDataLst>
    <p:extLst>
      <p:ext uri="{BB962C8B-B14F-4D97-AF65-F5344CB8AC3E}">
        <p14:creationId xmlns:p14="http://schemas.microsoft.com/office/powerpoint/2010/main" val="2843562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3A86A75C-4F4B-4683-9AE1-C65F6400EC91}">
      <p14:laserTraceLst xmlns:p14="http://schemas.microsoft.com/office/powerpoint/2010/main">
        <p14:tracePtLst>
          <p14:tracePt t="4418" x="425450" y="3767138"/>
          <p14:tracePt t="4426" x="488950" y="3703638"/>
          <p14:tracePt t="4435" x="563563" y="3629025"/>
          <p14:tracePt t="4441" x="600075" y="3590925"/>
          <p14:tracePt t="4451" x="625475" y="3567113"/>
          <p14:tracePt t="4463" x="650875" y="3541713"/>
          <p14:tracePt t="4465" x="663575" y="3516313"/>
          <p14:tracePt t="4473" x="688975" y="3467100"/>
          <p14:tracePt t="4479" x="725488" y="3429000"/>
          <p14:tracePt t="4487" x="763588" y="3367088"/>
          <p14:tracePt t="4495" x="776288" y="3341688"/>
          <p14:tracePt t="4503" x="825500" y="3290888"/>
          <p14:tracePt t="4513" x="863600" y="3228975"/>
          <p14:tracePt t="4519" x="889000" y="3190875"/>
          <p14:tracePt t="4530" x="914400" y="3128963"/>
          <p14:tracePt t="4534" x="914400" y="3116263"/>
          <p14:tracePt t="4546" x="925513" y="3103563"/>
          <p14:tracePt t="4551" x="938213" y="3103563"/>
          <p14:tracePt t="4563" x="938213" y="3090863"/>
          <p14:tracePt t="4580" x="938213" y="3078163"/>
          <p14:tracePt t="4637" x="938213" y="3065463"/>
          <p14:tracePt t="12048" x="925513" y="3054350"/>
          <p14:tracePt t="12056" x="914400" y="2990850"/>
          <p14:tracePt t="12067" x="863600" y="2916238"/>
          <p14:tracePt t="12073" x="825500" y="2816225"/>
          <p14:tracePt t="12080" x="801688" y="2778125"/>
          <p14:tracePt t="12086" x="750888" y="2678113"/>
          <p14:tracePt t="12094" x="725488" y="2616200"/>
          <p14:tracePt t="12101" x="712788" y="2603500"/>
          <p14:tracePt t="12115" x="701675" y="2552700"/>
          <p14:tracePt t="12116" x="688975" y="2503488"/>
          <p14:tracePt t="12125" x="676275" y="2465388"/>
          <p14:tracePt t="12134" x="663575" y="2427288"/>
          <p14:tracePt t="12140" x="650875" y="2414588"/>
          <p14:tracePt t="12149" x="650875" y="2390775"/>
          <p14:tracePt t="12165" x="638175" y="2352675"/>
          <p14:tracePt t="12166" x="625475" y="2339975"/>
          <p14:tracePt t="12173" x="625475" y="2314575"/>
          <p14:tracePt t="12182" x="625475" y="2290763"/>
          <p14:tracePt t="12198" x="600075" y="2252663"/>
          <p14:tracePt t="12199" x="588963" y="2214563"/>
          <p14:tracePt t="12215" x="588963" y="2201863"/>
          <p14:tracePt t="12216" x="588963" y="2178050"/>
          <p14:tracePt t="12221" x="576263" y="2152650"/>
          <p14:tracePt t="12232" x="563563" y="2127250"/>
          <p14:tracePt t="12235" x="550863" y="2089150"/>
          <p14:tracePt t="12248" x="550863" y="2065338"/>
          <p14:tracePt t="12252" x="550863" y="2039938"/>
          <p14:tracePt t="12265" x="550863" y="2027238"/>
          <p14:tracePt t="12266" x="550863" y="2014538"/>
          <p14:tracePt t="12282" x="538163" y="2001838"/>
          <p14:tracePt t="12282" x="538163" y="1989138"/>
          <p14:tracePt t="12306" x="538163" y="1978025"/>
          <p14:tracePt t="12315" x="538163" y="1965325"/>
          <p14:tracePt t="12332" x="538163" y="1939925"/>
          <p14:tracePt t="12332" x="538163" y="1914525"/>
          <p14:tracePt t="12348" x="538163" y="1889125"/>
          <p14:tracePt t="12349" x="538163" y="1865313"/>
          <p14:tracePt t="12365" x="538163" y="1839913"/>
          <p14:tracePt t="12369" x="538163" y="1827213"/>
          <p14:tracePt t="12401" x="538163" y="1801813"/>
          <p14:tracePt t="12415" x="550863" y="1801813"/>
          <p14:tracePt t="12416" x="550863" y="1789113"/>
          <p14:tracePt t="12432" x="563563" y="1765300"/>
          <p14:tracePt t="12448" x="563563" y="1752600"/>
          <p14:tracePt t="12449" x="563563" y="1739900"/>
          <p14:tracePt t="12536" x="576263" y="1739900"/>
          <p14:tracePt t="12568" x="600075" y="1739900"/>
          <p14:tracePt t="12584" x="612775" y="1739900"/>
          <p14:tracePt t="12592" x="612775" y="1727200"/>
          <p14:tracePt t="12601" x="625475" y="1727200"/>
          <p14:tracePt t="12609" x="638175" y="1727200"/>
          <p14:tracePt t="12614" x="650875" y="1727200"/>
          <p14:tracePt t="12639" x="663575" y="1727200"/>
          <p14:tracePt t="12648" x="676275" y="1727200"/>
          <p14:tracePt t="12665" x="688975" y="1727200"/>
          <p14:tracePt t="12708" x="701675" y="1727200"/>
          <p14:tracePt t="12740" x="712788" y="1727200"/>
          <p14:tracePt t="12764" x="725488" y="1727200"/>
          <p14:tracePt t="12780" x="738188" y="1727200"/>
          <p14:tracePt t="12794" x="738188" y="1739900"/>
          <p14:tracePt t="12810" x="750888" y="1739900"/>
          <p14:tracePt t="13144" x="750888" y="1752600"/>
          <p14:tracePt t="13208" x="738188" y="1765300"/>
          <p14:tracePt t="13278" x="725488" y="1765300"/>
          <p14:tracePt t="13287" x="725488" y="1776413"/>
          <p14:tracePt t="13316" x="712788" y="1789113"/>
          <p14:tracePt t="13318" x="701675" y="1814513"/>
          <p14:tracePt t="13326" x="688975" y="1814513"/>
          <p14:tracePt t="13334" x="688975" y="1827213"/>
          <p14:tracePt t="13350" x="688975" y="1839913"/>
          <p14:tracePt t="13384" x="676275" y="1839913"/>
          <p14:tracePt t="13398" x="676275" y="1852613"/>
          <p14:tracePt t="13458" x="663575" y="1852613"/>
          <p14:tracePt t="13466" x="663575" y="1865313"/>
          <p14:tracePt t="13498" x="650875" y="1876425"/>
          <p14:tracePt t="13512" x="650875" y="1889125"/>
          <p14:tracePt t="13536" x="638175" y="1901825"/>
          <p14:tracePt t="13553" x="625475" y="1901825"/>
          <p14:tracePt t="13560" x="625475" y="1914525"/>
          <p14:tracePt t="13576" x="625475" y="1927225"/>
          <p14:tracePt t="13601" x="625475" y="1939925"/>
          <p14:tracePt t="13608" x="612775" y="1952625"/>
          <p14:tracePt t="13633" x="612775" y="1965325"/>
          <p14:tracePt t="13686" x="612775" y="1978025"/>
          <p14:tracePt t="13718" x="600075" y="1989138"/>
          <p14:tracePt t="13735" x="600075" y="2001838"/>
          <p14:tracePt t="13750" x="600075" y="2014538"/>
          <p14:tracePt t="13774" x="600075" y="2027238"/>
          <p14:tracePt t="14730" x="600075" y="2052638"/>
          <p14:tracePt t="14739" x="588963" y="2089150"/>
          <p14:tracePt t="14746" x="576263" y="2101850"/>
          <p14:tracePt t="14762" x="563563" y="2114550"/>
          <p14:tracePt t="14770" x="550863" y="2152650"/>
          <p14:tracePt t="14783" x="538163" y="2165350"/>
          <p14:tracePt t="14786" x="538163" y="2190750"/>
          <p14:tracePt t="14791" x="525463" y="2190750"/>
          <p14:tracePt t="14799" x="525463" y="2214563"/>
          <p14:tracePt t="14816" x="525463" y="2227263"/>
          <p14:tracePt t="14819" x="512763" y="2227263"/>
          <p14:tracePt t="14832" x="500063" y="2265363"/>
          <p14:tracePt t="14849" x="488950" y="2290763"/>
          <p14:tracePt t="14849" x="476250" y="2314575"/>
          <p14:tracePt t="14855" x="463550" y="2327275"/>
          <p14:tracePt t="14866" x="463550" y="2352675"/>
          <p14:tracePt t="14872" x="463550" y="2378075"/>
          <p14:tracePt t="14882" x="450850" y="2378075"/>
          <p14:tracePt t="14887" x="450850" y="2390775"/>
          <p14:tracePt t="14899" x="438150" y="2414588"/>
          <p14:tracePt t="14903" x="438150" y="2427288"/>
          <p14:tracePt t="14916" x="438150" y="2439988"/>
          <p14:tracePt t="14933" x="425450" y="2452688"/>
          <p14:tracePt t="14949" x="425450" y="2465388"/>
          <p14:tracePt t="14966" x="425450" y="2478088"/>
          <p14:tracePt t="14982" x="425450" y="2490788"/>
          <p14:tracePt t="14999" x="425450" y="2516188"/>
          <p14:tracePt t="15016" x="425450" y="2527300"/>
          <p14:tracePt t="15032" x="425450" y="2540000"/>
          <p14:tracePt t="15049" x="425450" y="2552700"/>
          <p14:tracePt t="15066" x="425450" y="2565400"/>
          <p14:tracePt t="15085" x="425450" y="2578100"/>
          <p14:tracePt t="15130" x="425450" y="2590800"/>
          <p14:tracePt t="15170" x="438150" y="2590800"/>
          <p14:tracePt t="15187" x="450850" y="2603500"/>
          <p14:tracePt t="15203" x="450850" y="2616200"/>
          <p14:tracePt t="15228" x="463550" y="2616200"/>
          <p14:tracePt t="15313" x="463550" y="2627313"/>
          <p14:tracePt t="15345" x="476250" y="2627313"/>
          <p14:tracePt t="15434" x="476250" y="2640013"/>
          <p14:tracePt t="15457" x="488950" y="2640013"/>
          <p14:tracePt t="15538" x="488950" y="2652713"/>
          <p14:tracePt t="16086" x="488950" y="2665413"/>
          <p14:tracePt t="16094" x="476250" y="2690813"/>
          <p14:tracePt t="16102" x="450850" y="2716213"/>
          <p14:tracePt t="16116" x="438150" y="2728913"/>
          <p14:tracePt t="16117" x="425450" y="2752725"/>
          <p14:tracePt t="16125" x="400050" y="2765425"/>
          <p14:tracePt t="16136" x="400050" y="2778125"/>
          <p14:tracePt t="16141" x="387350" y="2778125"/>
          <p14:tracePt t="16152" x="376238" y="2803525"/>
          <p14:tracePt t="16166" x="376238" y="2816225"/>
          <p14:tracePt t="16166" x="363538" y="2816225"/>
          <p14:tracePt t="16182" x="350838" y="2840038"/>
          <p14:tracePt t="16183" x="338138" y="2865438"/>
          <p14:tracePt t="16189" x="325438" y="2890838"/>
          <p14:tracePt t="16199" x="312738" y="2903538"/>
          <p14:tracePt t="16205" x="300038" y="2941638"/>
          <p14:tracePt t="16216" x="300038" y="2952750"/>
          <p14:tracePt t="16219" x="300038" y="2978150"/>
          <p14:tracePt t="16232" x="300038" y="3003550"/>
          <p14:tracePt t="16236" x="287338" y="3041650"/>
          <p14:tracePt t="16249" x="287338" y="3078163"/>
          <p14:tracePt t="16253" x="274638" y="3103563"/>
          <p14:tracePt t="16266" x="263525" y="3154363"/>
          <p14:tracePt t="16266" x="263525" y="3178175"/>
          <p14:tracePt t="16275" x="263525" y="3216275"/>
          <p14:tracePt t="16283" x="250825" y="3228975"/>
          <p14:tracePt t="16299" x="238125" y="3267075"/>
          <p14:tracePt t="16300" x="238125" y="3290888"/>
          <p14:tracePt t="16316" x="238125" y="3303588"/>
          <p14:tracePt t="16316" x="225425" y="3328988"/>
          <p14:tracePt t="16323" x="225425" y="3354388"/>
          <p14:tracePt t="16332" x="225425" y="3378200"/>
          <p14:tracePt t="16349" x="225425" y="3390900"/>
          <p14:tracePt t="16350" x="225425" y="3403600"/>
          <p14:tracePt t="16366" x="212725" y="3416300"/>
          <p14:tracePt t="16366" x="212725" y="3429000"/>
          <p14:tracePt t="16370" x="212725" y="3441700"/>
          <p14:tracePt t="16385" x="212725" y="3454400"/>
          <p14:tracePt t="16710" x="212725" y="3467100"/>
          <p14:tracePt t="17492" x="212725" y="3490913"/>
          <p14:tracePt t="17506" x="212725" y="3503613"/>
          <p14:tracePt t="17514" x="225425" y="3516313"/>
          <p14:tracePt t="17534" x="238125" y="3529013"/>
          <p14:tracePt t="17537" x="238125" y="3567113"/>
          <p14:tracePt t="17545" x="250825" y="3567113"/>
          <p14:tracePt t="17567" x="250825" y="3590925"/>
          <p14:tracePt t="17569" x="250825" y="3616325"/>
          <p14:tracePt t="17584" x="263525" y="3629025"/>
          <p14:tracePt t="17600" x="263525" y="3641725"/>
          <p14:tracePt t="17600" x="274638" y="3654425"/>
          <p14:tracePt t="17616" x="274638" y="3679825"/>
          <p14:tracePt t="17617" x="274638" y="3692525"/>
          <p14:tracePt t="17633" x="287338" y="3716338"/>
          <p14:tracePt t="17633" x="300038" y="3741738"/>
          <p14:tracePt t="17649" x="300038" y="3767138"/>
          <p14:tracePt t="17650" x="312738" y="3803650"/>
          <p14:tracePt t="17654" x="325438" y="3829050"/>
          <p14:tracePt t="17666" x="338138" y="3829050"/>
          <p14:tracePt t="17671" x="338138" y="3867150"/>
          <p14:tracePt t="17683" x="363538" y="3892550"/>
          <p14:tracePt t="17687" x="376238" y="3941763"/>
          <p14:tracePt t="17699" x="400050" y="3979863"/>
          <p14:tracePt t="17703" x="438150" y="4017963"/>
          <p14:tracePt t="17716" x="438150" y="4054475"/>
          <p14:tracePt t="17719" x="476250" y="4105275"/>
          <p14:tracePt t="17733" x="500063" y="4141788"/>
          <p14:tracePt t="17736" x="512763" y="4179888"/>
          <p14:tracePt t="17750" x="525463" y="4230688"/>
          <p14:tracePt t="17750" x="563563" y="4267200"/>
          <p14:tracePt t="17759" x="576263" y="4318000"/>
          <p14:tracePt t="17767" x="588963" y="4379913"/>
          <p14:tracePt t="17775" x="612775" y="4454525"/>
          <p14:tracePt t="17783" x="650875" y="4505325"/>
          <p14:tracePt t="17789" x="676275" y="4592638"/>
          <p14:tracePt t="17799" x="712788" y="4705350"/>
          <p14:tracePt t="17805" x="750888" y="4779963"/>
          <p14:tracePt t="17818" x="788988" y="4868863"/>
          <p14:tracePt t="17822" x="814388" y="4918075"/>
          <p14:tracePt t="17833" x="838200" y="4992688"/>
          <p14:tracePt t="17837" x="863600" y="5056188"/>
          <p14:tracePt t="17850" x="889000" y="5105400"/>
          <p14:tracePt t="17853" x="914400" y="5181600"/>
          <p14:tracePt t="17866" x="925513" y="5218113"/>
          <p14:tracePt t="17873" x="950913" y="5294313"/>
          <p14:tracePt t="17876" x="976313" y="5343525"/>
          <p14:tracePt t="17885" x="1001713" y="5443538"/>
          <p14:tracePt t="17900" x="1027113" y="5494338"/>
          <p14:tracePt t="17900" x="1063625" y="5594350"/>
          <p14:tracePt t="17916" x="1089025" y="5643563"/>
          <p14:tracePt t="17917" x="1139825" y="5743575"/>
          <p14:tracePt t="17923" x="1150938" y="5794375"/>
          <p14:tracePt t="17933" x="1201738" y="5881688"/>
          <p14:tracePt t="17939" x="1227138" y="5932488"/>
          <p14:tracePt t="17950" x="1239838" y="5956300"/>
          <p14:tracePt t="17954" x="1276350" y="6019800"/>
          <p14:tracePt t="17966" x="1301750" y="6069013"/>
          <p14:tracePt t="17971" x="1327150" y="6107113"/>
          <p14:tracePt t="17983" x="1363663" y="6145213"/>
          <p14:tracePt t="17987" x="1376363" y="6181725"/>
          <p14:tracePt t="18000" x="1401763" y="6207125"/>
          <p14:tracePt t="18003" x="1427163" y="6232525"/>
          <p14:tracePt t="18016" x="1439863" y="6257925"/>
          <p14:tracePt t="18019" x="1452563" y="6269038"/>
          <p14:tracePt t="18033" x="1465263" y="6281738"/>
          <p14:tracePt t="18058" x="1476375" y="6281738"/>
          <p14:tracePt t="18080" x="1501775" y="6294438"/>
          <p14:tracePt t="18096" x="1514475" y="6294438"/>
          <p14:tracePt t="18105" x="1552575" y="6307138"/>
          <p14:tracePt t="18116" x="1565275" y="6319838"/>
          <p14:tracePt t="18121" x="1589088" y="6319838"/>
          <p14:tracePt t="18133" x="1614488" y="6332538"/>
          <p14:tracePt t="18137" x="1639888" y="6332538"/>
          <p14:tracePt t="18150" x="1652588" y="6345238"/>
          <p14:tracePt t="18153" x="1665288" y="6345238"/>
          <p14:tracePt t="18166" x="1701800" y="6345238"/>
          <p14:tracePt t="18183" x="1727200" y="6332538"/>
          <p14:tracePt t="18184" x="1752600" y="6307138"/>
          <p14:tracePt t="18200" x="1778000" y="6257925"/>
          <p14:tracePt t="18200" x="1790700" y="6232525"/>
          <p14:tracePt t="18207" x="1790700" y="6194425"/>
          <p14:tracePt t="18216" x="1801813" y="6181725"/>
          <p14:tracePt t="18223" x="1801813" y="6157913"/>
          <p14:tracePt t="18250" x="1814513" y="6145213"/>
          <p14:tracePt t="18254" x="1814513" y="6132513"/>
          <p14:tracePt t="18335" x="1814513" y="6119813"/>
          <p14:tracePt t="18358" x="1814513" y="6107113"/>
          <p14:tracePt t="18373" x="1814513" y="6094413"/>
          <p14:tracePt t="18383" x="1814513" y="6069013"/>
          <p14:tracePt t="18400" x="1827213" y="6069013"/>
          <p14:tracePt t="18407" x="1827213" y="6056313"/>
          <p14:tracePt t="18500" x="1827213" y="6045200"/>
          <p14:tracePt t="18508" x="1827213" y="6032500"/>
          <p14:tracePt t="18516" x="1827213" y="6019800"/>
          <p14:tracePt t="18580" x="1827213" y="6007100"/>
          <p14:tracePt t="22993" x="1827213" y="6019800"/>
          <p14:tracePt t="23014" x="1827213" y="6032500"/>
          <p14:tracePt t="23022" x="1839913" y="6045200"/>
          <p14:tracePt t="23029" x="1839913" y="6056313"/>
          <p14:tracePt t="23037" x="1852613" y="6081713"/>
          <p14:tracePt t="23046" x="1865313" y="6094413"/>
          <p14:tracePt t="23068" x="1890713" y="6145213"/>
          <p14:tracePt t="23068" x="1927225" y="6181725"/>
          <p14:tracePt t="23084" x="1952625" y="6219825"/>
          <p14:tracePt t="23085" x="1978025" y="6245225"/>
          <p14:tracePt t="23093" x="2014538" y="6257925"/>
          <p14:tracePt t="23101" x="2065338" y="6281738"/>
          <p14:tracePt t="23117" x="2127250" y="6319838"/>
          <p14:tracePt t="23118" x="2139950" y="6332538"/>
          <p14:tracePt t="23122" x="2228850" y="6357938"/>
          <p14:tracePt t="23134" x="2303463" y="6394450"/>
          <p14:tracePt t="23139" x="2365375" y="6419850"/>
          <p14:tracePt t="23151" x="2465388" y="6457950"/>
          <p14:tracePt t="23155" x="2554288" y="6483350"/>
          <p14:tracePt t="23167" x="2654300" y="6507163"/>
          <p14:tracePt t="23171" x="2767013" y="6532563"/>
          <p14:tracePt t="23184" x="2867025" y="6583363"/>
          <p14:tracePt t="23188" x="2967038" y="6594475"/>
          <p14:tracePt t="23201" x="3092450" y="6607175"/>
          <p14:tracePt t="23204" x="3205163" y="6632575"/>
          <p14:tracePt t="23217" x="3267075" y="6645275"/>
          <p14:tracePt t="23218" x="3328988" y="6670675"/>
          <p14:tracePt t="23234" x="3367088" y="6670675"/>
          <p14:tracePt t="23235" x="3405188" y="6670675"/>
          <p14:tracePt t="23251" x="3429000" y="6670675"/>
          <p14:tracePt t="23251" x="3441700" y="6683375"/>
          <p14:tracePt t="23257" x="3454400" y="6683375"/>
          <p14:tracePt t="23267" x="3492500" y="6696075"/>
          <p14:tracePt t="23273" x="3517900" y="6696075"/>
          <p14:tracePt t="23284" x="3554413" y="6707188"/>
          <p14:tracePt t="23289" x="3605213" y="6707188"/>
          <p14:tracePt t="23301" x="3679825" y="6719888"/>
          <p14:tracePt t="23305" x="3743325" y="6732588"/>
          <p14:tracePt t="23318" x="3830638" y="6745288"/>
          <p14:tracePt t="23322" x="3956050" y="6757988"/>
          <p14:tracePt t="23334" x="4043363" y="6770688"/>
          <p14:tracePt t="23338" x="4156075" y="6783388"/>
          <p14:tracePt t="23351" x="4205288" y="6783388"/>
          <p14:tracePt t="23354" x="4343400" y="6796088"/>
          <p14:tracePt t="23368" x="4430713" y="6796088"/>
          <p14:tracePt t="23368" x="4506913" y="6796088"/>
          <p14:tracePt t="23384" x="4594225" y="6796088"/>
          <p14:tracePt t="23385" x="4619625" y="6796088"/>
          <p14:tracePt t="23401" x="4656138" y="6796088"/>
          <p14:tracePt t="23401" x="4694238" y="6796088"/>
          <p14:tracePt t="23418" x="4719638" y="6796088"/>
          <p14:tracePt t="23434" x="4732338" y="6796088"/>
          <p14:tracePt t="23435" x="4732338" y="6783388"/>
          <p14:tracePt t="23455" x="4743450" y="6783388"/>
          <p14:tracePt t="23471" x="4756150" y="6783388"/>
          <p14:tracePt t="23484" x="4768850" y="6783388"/>
          <p14:tracePt t="23488" x="4794250" y="6783388"/>
          <p14:tracePt t="23501" x="4806950" y="6783388"/>
          <p14:tracePt t="23518" x="4819650" y="6783388"/>
          <p14:tracePt t="23518" x="4832350" y="6783388"/>
          <p14:tracePt t="23534" x="4843463" y="6783388"/>
          <p14:tracePt t="23551" x="4856163" y="6783388"/>
          <p14:tracePt t="23573" x="4868863" y="6783388"/>
          <p14:tracePt t="23584" x="4881563" y="6783388"/>
          <p14:tracePt t="23636" x="4894263" y="6783388"/>
          <p14:tracePt t="23644" x="4906963" y="6783388"/>
          <p14:tracePt t="23652" x="4919663" y="6783388"/>
          <p14:tracePt t="23668" x="4945063" y="6770688"/>
          <p14:tracePt t="23668" x="4981575" y="6770688"/>
          <p14:tracePt t="23684" x="4994275" y="6770688"/>
          <p14:tracePt t="23685" x="5019675" y="6757988"/>
          <p14:tracePt t="23691" x="5045075" y="6757988"/>
          <p14:tracePt t="23701" x="5068888" y="6757988"/>
          <p14:tracePt t="23718" x="5081588" y="6757988"/>
          <p14:tracePt t="24608" x="5068888" y="6757988"/>
          <p14:tracePt t="24632" x="5057775" y="6757988"/>
          <p14:tracePt t="24640" x="5019675" y="6757988"/>
          <p14:tracePt t="24650" x="4981575" y="6757988"/>
          <p14:tracePt t="24656" x="4968875" y="6745288"/>
          <p14:tracePt t="24669" x="4932363" y="6732588"/>
          <p14:tracePt t="24670" x="4881563" y="6719888"/>
          <p14:tracePt t="24678" x="4843463" y="6719888"/>
          <p14:tracePt t="24687" x="4794250" y="6696075"/>
          <p14:tracePt t="24693" x="4743450" y="6657975"/>
          <p14:tracePt t="24701" x="4719638" y="6657975"/>
          <p14:tracePt t="24718" x="4706938" y="6632575"/>
          <p14:tracePt t="24735" x="4694238" y="6607175"/>
          <p14:tracePt t="24735" x="4656138" y="6570663"/>
          <p14:tracePt t="24741" x="4630738" y="6494463"/>
          <p14:tracePt t="24751" x="4619625" y="6457950"/>
          <p14:tracePt t="24757" x="4581525" y="6407150"/>
          <p14:tracePt t="24768" x="4568825" y="6357938"/>
          <p14:tracePt t="24773" x="4556125" y="6345238"/>
          <p14:tracePt t="24785" x="4556125" y="6319838"/>
          <p14:tracePt t="24789" x="4543425" y="6307138"/>
          <p14:tracePt t="24802" x="4543425" y="6294438"/>
          <p14:tracePt t="24806" x="4530725" y="6257925"/>
          <p14:tracePt t="24810" x="4530725" y="6219825"/>
          <p14:tracePt t="24819" x="4530725" y="6157913"/>
          <p14:tracePt t="24835" x="4530725" y="6081713"/>
          <p14:tracePt t="24835" x="4530725" y="5994400"/>
          <p14:tracePt t="24851" x="4530725" y="5969000"/>
          <p14:tracePt t="24855" x="4543425" y="5894388"/>
          <p14:tracePt t="24868" x="4543425" y="5856288"/>
          <p14:tracePt t="24868" x="4556125" y="5843588"/>
          <p14:tracePt t="24875" x="4556125" y="5832475"/>
          <p14:tracePt t="24885" x="4556125" y="5819775"/>
          <p14:tracePt t="24901" x="4568825" y="5819775"/>
          <p14:tracePt t="24939" x="4568825" y="5807075"/>
          <p14:tracePt t="24946" x="4594225" y="5756275"/>
          <p14:tracePt t="24957" x="4594225" y="5743575"/>
          <p14:tracePt t="24960" x="4606925" y="5719763"/>
          <p14:tracePt t="24969" x="4619625" y="5694363"/>
          <p14:tracePt t="24985" x="4643438" y="5656263"/>
          <p14:tracePt t="24986" x="4656138" y="5607050"/>
          <p14:tracePt t="24993" x="4668838" y="5568950"/>
          <p14:tracePt t="25001" x="4681538" y="5494338"/>
          <p14:tracePt t="25018" x="4694238" y="5456238"/>
          <p14:tracePt t="25019" x="4694238" y="5430838"/>
          <p14:tracePt t="25025" x="4694238" y="5418138"/>
          <p14:tracePt t="25051" x="4694238" y="5407025"/>
          <p14:tracePt t="26430" x="4694238" y="5418138"/>
          <p14:tracePt t="26439" x="4694238" y="5430838"/>
          <p14:tracePt t="26448" x="4681538" y="5443538"/>
          <p14:tracePt t="26455" x="4681538" y="5456238"/>
          <p14:tracePt t="26465" x="4668838" y="5456238"/>
          <p14:tracePt t="26471" x="4668838" y="5468938"/>
          <p14:tracePt t="26477" x="4668838" y="5481638"/>
          <p14:tracePt t="26485" x="4656138" y="5494338"/>
          <p14:tracePt t="26502" x="4656138" y="5507038"/>
          <p14:tracePt t="26503" x="4656138" y="5518150"/>
          <p14:tracePt t="26510" x="4643438" y="5543550"/>
          <p14:tracePt t="26519" x="4630738" y="5607050"/>
          <p14:tracePt t="26524" x="4619625" y="5643563"/>
          <p14:tracePt t="26531" x="4606925" y="5694363"/>
          <p14:tracePt t="26552" x="4606925" y="5732463"/>
          <p14:tracePt t="26552" x="4606925" y="5768975"/>
          <p14:tracePt t="26555" x="4606925" y="5794375"/>
          <p14:tracePt t="26568" x="4606925" y="5819775"/>
          <p14:tracePt t="26572" x="4606925" y="5843588"/>
          <p14:tracePt t="26585" x="4606925" y="5881688"/>
          <p14:tracePt t="26586" x="4606925" y="5894388"/>
          <p14:tracePt t="26602" x="4606925" y="5919788"/>
          <p14:tracePt t="26602" x="4606925" y="5945188"/>
          <p14:tracePt t="26618" x="4606925" y="5981700"/>
          <p14:tracePt t="26619" x="4606925" y="6007100"/>
          <p14:tracePt t="26635" x="4606925" y="6045200"/>
          <p14:tracePt t="26636" x="4606925" y="6069013"/>
          <p14:tracePt t="26652" x="4630738" y="6107113"/>
          <p14:tracePt t="26668" x="4643438" y="6145213"/>
          <p14:tracePt t="26669" x="4668838" y="6207125"/>
          <p14:tracePt t="26673" x="4694238" y="6245225"/>
          <p14:tracePt t="26685" x="4706938" y="6269038"/>
          <p14:tracePt t="26689" x="4732338" y="6307138"/>
          <p14:tracePt t="26702" x="4743450" y="6345238"/>
          <p14:tracePt t="26705" x="4756150" y="6345238"/>
          <p14:tracePt t="26718" x="4794250" y="6407150"/>
          <p14:tracePt t="26721" x="4819650" y="6432550"/>
          <p14:tracePt t="26735" x="4868863" y="6470650"/>
          <p14:tracePt t="26736" x="4894263" y="6494463"/>
          <p14:tracePt t="26752" x="4919663" y="6507163"/>
          <p14:tracePt t="26753" x="4932363" y="6532563"/>
          <p14:tracePt t="26761" x="4956175" y="6545263"/>
          <p14:tracePt t="26769" x="4981575" y="6570663"/>
          <p14:tracePt t="26785" x="5019675" y="6583363"/>
          <p14:tracePt t="26786" x="5057775" y="6619875"/>
          <p14:tracePt t="26793" x="5094288" y="6632575"/>
          <p14:tracePt t="26803" x="5145088" y="6657975"/>
          <p14:tracePt t="26806" x="5219700" y="6696075"/>
          <p14:tracePt t="26818" x="5294313" y="6732588"/>
          <p14:tracePt t="26823" x="5357813" y="6757988"/>
          <p14:tracePt t="26835" x="5457825" y="6807200"/>
          <p14:tracePt t="26839" x="5507038" y="6845300"/>
          <p14:tracePt t="27931" x="7535863" y="6832600"/>
          <p14:tracePt t="27942" x="7572375" y="6807200"/>
          <p14:tracePt t="27943" x="7610475" y="6796088"/>
          <p14:tracePt t="27969" x="7623175" y="6783388"/>
          <p14:tracePt t="27971" x="7723188" y="6757988"/>
          <p14:tracePt t="27980" x="7810500" y="6745288"/>
          <p14:tracePt t="27983" x="7923213" y="6732588"/>
          <p14:tracePt t="27992" x="8010525" y="6719888"/>
          <p14:tracePt t="28019" x="8074025" y="6707188"/>
          <p14:tracePt t="28019" x="8074025" y="6696075"/>
          <p14:tracePt t="28023" x="8074025" y="6670675"/>
          <p14:tracePt t="28035" x="8048625" y="6645275"/>
          <p14:tracePt t="28039" x="7974013" y="6594475"/>
          <p14:tracePt t="28052" x="7861300" y="6532563"/>
          <p14:tracePt t="28055" x="7723188" y="6494463"/>
          <p14:tracePt t="28069" x="7497763" y="6432550"/>
          <p14:tracePt t="28072" x="7335838" y="6407150"/>
          <p14:tracePt t="28085" x="7197725" y="6394450"/>
          <p14:tracePt t="28086" x="7110413" y="6381750"/>
          <p14:tracePt t="28093" x="7010400" y="6381750"/>
          <p14:tracePt t="28102" x="6884988" y="6370638"/>
          <p14:tracePt t="28109" x="6821488" y="6370638"/>
          <p14:tracePt t="28119" x="6759575" y="6370638"/>
          <p14:tracePt t="28135" x="6746875" y="6370638"/>
          <p14:tracePt t="28204" x="6746875" y="6381750"/>
          <p14:tracePt t="28212" x="6759575" y="6394450"/>
          <p14:tracePt t="28221" x="6759575" y="6407150"/>
          <p14:tracePt t="28235" x="6772275" y="6419850"/>
          <p14:tracePt t="28236" x="6797675" y="6457950"/>
          <p14:tracePt t="28252" x="6846888" y="6483350"/>
          <p14:tracePt t="28253" x="6859588" y="6507163"/>
          <p14:tracePt t="28259" x="6921500" y="6545263"/>
          <p14:tracePt t="28269" x="6972300" y="6583363"/>
          <p14:tracePt t="28275" x="7046913" y="6632575"/>
          <p14:tracePt t="28287" x="7097713" y="6657975"/>
          <p14:tracePt t="28290" x="7134225" y="6670675"/>
          <p14:tracePt t="28302" x="7159625" y="6696075"/>
          <p14:tracePt t="28307" x="7172325" y="6696075"/>
          <p14:tracePt t="28402" x="7185025" y="6696075"/>
          <p14:tracePt t="28457" x="7210425" y="6696075"/>
          <p14:tracePt t="28475" x="7235825" y="6683375"/>
          <p14:tracePt t="28491" x="7246938" y="6683375"/>
          <p14:tracePt t="28511" x="7259638" y="6683375"/>
          <p14:tracePt t="29902" x="7272338" y="6670675"/>
          <p14:tracePt t="29912" x="7297738" y="6657975"/>
          <p14:tracePt t="29926" x="7310438" y="6657975"/>
          <p14:tracePt t="29952" x="7310438" y="6645275"/>
          <p14:tracePt t="29978" x="7323138" y="6645275"/>
          <p14:tracePt t="30003" x="7348538" y="6632575"/>
          <p14:tracePt t="30018" x="7372350" y="6619875"/>
          <p14:tracePt t="30027" x="7397750" y="6594475"/>
          <p14:tracePt t="30043" x="7410450" y="6583363"/>
          <p14:tracePt t="30052" x="7423150" y="6570663"/>
          <p14:tracePt t="30069" x="7435850" y="6570663"/>
          <p14:tracePt t="30070" x="7448550" y="6557963"/>
          <p14:tracePt t="30089" x="7459663" y="6545263"/>
          <p14:tracePt t="30102" x="7472363" y="6545263"/>
          <p14:tracePt t="30129" x="7472363" y="6532563"/>
          <p14:tracePt t="30136" x="7485063" y="6532563"/>
          <p14:tracePt t="30152" x="7485063" y="6519863"/>
          <p14:tracePt t="30153" x="7485063" y="6507163"/>
          <p14:tracePt t="30169" x="7485063" y="6494463"/>
          <p14:tracePt t="30170" x="7497763" y="6483350"/>
          <p14:tracePt t="30186" x="7497763" y="6470650"/>
          <p14:tracePt t="30186" x="7510463" y="6470650"/>
          <p14:tracePt t="30203" x="7510463" y="6457950"/>
          <p14:tracePt t="30219" x="7510463" y="6432550"/>
          <p14:tracePt t="30223" x="7523163" y="6419850"/>
          <p14:tracePt t="30236" x="7523163" y="6407150"/>
          <p14:tracePt t="30239" x="7535863" y="6394450"/>
          <p14:tracePt t="30253" x="7548563" y="6370638"/>
          <p14:tracePt t="30256" x="7548563" y="6345238"/>
          <p14:tracePt t="30269" x="7548563" y="6332538"/>
          <p14:tracePt t="30270" x="7561263" y="6307138"/>
          <p14:tracePt t="30288" x="7561263" y="6294438"/>
          <p14:tracePt t="30289" x="7561263" y="6269038"/>
          <p14:tracePt t="30303" x="7561263" y="6257925"/>
          <p14:tracePt t="30303" x="7561263" y="6232525"/>
          <p14:tracePt t="30319" x="7561263" y="6219825"/>
          <p14:tracePt t="30320" x="7561263" y="6207125"/>
          <p14:tracePt t="30336" x="7561263" y="6194425"/>
          <p14:tracePt t="30336" x="7561263" y="6169025"/>
          <p14:tracePt t="30353" x="7561263" y="6157913"/>
          <p14:tracePt t="30369" x="7561263" y="6145213"/>
          <p14:tracePt t="30370" x="7572375" y="6132513"/>
          <p14:tracePt t="30386" x="7572375" y="6119813"/>
          <p14:tracePt t="30389" x="7572375" y="6094413"/>
          <p14:tracePt t="30403" x="7572375" y="6081713"/>
          <p14:tracePt t="30405" x="7572375" y="6069013"/>
          <p14:tracePt t="30419" x="7572375" y="6045200"/>
          <p14:tracePt t="30436" x="7572375" y="6032500"/>
          <p14:tracePt t="30437" x="7572375" y="6007100"/>
          <p14:tracePt t="30453" x="7572375" y="5994400"/>
          <p14:tracePt t="30453" x="7572375" y="5981700"/>
          <p14:tracePt t="30469" x="7572375" y="5969000"/>
          <p14:tracePt t="30470" x="7572375" y="5945188"/>
          <p14:tracePt t="30487" x="7572375" y="5919788"/>
          <p14:tracePt t="30503" x="7572375" y="5907088"/>
          <p14:tracePt t="30507" x="7561263" y="5894388"/>
          <p14:tracePt t="30524" x="7548563" y="5881688"/>
          <p14:tracePt t="30562" x="7535863" y="5881688"/>
          <p14:tracePt t="30578" x="7523163" y="5868988"/>
          <p14:tracePt t="30594" x="7497763" y="5856288"/>
          <p14:tracePt t="30611" x="7472363" y="5843588"/>
          <p14:tracePt t="30627" x="7448550" y="5843588"/>
          <p14:tracePt t="30636" x="7448550" y="5832475"/>
          <p14:tracePt t="30653" x="7435850" y="5832475"/>
          <p14:tracePt t="30653" x="7423150" y="5832475"/>
          <p14:tracePt t="30657" x="7410450" y="5832475"/>
          <p14:tracePt t="30669" x="7385050" y="5832475"/>
          <p14:tracePt t="30673" x="7385050" y="5819775"/>
          <p14:tracePt t="30686" x="7372350" y="5819775"/>
          <p14:tracePt t="30691" x="7359650" y="5819775"/>
          <p14:tracePt t="30703" x="7348538" y="5819775"/>
          <p14:tracePt t="30706" x="7335838" y="5819775"/>
          <p14:tracePt t="30719" x="7323138" y="5819775"/>
          <p14:tracePt t="30720" x="7310438" y="5819775"/>
          <p14:tracePt t="30736" x="7297738" y="5819775"/>
          <p14:tracePt t="30737" x="7285038" y="5819775"/>
          <p14:tracePt t="30753" x="7259638" y="5819775"/>
          <p14:tracePt t="30772" x="7235825" y="5819775"/>
          <p14:tracePt t="30772" x="7223125" y="5832475"/>
          <p14:tracePt t="30777" x="7197725" y="5832475"/>
          <p14:tracePt t="30787" x="7159625" y="5832475"/>
          <p14:tracePt t="30793" x="7134225" y="5832475"/>
          <p14:tracePt t="30803" x="7110413" y="5832475"/>
          <p14:tracePt t="30819" x="7097713" y="5832475"/>
          <p14:tracePt t="30820" x="7085013" y="5832475"/>
          <p14:tracePt t="30823" x="7072313" y="5832475"/>
          <p14:tracePt t="30839" x="7059613" y="5832475"/>
          <p14:tracePt t="30856" x="7046913" y="5832475"/>
          <p14:tracePt t="30886" x="7034213" y="5832475"/>
          <p14:tracePt t="30887" x="7034213" y="5843588"/>
          <p14:tracePt t="30903" x="7021513" y="5856288"/>
          <p14:tracePt t="30903" x="7010400" y="5856288"/>
          <p14:tracePt t="30919" x="7010400" y="5868988"/>
          <p14:tracePt t="30925" x="6997700" y="5881688"/>
          <p14:tracePt t="30953" x="6985000" y="5881688"/>
          <p14:tracePt t="30953" x="6985000" y="5894388"/>
          <p14:tracePt t="30957" x="6985000" y="5907088"/>
          <p14:tracePt t="30973" x="6972300" y="5907088"/>
          <p14:tracePt t="30986" x="6959600" y="5919788"/>
          <p14:tracePt t="31003" x="6959600" y="5932488"/>
          <p14:tracePt t="31020" x="6959600" y="5945188"/>
          <p14:tracePt t="31021" x="6946900" y="5956300"/>
          <p14:tracePt t="31036" x="6946900" y="5969000"/>
          <p14:tracePt t="31037" x="6946900" y="5981700"/>
          <p14:tracePt t="31053" x="6934200" y="5994400"/>
          <p14:tracePt t="31053" x="6921500" y="6007100"/>
          <p14:tracePt t="31069" x="6910388" y="6019800"/>
          <p14:tracePt t="31070" x="6897688" y="6045200"/>
          <p14:tracePt t="31086" x="6884988" y="6069013"/>
          <p14:tracePt t="31103" x="6872288" y="6081713"/>
          <p14:tracePt t="31107" x="6872288" y="6094413"/>
          <p14:tracePt t="31119" x="6859588" y="6094413"/>
          <p14:tracePt t="31123" x="6859588" y="6107113"/>
          <p14:tracePt t="31139" x="6846888" y="6107113"/>
          <p14:tracePt t="31153" x="6846888" y="6119813"/>
          <p14:tracePt t="31169" x="6846888" y="6132513"/>
          <p14:tracePt t="31186" x="6846888" y="6145213"/>
          <p14:tracePt t="31203" x="6846888" y="6157913"/>
          <p14:tracePt t="31219" x="6846888" y="6169025"/>
          <p14:tracePt t="31241" x="6846888" y="6181725"/>
          <p14:tracePt t="31264" x="6846888" y="6207125"/>
          <p14:tracePt t="31280" x="6846888" y="6219825"/>
          <p14:tracePt t="31289" x="6846888" y="6245225"/>
          <p14:tracePt t="31303" x="6859588" y="6257925"/>
          <p14:tracePt t="31306" x="6872288" y="6269038"/>
          <p14:tracePt t="31319" x="6872288" y="6281738"/>
          <p14:tracePt t="31320" x="6872288" y="6294438"/>
          <p14:tracePt t="31336" x="6872288" y="6307138"/>
          <p14:tracePt t="31337" x="6884988" y="6319838"/>
          <p14:tracePt t="31343" x="6884988" y="6332538"/>
          <p14:tracePt t="31353" x="6897688" y="6332538"/>
          <p14:tracePt t="31369" x="6897688" y="6345238"/>
          <p14:tracePt t="31386" x="6910388" y="6357938"/>
          <p14:tracePt t="31387" x="6910388" y="6370638"/>
          <p14:tracePt t="31409" x="6921500" y="6381750"/>
          <p14:tracePt t="31430" x="6934200" y="6394450"/>
          <p14:tracePt t="31439" x="6946900" y="6394450"/>
          <p14:tracePt t="31453" x="6959600" y="6407150"/>
          <p14:tracePt t="31456" x="6972300" y="6419850"/>
          <p14:tracePt t="31469" x="6972300" y="6432550"/>
          <p14:tracePt t="31470" x="6985000" y="6445250"/>
          <p14:tracePt t="31478" x="6997700" y="6457950"/>
          <p14:tracePt t="31487" x="7010400" y="6457950"/>
          <p14:tracePt t="31493" x="7010400" y="6470650"/>
          <p14:tracePt t="31503" x="7021513" y="6483350"/>
          <p14:tracePt t="31520" x="7034213" y="6483350"/>
          <p14:tracePt t="31520" x="7034213" y="6494463"/>
          <p14:tracePt t="31536" x="7046913" y="6494463"/>
          <p14:tracePt t="31553" x="7059613" y="6494463"/>
          <p14:tracePt t="31553" x="7072313" y="6507163"/>
          <p14:tracePt t="31570" x="7085013" y="6519863"/>
          <p14:tracePt t="31573" x="7097713" y="6519863"/>
          <p14:tracePt t="31586" x="7097713" y="6532563"/>
          <p14:tracePt t="31589" x="7110413" y="6532563"/>
          <p14:tracePt t="31605" x="7123113" y="6532563"/>
          <p14:tracePt t="31636" x="7134225" y="6532563"/>
          <p14:tracePt t="31637" x="7146925" y="6532563"/>
          <p14:tracePt t="31653" x="7159625" y="6532563"/>
          <p14:tracePt t="31691" x="7172325" y="6532563"/>
          <p14:tracePt t="31730" x="7185025" y="6532563"/>
          <p14:tracePt t="31746" x="7197725" y="6532563"/>
          <p14:tracePt t="31762" x="7210425" y="6532563"/>
          <p14:tracePt t="31768" x="7210425" y="6519863"/>
          <p14:tracePt t="31854" x="7210425" y="6507163"/>
          <p14:tracePt t="31874" x="7223125" y="6507163"/>
          <p14:tracePt t="31890" x="7223125" y="6494463"/>
          <p14:tracePt t="31903" x="7223125" y="6483350"/>
          <p14:tracePt t="31906" x="7223125" y="6470650"/>
          <p14:tracePt t="31920" x="7223125" y="6457950"/>
          <p14:tracePt t="31936" x="7223125" y="6445250"/>
          <p14:tracePt t="31975" x="7223125" y="6432550"/>
          <p14:tracePt t="32024" x="7223125" y="6419850"/>
          <p14:tracePt t="32410" x="7223125" y="6407150"/>
          <p14:tracePt t="32449" x="7210425" y="6407150"/>
          <p14:tracePt t="32466" x="7210425" y="6394450"/>
          <p14:tracePt t="32512" x="7197725" y="6394450"/>
          <p14:tracePt t="32552" x="7185025" y="6394450"/>
          <p14:tracePt t="32868" x="7172325" y="6394450"/>
          <p14:tracePt t="32954" x="7159625" y="6394450"/>
          <p14:tracePt t="33034" x="7146925" y="6394450"/>
          <p14:tracePt t="33230" x="7134225" y="6394450"/>
          <p14:tracePt t="33648" x="7146925" y="6394450"/>
          <p14:tracePt t="33658" x="7159625" y="6394450"/>
          <p14:tracePt t="33666" x="7185025" y="6394450"/>
          <p14:tracePt t="33673" x="7223125" y="6394450"/>
          <p14:tracePt t="33679" x="7272338" y="6394450"/>
          <p14:tracePt t="33687" x="7323138" y="6394450"/>
          <p14:tracePt t="33703" x="7410450" y="6394450"/>
          <p14:tracePt t="33704" x="7485063" y="6394450"/>
          <p14:tracePt t="33720" x="7610475" y="6394450"/>
          <p14:tracePt t="33721" x="7673975" y="6394450"/>
          <p14:tracePt t="33737" x="7710488" y="6394450"/>
          <p14:tracePt t="33737" x="7797800" y="6381750"/>
          <p14:tracePt t="33743" x="7897813" y="6357938"/>
          <p14:tracePt t="33753" x="7974013" y="6345238"/>
          <p14:tracePt t="33759" x="8010525" y="6319838"/>
          <p14:tracePt t="33772" x="8074025" y="6294438"/>
          <p14:tracePt t="33776" x="8123238" y="6281738"/>
          <p14:tracePt t="33787" x="8186738" y="6245225"/>
          <p14:tracePt t="33788" x="8212138" y="6219825"/>
          <p14:tracePt t="33796" x="8248650" y="6194425"/>
          <p14:tracePt t="33806" x="8286750" y="6145213"/>
          <p14:tracePt t="33820" x="8324850" y="6107113"/>
          <p14:tracePt t="33821" x="8348663" y="6069013"/>
          <p14:tracePt t="33837" x="8374063" y="6045200"/>
          <p14:tracePt t="33837" x="8386763" y="6032500"/>
          <p14:tracePt t="33853" x="8399463" y="6007100"/>
          <p14:tracePt t="33870" x="8424863" y="5994400"/>
          <p14:tracePt t="33871" x="8448675" y="5969000"/>
          <p14:tracePt t="33877" x="8474075" y="5932488"/>
          <p14:tracePt t="33887" x="8512175" y="5907088"/>
          <p14:tracePt t="33893" x="8524875" y="5894388"/>
          <p14:tracePt t="33903" x="8548688" y="5843588"/>
          <p14:tracePt t="33909" x="8561388" y="5819775"/>
          <p14:tracePt t="33920" x="8561388" y="5794375"/>
          <p14:tracePt t="33923" x="8574088" y="5756275"/>
          <p14:tracePt t="33937" x="8586788" y="5719763"/>
          <p14:tracePt t="33940" x="8586788" y="5681663"/>
          <p14:tracePt t="33953" x="8599488" y="5643563"/>
          <p14:tracePt t="33954" x="8599488" y="5568950"/>
          <p14:tracePt t="33970" x="8612188" y="5494338"/>
          <p14:tracePt t="33971" x="8624888" y="5407025"/>
          <p14:tracePt t="33987" x="8624888" y="5330825"/>
          <p14:tracePt t="33987" x="8637588" y="5243513"/>
          <p14:tracePt t="34003" x="8650288" y="5156200"/>
          <p14:tracePt t="34004" x="8674100" y="5092700"/>
          <p14:tracePt t="34022" x="8686800" y="5030788"/>
          <p14:tracePt t="34023" x="8686800" y="4992688"/>
          <p14:tracePt t="34027" x="8686800" y="4943475"/>
          <p14:tracePt t="34037" x="8686800" y="4918075"/>
          <p14:tracePt t="34043" x="8686800" y="4879975"/>
          <p14:tracePt t="34053" x="8686800" y="4843463"/>
          <p14:tracePt t="34070" x="8686800" y="4818063"/>
          <p14:tracePt t="34071" x="8661400" y="4792663"/>
          <p14:tracePt t="34074" x="8650288" y="4768850"/>
          <p14:tracePt t="34087" x="8624888" y="4730750"/>
          <p14:tracePt t="34090" x="8624888" y="4718050"/>
          <p14:tracePt t="34103" x="8612188" y="4705350"/>
          <p14:tracePt t="34104" x="8612188" y="4692650"/>
          <p14:tracePt t="34120" x="8599488" y="4679950"/>
          <p14:tracePt t="34121" x="8599488" y="4656138"/>
          <p14:tracePt t="34137" x="8599488" y="4630738"/>
          <p14:tracePt t="34137" x="8599488" y="4618038"/>
          <p14:tracePt t="34153" x="8599488" y="4579938"/>
          <p14:tracePt t="34154" x="8599488" y="4554538"/>
          <p14:tracePt t="34170" x="8586788" y="4518025"/>
          <p14:tracePt t="34171" x="8586788" y="4505325"/>
          <p14:tracePt t="34187" x="8586788" y="4479925"/>
          <p14:tracePt t="34187" x="8574088" y="4467225"/>
          <p14:tracePt t="34193" x="8561388" y="4443413"/>
          <p14:tracePt t="34203" x="8561388" y="4430713"/>
          <p14:tracePt t="34207" x="8561388" y="4405313"/>
          <p14:tracePt t="34220" x="8548688" y="4379913"/>
          <p14:tracePt t="34223" x="8548688" y="4367213"/>
          <p14:tracePt t="34237" x="8537575" y="4354513"/>
          <p14:tracePt t="34240" x="8537575" y="4341813"/>
          <p14:tracePt t="34254" x="8524875" y="4330700"/>
          <p14:tracePt t="34254" x="8512175" y="4305300"/>
          <p14:tracePt t="34271" x="8499475" y="4292600"/>
          <p14:tracePt t="34287" x="8486775" y="4279900"/>
          <p14:tracePt t="34303" x="8486775" y="4267200"/>
          <p14:tracePt t="34320" x="8474075" y="4254500"/>
          <p14:tracePt t="34321" x="8461375" y="4254500"/>
          <p14:tracePt t="34337" x="8461375" y="4241800"/>
          <p14:tracePt t="34353" x="8448675" y="4241800"/>
          <p14:tracePt t="34354" x="8448675" y="4230688"/>
          <p14:tracePt t="34358" x="8424863" y="4230688"/>
          <p14:tracePt t="34370" x="8424863" y="4217988"/>
          <p14:tracePt t="34373" x="8412163" y="4217988"/>
          <p14:tracePt t="34387" x="8412163" y="4205288"/>
          <p14:tracePt t="34403" x="8399463" y="4192588"/>
          <p14:tracePt t="34420" x="8386763" y="4192588"/>
          <p14:tracePt t="34421" x="8374063" y="4192588"/>
          <p14:tracePt t="34437" x="8361363" y="4192588"/>
          <p14:tracePt t="34437" x="8348663" y="4192588"/>
          <p14:tracePt t="34453" x="8335963" y="4192588"/>
          <p14:tracePt t="34470" x="8312150" y="4192588"/>
          <p14:tracePt t="34487" x="8299450" y="4192588"/>
          <p14:tracePt t="34554" x="8286750" y="4192588"/>
          <p14:tracePt t="34562" x="8274050" y="4192588"/>
          <p14:tracePt t="34571" x="8274050" y="4205288"/>
          <p14:tracePt t="34587" x="8274050" y="4217988"/>
          <p14:tracePt t="34587" x="8261350" y="4217988"/>
          <p14:tracePt t="34604" x="8248650" y="4230688"/>
          <p14:tracePt t="34620" x="8248650" y="4241800"/>
          <p14:tracePt t="34641" x="8235950" y="4241800"/>
          <p14:tracePt t="34762" x="8235950" y="4254500"/>
          <p14:tracePt t="35599" x="8235950" y="4241800"/>
          <p14:tracePt t="36000" x="8223250" y="4241800"/>
          <p14:tracePt t="36024" x="8212138" y="4241800"/>
          <p14:tracePt t="36047" x="8199438" y="4241800"/>
          <p14:tracePt t="36069" x="8186738" y="4241800"/>
          <p14:tracePt t="36094" x="8161338" y="4241800"/>
          <p14:tracePt t="36110" x="8148638" y="4241800"/>
          <p14:tracePt t="36119" x="8123238" y="4241800"/>
          <p14:tracePt t="36137" x="8110538" y="4241800"/>
          <p14:tracePt t="36138" x="8086725" y="4241800"/>
          <p14:tracePt t="36141" x="8048625" y="4241800"/>
          <p14:tracePt t="36154" x="7999413" y="4241800"/>
          <p14:tracePt t="36158" x="7961313" y="4241800"/>
          <p14:tracePt t="36171" x="7923213" y="4241800"/>
          <p14:tracePt t="36174" x="7897813" y="4241800"/>
          <p14:tracePt t="36187" x="7874000" y="4241800"/>
          <p14:tracePt t="36189" x="7835900" y="4241800"/>
          <p14:tracePt t="36205" x="7823200" y="4241800"/>
          <p14:tracePt t="36227" x="7810500" y="4241800"/>
          <p14:tracePt t="36237" x="7797800" y="4241800"/>
          <p14:tracePt t="36254" x="7785100" y="4241800"/>
          <p14:tracePt t="36254" x="7761288" y="4241800"/>
          <p14:tracePt t="36271" x="7723188" y="4241800"/>
          <p14:tracePt t="36287" x="7697788" y="4241800"/>
          <p14:tracePt t="36288" x="7661275" y="4241800"/>
          <p14:tracePt t="36291" x="7623175" y="4241800"/>
          <p14:tracePt t="36304" x="7572375" y="4241800"/>
          <p14:tracePt t="36308" x="7535863" y="4241800"/>
          <p14:tracePt t="36321" x="7497763" y="4241800"/>
          <p14:tracePt t="36324" x="7448550" y="4241800"/>
          <p14:tracePt t="36337" x="7423150" y="4241800"/>
          <p14:tracePt t="36338" x="7397750" y="4241800"/>
          <p14:tracePt t="36354" x="7385050" y="4241800"/>
          <p14:tracePt t="36355" x="7372350" y="4241800"/>
          <p14:tracePt t="36371" x="7359650" y="4241800"/>
          <p14:tracePt t="36371" x="7335838" y="4241800"/>
          <p14:tracePt t="36387" x="7323138" y="4241800"/>
          <p14:tracePt t="36388" x="7297738" y="4241800"/>
          <p14:tracePt t="36404" x="7272338" y="4241800"/>
          <p14:tracePt t="36404" x="7210425" y="4241800"/>
          <p14:tracePt t="36409" x="7185025" y="4241800"/>
          <p14:tracePt t="36421" x="7110413" y="4241800"/>
          <p14:tracePt t="36437" x="7085013" y="4241800"/>
          <p14:tracePt t="36438" x="7046913" y="4241800"/>
          <p14:tracePt t="36454" x="6985000" y="4254500"/>
          <p14:tracePt t="36455" x="6959600" y="4254500"/>
          <p14:tracePt t="36458" x="6921500" y="4254500"/>
          <p14:tracePt t="36471" x="6897688" y="4254500"/>
          <p14:tracePt t="36474" x="6859588" y="4254500"/>
          <p14:tracePt t="36487" x="6821488" y="4254500"/>
          <p14:tracePt t="36488" x="6797675" y="4254500"/>
          <p14:tracePt t="36504" x="6772275" y="4254500"/>
          <p14:tracePt t="36505" x="6734175" y="4254500"/>
          <p14:tracePt t="36521" x="6708775" y="4254500"/>
          <p14:tracePt t="36521" x="6684963" y="4254500"/>
          <p14:tracePt t="36537" x="6646863" y="4254500"/>
          <p14:tracePt t="36538" x="6608763" y="4241800"/>
          <p14:tracePt t="36543" x="6572250" y="4241800"/>
          <p14:tracePt t="36554" x="6534150" y="4230688"/>
          <p14:tracePt t="36559" x="6483350" y="4230688"/>
          <p14:tracePt t="36571" x="6396038" y="4217988"/>
          <p14:tracePt t="36575" x="6334125" y="4217988"/>
          <p14:tracePt t="36587" x="6283325" y="4217988"/>
          <p14:tracePt t="36591" x="6183313" y="4217988"/>
          <p14:tracePt t="36604" x="6108700" y="4217988"/>
          <p14:tracePt t="36608" x="6045200" y="4217988"/>
          <p14:tracePt t="36621" x="5970588" y="4217988"/>
          <p14:tracePt t="36624" x="5895975" y="4217988"/>
          <p14:tracePt t="36637" x="5821363" y="4217988"/>
          <p14:tracePt t="36638" x="5783263" y="4205288"/>
          <p14:tracePt t="36654" x="5732463" y="4205288"/>
          <p14:tracePt t="36655" x="5708650" y="4192588"/>
          <p14:tracePt t="36661" x="5670550" y="4192588"/>
          <p14:tracePt t="36671" x="5645150" y="4192588"/>
          <p14:tracePt t="36687" x="5607050" y="4179888"/>
          <p14:tracePt t="36688" x="5583238" y="4179888"/>
          <p14:tracePt t="36693" x="5557838" y="4179888"/>
          <p14:tracePt t="36704" x="5532438" y="4179888"/>
          <p14:tracePt t="36709" x="5495925" y="4179888"/>
          <p14:tracePt t="36721" x="5470525" y="4179888"/>
          <p14:tracePt t="36737" x="5432425" y="4179888"/>
          <p14:tracePt t="36738" x="5407025" y="4179888"/>
          <p14:tracePt t="36742" x="5383213" y="4179888"/>
          <p14:tracePt t="36754" x="5345113" y="4179888"/>
          <p14:tracePt t="36757" x="5307013" y="4179888"/>
          <p14:tracePt t="36772" x="5270500" y="4179888"/>
          <p14:tracePt t="36772" x="5232400" y="4179888"/>
          <p14:tracePt t="36788" x="5194300" y="4179888"/>
          <p14:tracePt t="36788" x="5157788" y="4179888"/>
          <p14:tracePt t="36804" x="5145088" y="4179888"/>
          <p14:tracePt t="36805" x="5119688" y="4179888"/>
          <p14:tracePt t="36821" x="5081588" y="4179888"/>
          <p14:tracePt t="36821" x="5057775" y="4179888"/>
          <p14:tracePt t="36837" x="5019675" y="4179888"/>
          <p14:tracePt t="36838" x="4994275" y="4179888"/>
          <p14:tracePt t="36854" x="4968875" y="4179888"/>
          <p14:tracePt t="36855" x="4945063" y="4179888"/>
          <p14:tracePt t="36861" x="4906963" y="4179888"/>
          <p14:tracePt t="36871" x="4868863" y="4179888"/>
          <p14:tracePt t="36875" x="4856163" y="4179888"/>
          <p14:tracePt t="36887" x="4832350" y="4179888"/>
          <p14:tracePt t="36891" x="4794250" y="4179888"/>
          <p14:tracePt t="36904" x="4768850" y="4179888"/>
          <p14:tracePt t="36908" x="4743450" y="4179888"/>
          <p14:tracePt t="36921" x="4719638" y="4179888"/>
          <p14:tracePt t="36921" x="4694238" y="4179888"/>
          <p14:tracePt t="36937" x="4668838" y="4179888"/>
          <p14:tracePt t="36938" x="4656138" y="4179888"/>
          <p14:tracePt t="36954" x="4630738" y="4179888"/>
          <p14:tracePt t="36955" x="4606925" y="4179888"/>
          <p14:tracePt t="36971" x="4568825" y="4192588"/>
          <p14:tracePt t="36971" x="4543425" y="4192588"/>
          <p14:tracePt t="36977" x="4518025" y="4192588"/>
          <p14:tracePt t="36987" x="4506913" y="4192588"/>
          <p14:tracePt t="36993" x="4481513" y="4192588"/>
          <p14:tracePt t="37004" x="4456113" y="4192588"/>
          <p14:tracePt t="37009" x="4430713" y="4192588"/>
          <p14:tracePt t="37022" x="4406900" y="4192588"/>
          <p14:tracePt t="37026" x="4381500" y="4192588"/>
          <p14:tracePt t="37037" x="4356100" y="4192588"/>
          <p14:tracePt t="37041" x="4330700" y="4192588"/>
          <p14:tracePt t="37054" x="4305300" y="4192588"/>
          <p14:tracePt t="37055" x="4294188" y="4192588"/>
          <p14:tracePt t="37071" x="4281488" y="4192588"/>
          <p14:tracePt t="37071" x="4256088" y="4192588"/>
          <p14:tracePt t="37087" x="4230688" y="4192588"/>
          <p14:tracePt t="37088" x="4217988" y="4192588"/>
          <p14:tracePt t="37104" x="4205288" y="4192588"/>
          <p14:tracePt t="37105" x="4181475" y="4192588"/>
          <p14:tracePt t="37121" x="4156075" y="4192588"/>
          <p14:tracePt t="37121" x="4130675" y="4192588"/>
          <p14:tracePt t="37137" x="4117975" y="4192588"/>
          <p14:tracePt t="37138" x="4092575" y="4192588"/>
          <p14:tracePt t="37154" x="4056063" y="4192588"/>
          <p14:tracePt t="37155" x="4017963" y="4192588"/>
          <p14:tracePt t="37159" x="3992563" y="4192588"/>
          <p14:tracePt t="37171" x="3956050" y="4179888"/>
          <p14:tracePt t="37175" x="3930650" y="4179888"/>
          <p14:tracePt t="37188" x="3905250" y="4179888"/>
          <p14:tracePt t="37191" x="3892550" y="4179888"/>
          <p14:tracePt t="37204" x="3879850" y="4179888"/>
          <p14:tracePt t="37205" x="3856038" y="4179888"/>
          <p14:tracePt t="37221" x="3843338" y="4179888"/>
          <p14:tracePt t="37237" x="3830638" y="4179888"/>
          <p14:tracePt t="37254" x="3817938" y="4179888"/>
          <p14:tracePt t="37271" x="3805238" y="4179888"/>
          <p14:tracePt t="37271" x="3792538" y="4179888"/>
          <p14:tracePt t="37288" x="3779838" y="4167188"/>
          <p14:tracePt t="37288" x="3767138" y="4167188"/>
          <p14:tracePt t="37293" x="3756025" y="4167188"/>
          <p14:tracePt t="37304" x="3743325" y="4167188"/>
          <p14:tracePt t="37325" x="3730625" y="4167188"/>
          <p14:tracePt t="37338" x="3705225" y="4167188"/>
          <p14:tracePt t="37341" x="3692525" y="4167188"/>
          <p14:tracePt t="37355" x="3667125" y="4167188"/>
          <p14:tracePt t="37379" x="3654425" y="4167188"/>
          <p14:tracePt t="37427" x="3643313" y="4179888"/>
          <p14:tracePt t="37443" x="3630613" y="4179888"/>
          <p14:tracePt t="37450" x="3630613" y="4192588"/>
          <p14:tracePt t="37466" x="3617913" y="4192588"/>
          <p14:tracePt t="37475" x="3617913" y="4217988"/>
          <p14:tracePt t="37488" x="3605213" y="4217988"/>
          <p14:tracePt t="37488" x="3605213" y="4230688"/>
          <p14:tracePt t="37504" x="3592513" y="4241800"/>
          <p14:tracePt t="37505" x="3579813" y="4254500"/>
          <p14:tracePt t="37522" x="3579813" y="4267200"/>
          <p14:tracePt t="37538" x="3567113" y="4267200"/>
          <p14:tracePt t="37538" x="3554413" y="4279900"/>
          <p14:tracePt t="37554" x="3541713" y="4292600"/>
          <p14:tracePt t="37555" x="3541713" y="4305300"/>
          <p14:tracePt t="37561" x="3541713" y="4318000"/>
          <p14:tracePt t="37571" x="3541713" y="4330700"/>
          <p14:tracePt t="37588" x="3530600" y="4354513"/>
          <p14:tracePt t="37604" x="3530600" y="4367213"/>
          <p14:tracePt t="37621" x="3517900" y="4392613"/>
          <p14:tracePt t="37624" x="3505200" y="4405313"/>
          <p14:tracePt t="37640" x="3505200" y="4430713"/>
          <p14:tracePt t="37654" x="3492500" y="4443413"/>
          <p14:tracePt t="37655" x="3479800" y="4454525"/>
          <p14:tracePt t="37671" x="3479800" y="4467225"/>
          <p14:tracePt t="37671" x="3467100" y="4479925"/>
          <p14:tracePt t="37688" x="3467100" y="4492625"/>
          <p14:tracePt t="37688" x="3454400" y="4505325"/>
          <p14:tracePt t="37695" x="3441700" y="4518025"/>
          <p14:tracePt t="37721" x="3441700" y="4530725"/>
          <p14:tracePt t="37727" x="3441700" y="4543425"/>
          <p14:tracePt t="37738" x="3429000" y="4543425"/>
          <p14:tracePt t="37754" x="3429000" y="4554538"/>
          <p14:tracePt t="37759" x="3429000" y="4567238"/>
          <p14:tracePt t="37774" x="3429000" y="4579938"/>
          <p14:tracePt t="37788" x="3429000" y="4605338"/>
          <p14:tracePt t="37804" x="3429000" y="4618038"/>
          <p14:tracePt t="37805" x="3429000" y="4630738"/>
          <p14:tracePt t="37821" x="3429000" y="4643438"/>
          <p14:tracePt t="37838" x="3429000" y="4656138"/>
          <p14:tracePt t="37854" x="3429000" y="4667250"/>
          <p14:tracePt t="37861" x="3429000" y="4679950"/>
          <p14:tracePt t="37871" x="3429000" y="4692650"/>
          <p14:tracePt t="37893" x="3429000" y="4705350"/>
          <p14:tracePt t="37904" x="3429000" y="4718050"/>
          <p14:tracePt t="37908" x="3429000" y="4730750"/>
          <p14:tracePt t="37921" x="3429000" y="4743450"/>
          <p14:tracePt t="37938" x="3429000" y="4768850"/>
          <p14:tracePt t="37938" x="3429000" y="4779963"/>
          <p14:tracePt t="37955" x="3417888" y="4805363"/>
          <p14:tracePt t="37971" x="3417888" y="4818063"/>
          <p14:tracePt t="37988" x="3417888" y="4843463"/>
          <p14:tracePt t="38004" x="3417888" y="4856163"/>
          <p14:tracePt t="38027" x="3417888" y="4868863"/>
          <p14:tracePt t="38064" x="3417888" y="4879975"/>
          <p14:tracePt t="38104" x="3417888" y="4892675"/>
          <p14:tracePt t="38121" x="3417888" y="4905375"/>
          <p14:tracePt t="38162" x="3417888" y="4918075"/>
          <p14:tracePt t="38374" x="3417888" y="4943475"/>
          <p14:tracePt t="38399" x="3405188" y="4956175"/>
          <p14:tracePt t="38408" x="3405188" y="4968875"/>
          <p14:tracePt t="38413" x="3405188" y="4992688"/>
          <p14:tracePt t="38422" x="3405188" y="5018088"/>
          <p14:tracePt t="38430" x="3405188" y="5030788"/>
          <p14:tracePt t="38454" x="3392488" y="5056188"/>
          <p14:tracePt t="38455" x="3379788" y="5118100"/>
          <p14:tracePt t="38459" x="3367088" y="5130800"/>
          <p14:tracePt t="38471" x="3354388" y="5156200"/>
          <p14:tracePt t="38475" x="3341688" y="5194300"/>
          <p14:tracePt t="38488" x="3328988" y="5218113"/>
          <p14:tracePt t="38491" x="3317875" y="5230813"/>
          <p14:tracePt t="38504" x="3305175" y="5256213"/>
          <p14:tracePt t="38508" x="3305175" y="5268913"/>
          <p14:tracePt t="38522" x="3305175" y="5281613"/>
          <p14:tracePt t="38523" x="3292475" y="5305425"/>
          <p14:tracePt t="38538" x="3254375" y="5343525"/>
          <p14:tracePt t="38539" x="3205163" y="5381625"/>
          <p14:tracePt t="38555" x="3141663" y="5418138"/>
          <p14:tracePt t="38555" x="3054350" y="5481638"/>
          <p14:tracePt t="38563" x="2992438" y="5507038"/>
          <p14:tracePt t="38574" x="2890838" y="5581650"/>
          <p14:tracePt t="38579" x="2867025" y="5594350"/>
          <p14:tracePt t="38588" x="2803525" y="5643563"/>
          <p14:tracePt t="38595" x="2778125" y="5656263"/>
          <p14:tracePt t="38784" x="2778125" y="5668963"/>
          <p14:tracePt t="38793" x="2778125" y="5707063"/>
          <p14:tracePt t="38800" x="2767013" y="5743575"/>
          <p14:tracePt t="38808" x="2754313" y="5768975"/>
          <p14:tracePt t="38815" x="2754313" y="5794375"/>
          <p14:tracePt t="38826" x="2754313" y="5819775"/>
          <p14:tracePt t="38838" x="2754313" y="5843588"/>
          <p14:tracePt t="38839" x="2767013" y="5868988"/>
          <p14:tracePt t="38855" x="2790825" y="5881688"/>
          <p14:tracePt t="38856" x="2803525" y="5881688"/>
          <p14:tracePt t="38863" x="2816225" y="5881688"/>
          <p14:tracePt t="38888" x="2841625" y="5881688"/>
          <p14:tracePt t="38888" x="2841625" y="5894388"/>
          <p14:tracePt t="38904" x="2854325" y="5907088"/>
          <p14:tracePt t="38909" x="2854325" y="5945188"/>
          <p14:tracePt t="38921" x="2854325" y="5994400"/>
          <p14:tracePt t="38925" x="2854325" y="6032500"/>
          <p14:tracePt t="38938" x="2854325" y="6056313"/>
          <p14:tracePt t="38941" x="2867025" y="6094413"/>
          <p14:tracePt t="38955" x="2867025" y="6119813"/>
          <p14:tracePt t="38958" x="2879725" y="6132513"/>
          <p14:tracePt t="38971" x="2879725" y="6157913"/>
          <p14:tracePt t="38972" x="2890838" y="6194425"/>
          <p14:tracePt t="38980" x="2890838" y="6232525"/>
          <p14:tracePt t="38989" x="2903538" y="6269038"/>
          <p14:tracePt t="39005" x="2903538" y="6294438"/>
          <p14:tracePt t="39006" x="2916238" y="6332538"/>
          <p14:tracePt t="39022" x="2916238" y="6357938"/>
          <p14:tracePt t="39023" x="2941638" y="6394450"/>
          <p14:tracePt t="39027" x="2954338" y="6407150"/>
          <p14:tracePt t="39038" x="2954338" y="6419850"/>
          <p14:tracePt t="39043" x="2979738" y="6445250"/>
          <p14:tracePt t="39055" x="2992438" y="6457950"/>
          <p14:tracePt t="39059" x="3016250" y="6483350"/>
          <p14:tracePt t="39071" x="3041650" y="6519863"/>
          <p14:tracePt t="39075" x="3054350" y="6532563"/>
          <p14:tracePt t="39088" x="3103563" y="6594475"/>
          <p14:tracePt t="39091" x="3141663" y="6632575"/>
          <p14:tracePt t="39105" x="3167063" y="6683375"/>
          <p14:tracePt t="39108" x="3205163" y="6719888"/>
          <p14:tracePt t="39121" x="3241675" y="6783388"/>
          <p14:tracePt t="39122" x="3267075" y="6807200"/>
          <p14:tracePt t="39468" x="7673975" y="6807200"/>
          <p14:tracePt t="39477" x="7697788" y="6783388"/>
          <p14:tracePt t="39488" x="7735888" y="6757988"/>
          <p14:tracePt t="39493" x="7748588" y="6719888"/>
          <p14:tracePt t="39505" x="7773988" y="6707188"/>
          <p14:tracePt t="39509" x="7785100" y="6683375"/>
          <p14:tracePt t="39522" x="7810500" y="6645275"/>
          <p14:tracePt t="39526" x="7835900" y="6594475"/>
          <p14:tracePt t="39538" x="7861300" y="6557963"/>
          <p14:tracePt t="39541" x="7897813" y="6445250"/>
          <p14:tracePt t="39571" x="7923213" y="6394450"/>
          <p14:tracePt t="39572" x="7974013" y="6307138"/>
          <p14:tracePt t="39581" x="7986713" y="6269038"/>
          <p14:tracePt t="39589" x="8010525" y="6245225"/>
          <p14:tracePt t="39595" x="8010525" y="6232525"/>
          <p14:tracePt t="39605" x="8023225" y="6219825"/>
          <p14:tracePt t="39611" x="8048625" y="6181725"/>
          <p14:tracePt t="39621" x="8048625" y="6157913"/>
          <p14:tracePt t="39627" x="8048625" y="6132513"/>
          <p14:tracePt t="39638" x="8074025" y="6119813"/>
          <p14:tracePt t="39643" x="8074025" y="6081713"/>
          <p14:tracePt t="39655" x="8086725" y="6056313"/>
          <p14:tracePt t="39659" x="8099425" y="6032500"/>
          <p14:tracePt t="39672" x="8110538" y="6007100"/>
          <p14:tracePt t="39675" x="8123238" y="5969000"/>
          <p14:tracePt t="39688" x="8135938" y="5945188"/>
          <p14:tracePt t="39691" x="8148638" y="5907088"/>
          <p14:tracePt t="39705" x="8148638" y="5894388"/>
          <p14:tracePt t="39707" x="8161338" y="5881688"/>
          <p14:tracePt t="39721" x="8174038" y="5856288"/>
          <p14:tracePt t="39738" x="8174038" y="5843588"/>
          <p14:tracePt t="39739" x="8186738" y="5832475"/>
          <p14:tracePt t="39755" x="8199438" y="5807075"/>
          <p14:tracePt t="39756" x="8199438" y="5794375"/>
          <p14:tracePt t="39761" x="8223250" y="5768975"/>
          <p14:tracePt t="39772" x="8223250" y="5743575"/>
          <p14:tracePt t="39777" x="8235950" y="5732463"/>
          <p14:tracePt t="39788" x="8248650" y="5719763"/>
          <p14:tracePt t="39793" x="8248650" y="5707063"/>
          <p14:tracePt t="39805" x="8261350" y="5707063"/>
          <p14:tracePt t="39809" x="8261350" y="5681663"/>
          <p14:tracePt t="39838" x="8261350" y="5668963"/>
          <p14:tracePt t="39841" x="8274050" y="5668963"/>
          <p14:tracePt t="39859" x="8286750" y="5656263"/>
          <p14:tracePt t="39871" x="8286750" y="5643563"/>
          <p14:tracePt t="39872" x="8286750" y="5630863"/>
          <p14:tracePt t="39888" x="8299450" y="5619750"/>
          <p14:tracePt t="39905" x="8299450" y="5607050"/>
          <p14:tracePt t="39906" x="8299450" y="5594350"/>
          <p14:tracePt t="39921" x="8324850" y="5568950"/>
          <p14:tracePt t="39927" x="8324850" y="5556250"/>
          <p14:tracePt t="39938" x="8335963" y="5543550"/>
          <p14:tracePt t="39943" x="8348663" y="5518150"/>
          <p14:tracePt t="39955" x="8361363" y="5507038"/>
          <p14:tracePt t="39959" x="8374063" y="5494338"/>
          <p14:tracePt t="39971" x="8386763" y="5456238"/>
          <p14:tracePt t="39975" x="8386763" y="5443538"/>
          <p14:tracePt t="39988" x="8399463" y="5430838"/>
          <p14:tracePt t="40021" x="8399463" y="5418138"/>
          <p14:tracePt t="40164" x="8399463" y="5407025"/>
          <p14:tracePt t="40172" x="8412163" y="5407025"/>
          <p14:tracePt t="40182" x="8412163" y="5394325"/>
          <p14:tracePt t="40189" x="8424863" y="5381625"/>
          <p14:tracePt t="40222" x="8424863" y="5368925"/>
          <p14:tracePt t="40330" x="8424863" y="5356225"/>
          <p14:tracePt t="48505" x="8424863" y="5330825"/>
          <p14:tracePt t="48512" x="8435975" y="5294313"/>
          <p14:tracePt t="48522" x="8461375" y="5256213"/>
          <p14:tracePt t="48529" x="8474075" y="5256213"/>
          <p14:tracePt t="48541" x="8486775" y="5230813"/>
          <p14:tracePt t="48544" x="8512175" y="5181600"/>
          <p14:tracePt t="48553" x="8537575" y="5156200"/>
          <p14:tracePt t="48560" x="8561388" y="5143500"/>
          <p14:tracePt t="48574" x="8574088" y="5105400"/>
          <p14:tracePt t="48576" x="8599488" y="5068888"/>
          <p14:tracePt t="48583" x="8624888" y="5018088"/>
          <p14:tracePt t="48589" x="8661400" y="4956175"/>
          <p14:tracePt t="48600" x="8674100" y="4930775"/>
          <p14:tracePt t="48605" x="8737600" y="4856163"/>
          <p14:tracePt t="48624" x="8786813" y="4779963"/>
          <p14:tracePt t="48624" x="8874125" y="4667250"/>
          <p14:tracePt t="48629" x="8924925" y="4592638"/>
          <p14:tracePt t="48640" x="8986838" y="4518025"/>
          <p14:tracePt t="48646" x="9024938" y="4443413"/>
          <p14:tracePt t="48657" x="9050338" y="4418013"/>
          <p14:tracePt t="48661" x="9075738" y="4367213"/>
          <p14:tracePt t="48674" x="9099550" y="4330700"/>
          <p14:tracePt t="48677" x="9112250" y="4267200"/>
          <p14:tracePt t="48690" x="9137650" y="4230688"/>
          <p14:tracePt t="48693" x="9163050" y="4154488"/>
          <p14:tracePt t="48707" x="9188450" y="4117975"/>
          <p14:tracePt t="48708" x="9199563" y="4092575"/>
          <p14:tracePt t="48715" x="9237663" y="4029075"/>
          <p14:tracePt t="48724" x="9263063" y="3967163"/>
          <p14:tracePt t="48731" x="9301163" y="3941763"/>
          <p14:tracePt t="48742" x="9337675" y="3879850"/>
          <p14:tracePt t="48747" x="9363075" y="3829050"/>
          <p14:tracePt t="48757" x="9401175" y="3792538"/>
          <p14:tracePt t="48763" x="9424988" y="3754438"/>
          <p14:tracePt t="48774" x="9463088" y="3679825"/>
          <p14:tracePt t="48779" x="9488488" y="3641725"/>
          <p14:tracePt t="48790" x="9513888" y="3603625"/>
          <p14:tracePt t="48795" x="9525000" y="3541713"/>
          <p14:tracePt t="48807" x="9537700" y="3467100"/>
          <p14:tracePt t="48811" x="9575800" y="3429000"/>
          <p14:tracePt t="48824" x="9601200" y="3354388"/>
          <p14:tracePt t="48827" x="9626600" y="3316288"/>
          <p14:tracePt t="48840" x="9663113" y="3228975"/>
          <p14:tracePt t="48841" x="9688513" y="3141663"/>
          <p14:tracePt t="48849" x="9701213" y="3065463"/>
          <p14:tracePt t="48860" x="9701213" y="3016250"/>
          <p14:tracePt t="48865" x="9713913" y="2952750"/>
          <p14:tracePt t="48874" x="9713913" y="2903538"/>
          <p14:tracePt t="48890" x="9713913" y="2865438"/>
          <p14:tracePt t="48891" x="9713913" y="2828925"/>
          <p14:tracePt t="48907" x="9713913" y="2790825"/>
          <p14:tracePt t="48907" x="9713913" y="2752725"/>
          <p14:tracePt t="48924" x="9713913" y="2728913"/>
          <p14:tracePt t="48924" x="9713913" y="2703513"/>
          <p14:tracePt t="48929" x="9713913" y="2678113"/>
          <p14:tracePt t="48940" x="9713913" y="2665413"/>
          <p14:tracePt t="48957" x="9726613" y="2627313"/>
          <p14:tracePt t="48958" x="9739313" y="2590800"/>
          <p14:tracePt t="48961" x="9739313" y="2565400"/>
          <p14:tracePt t="48974" x="9739313" y="2540000"/>
          <p14:tracePt t="48975" x="9739313" y="2503488"/>
          <p14:tracePt t="48990" x="9739313" y="2465388"/>
          <p14:tracePt t="48991" x="9739313" y="2427288"/>
          <p14:tracePt t="49007" x="9739313" y="2390775"/>
          <p14:tracePt t="49008" x="9739313" y="2352675"/>
          <p14:tracePt t="49024" x="9750425" y="2327275"/>
          <p14:tracePt t="49024" x="9750425" y="2303463"/>
          <p14:tracePt t="49040" x="9750425" y="2290763"/>
          <p14:tracePt t="49057" x="9750425" y="2265363"/>
          <p14:tracePt t="49058" x="9750425" y="2252663"/>
          <p14:tracePt t="49074" x="9750425" y="2239963"/>
          <p14:tracePt t="49090" x="9750425" y="2227263"/>
          <p14:tracePt t="49107" x="9750425" y="2214563"/>
          <p14:tracePt t="49125" x="9750425" y="2201863"/>
          <p14:tracePt t="49140" x="9750425" y="2190750"/>
          <p14:tracePt t="49157" x="9750425" y="2178050"/>
          <p14:tracePt t="49158" x="9750425" y="2165350"/>
          <p14:tracePt t="49174" x="9750425" y="2139950"/>
          <p14:tracePt t="49190" x="9750425" y="2127250"/>
          <p14:tracePt t="49207" x="9750425" y="2114550"/>
          <p14:tracePt t="49208" x="9750425" y="2101850"/>
          <p14:tracePt t="49224" x="9750425" y="2089150"/>
          <p14:tracePt t="49224" x="9750425" y="2078038"/>
          <p14:tracePt t="49229" x="9750425" y="2065338"/>
          <p14:tracePt t="49241" x="9750425" y="2039938"/>
          <p14:tracePt t="49246" x="9750425" y="2027238"/>
          <p14:tracePt t="49257" x="9750425" y="2014538"/>
          <p14:tracePt t="49260" x="9750425" y="2001838"/>
          <p14:tracePt t="49274" x="9750425" y="1989138"/>
          <p14:tracePt t="49275" x="9750425" y="1978025"/>
          <p14:tracePt t="49291" x="9750425" y="1965325"/>
          <p14:tracePt t="49307" x="9750425" y="1952625"/>
          <p14:tracePt t="49308" x="9763125" y="1939925"/>
          <p14:tracePt t="49324" x="9763125" y="1927225"/>
          <p14:tracePt t="49340" x="9763125" y="1914525"/>
          <p14:tracePt t="49357" x="9763125" y="1901825"/>
          <p14:tracePt t="49358" x="9763125" y="1889125"/>
          <p14:tracePt t="49374" x="9763125" y="1876425"/>
          <p14:tracePt t="49395" x="9763125" y="1865313"/>
          <p14:tracePt t="49409" x="9763125" y="1852613"/>
          <p14:tracePt t="49433" x="9763125" y="1839913"/>
          <p14:tracePt t="49489" x="9763125" y="1827213"/>
          <p14:tracePt t="49592" x="9763125" y="1814513"/>
          <p14:tracePt t="52204" x="9763125" y="1827213"/>
          <p14:tracePt t="52346" x="9763125" y="1839913"/>
          <p14:tracePt t="52363" x="9750425" y="1852613"/>
          <p14:tracePt t="52400" x="9750425" y="1865313"/>
          <p14:tracePt t="52456" x="9750425" y="1876425"/>
          <p14:tracePt t="52526" x="9739313" y="1876425"/>
          <p14:tracePt t="52558" x="9739313" y="1889125"/>
          <p14:tracePt t="52574" x="9739313" y="1901825"/>
          <p14:tracePt t="52709" x="9739313" y="1914525"/>
          <p14:tracePt t="52724" x="9726613" y="1914525"/>
          <p14:tracePt t="52740" x="9726613" y="1927225"/>
          <p14:tracePt t="52772" x="9726613" y="1939925"/>
          <p14:tracePt t="52795" x="9726613" y="1952625"/>
          <p14:tracePt t="52817" x="9713913" y="1952625"/>
          <p14:tracePt t="52841" x="9713913" y="1965325"/>
          <p14:tracePt t="52889" x="9701213" y="1965325"/>
          <p14:tracePt t="52905" x="9701213" y="1978025"/>
          <p14:tracePt t="52929" x="9688513" y="1978025"/>
          <p14:tracePt t="52943" x="9688513" y="1989138"/>
          <p14:tracePt t="52967" x="9688513" y="2001838"/>
          <p14:tracePt t="53031" x="9688513" y="2014538"/>
          <p14:tracePt t="53039" x="9675813" y="2027238"/>
          <p14:tracePt t="53055" x="9675813" y="2039938"/>
          <p14:tracePt t="53071" x="9675813" y="2052638"/>
          <p14:tracePt t="53093" x="9675813" y="2065338"/>
          <p14:tracePt t="53190" x="9675813" y="2078038"/>
          <p14:tracePt t="53837" x="9663113" y="2089150"/>
          <p14:tracePt t="53876" x="9663113" y="2101850"/>
          <p14:tracePt t="53908" x="9663113" y="2114550"/>
          <p14:tracePt t="53929" x="9663113" y="2127250"/>
          <p14:tracePt t="57512" x="9663113" y="2139950"/>
          <p14:tracePt t="57552" x="9663113" y="2152650"/>
          <p14:tracePt t="57587" x="9663113" y="2165350"/>
          <p14:tracePt t="57619" x="9663113" y="2178050"/>
          <p14:tracePt t="57639" x="9663113" y="2190750"/>
          <p14:tracePt t="57646" x="9663113" y="2201863"/>
          <p14:tracePt t="57670" x="9663113" y="2214563"/>
          <p14:tracePt t="57702" x="9663113" y="2227263"/>
          <p14:tracePt t="57733" x="9663113" y="2239963"/>
          <p14:tracePt t="57750" x="9663113" y="2252663"/>
          <p14:tracePt t="57779" x="9663113" y="2265363"/>
          <p14:tracePt t="57811" x="9663113" y="2278063"/>
          <p14:tracePt t="57868" x="9675813" y="2278063"/>
          <p14:tracePt t="57877" x="9675813" y="2290763"/>
          <p14:tracePt t="57916" x="9675813" y="2303463"/>
          <p14:tracePt t="57930" x="9675813" y="2314575"/>
          <p14:tracePt t="57961" x="9675813" y="2327275"/>
          <p14:tracePt t="57977" x="9675813" y="2339975"/>
          <p14:tracePt t="58001" x="9675813" y="2352675"/>
          <p14:tracePt t="58009" x="9688513" y="2352675"/>
          <p14:tracePt t="58033" x="9688513" y="2365375"/>
          <p14:tracePt t="58112" x="9688513" y="2378075"/>
          <p14:tracePt t="58160" x="9688513" y="2390775"/>
          <p14:tracePt t="58214" x="9688513" y="2403475"/>
          <p14:tracePt t="58326" x="9688513" y="2414588"/>
          <p14:tracePt t="60717" x="9688513" y="2427288"/>
          <p14:tracePt t="60724" x="9688513" y="2439988"/>
          <p14:tracePt t="60733" x="9688513" y="2452688"/>
          <p14:tracePt t="60749" x="9688513" y="2478088"/>
          <p14:tracePt t="60751" x="9688513" y="2490788"/>
          <p14:tracePt t="60757" x="9675813" y="2503488"/>
          <p14:tracePt t="60765" x="9663113" y="2516188"/>
          <p14:tracePt t="60770" x="9663113" y="2527300"/>
          <p14:tracePt t="60798" x="9663113" y="2540000"/>
          <p14:tracePt t="60817" x="9650413" y="2552700"/>
          <p14:tracePt t="60833" x="9650413" y="2565400"/>
          <p14:tracePt t="60843" x="9650413" y="2578100"/>
          <p14:tracePt t="60863" x="9637713" y="2590800"/>
          <p14:tracePt t="60877" x="9637713" y="2603500"/>
          <p14:tracePt t="60881" x="9637713" y="2616200"/>
          <p14:tracePt t="60893" x="9613900" y="2627313"/>
          <p14:tracePt t="60910" x="9613900" y="2652713"/>
          <p14:tracePt t="60911" x="9601200" y="2652713"/>
          <p14:tracePt t="60927" x="9601200" y="2665413"/>
          <p14:tracePt t="60943" x="9588500" y="2665413"/>
          <p14:tracePt t="61015" x="9588500" y="2678113"/>
          <p14:tracePt t="61023" x="9575800" y="2678113"/>
          <p14:tracePt t="61039" x="9563100" y="2690813"/>
          <p14:tracePt t="61045" x="9550400" y="2703513"/>
          <p14:tracePt t="61069" x="9537700" y="2703513"/>
          <p14:tracePt t="61077" x="9537700" y="2716213"/>
          <p14:tracePt t="61133" x="9525000" y="2716213"/>
          <p14:tracePt t="61196" x="9513888" y="2716213"/>
          <p14:tracePt t="61221" x="9513888" y="2728913"/>
          <p14:tracePt t="63193" x="9475788" y="2752725"/>
          <p14:tracePt t="63201" x="9401175" y="2778125"/>
          <p14:tracePt t="63209" x="9301163" y="2790825"/>
          <p14:tracePt t="63219" x="9137650" y="2790825"/>
          <p14:tracePt t="63224" x="8824913" y="2790825"/>
          <p14:tracePt t="63246" x="8212138" y="2728913"/>
          <p14:tracePt t="63248" x="6659563" y="2390775"/>
          <p14:tracePt t="63255" x="5695950" y="2152650"/>
          <p14:tracePt t="63265" x="4919663" y="1939925"/>
          <p14:tracePt t="63278" x="4005263" y="1676400"/>
          <p14:tracePt t="63278" x="3016250" y="1401763"/>
          <p14:tracePt t="63294" x="2316163" y="1201738"/>
          <p14:tracePt t="63295" x="1627188" y="925513"/>
          <p14:tracePt t="63310" x="938213" y="638175"/>
          <p14:tracePt t="63311" x="463550" y="387350"/>
          <p14:tracePt t="63327" x="238125" y="238125"/>
          <p14:tracePt t="63328" x="25400" y="74613"/>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0" name="Rectangle 99">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 name="Rectangle 101">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8" y="365126"/>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04" name="Rectangle 103">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06" name="Rectangle 105">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9"/>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52A75CF9-D459-47E3-9220-622649972C34}"/>
                  </a:ext>
                </a:extLst>
              </p:cNvPr>
              <p:cNvSpPr txBox="1"/>
              <p:nvPr/>
            </p:nvSpPr>
            <p:spPr>
              <a:xfrm>
                <a:off x="4051264" y="334058"/>
                <a:ext cx="7543187" cy="2089317"/>
              </a:xfrm>
              <a:prstGeom prst="rect">
                <a:avLst/>
              </a:prstGeom>
            </p:spPr>
            <p:txBody>
              <a:bodyPr vert="horz" lIns="91440" tIns="45720" rIns="91440" bIns="45720" rtlCol="0" anchor="ctr">
                <a:noAutofit/>
              </a:bodyPr>
              <a:lstStyle/>
              <a:p>
                <a:pPr>
                  <a:lnSpc>
                    <a:spcPct val="90000"/>
                  </a:lnSpc>
                  <a:spcBef>
                    <a:spcPts val="600"/>
                  </a:spcBef>
                  <a:spcAft>
                    <a:spcPts val="600"/>
                  </a:spcAft>
                </a:pPr>
                <a:r>
                  <a:rPr lang="es-AR" dirty="0">
                    <a:cs typeface="Arial" panose="020B0604020202020204" pitchFamily="34" charset="0"/>
                  </a:rPr>
                  <a:t>Una «</a:t>
                </a:r>
                <a:r>
                  <a:rPr lang="es-AR" dirty="0">
                    <a:solidFill>
                      <a:schemeClr val="accent2"/>
                    </a:solidFill>
                    <a:cs typeface="Arial" panose="020B0604020202020204" pitchFamily="34" charset="0"/>
                  </a:rPr>
                  <a:t>idea</a:t>
                </a:r>
                <a:r>
                  <a:rPr lang="es-AR" dirty="0">
                    <a:cs typeface="Arial" panose="020B0604020202020204" pitchFamily="34" charset="0"/>
                  </a:rPr>
                  <a:t>» es una «</a:t>
                </a:r>
                <a:r>
                  <a:rPr lang="es-AR" dirty="0">
                    <a:solidFill>
                      <a:schemeClr val="accent2"/>
                    </a:solidFill>
                    <a:cs typeface="Arial" panose="020B0604020202020204" pitchFamily="34" charset="0"/>
                  </a:rPr>
                  <a:t>noción racional</a:t>
                </a:r>
                <a:r>
                  <a:rPr lang="es-AR" dirty="0">
                    <a:cs typeface="Arial" panose="020B0604020202020204" pitchFamily="34" charset="0"/>
                  </a:rPr>
                  <a:t>» que nunca nos podrá conducir de forma directa a los </a:t>
                </a:r>
                <a:r>
                  <a:rPr lang="es-AR" dirty="0">
                    <a:solidFill>
                      <a:srgbClr val="E2AC00"/>
                    </a:solidFill>
                    <a:cs typeface="Arial" panose="020B0604020202020204" pitchFamily="34" charset="0"/>
                  </a:rPr>
                  <a:t>objetos</a:t>
                </a:r>
                <a:r>
                  <a:rPr lang="es-AR" dirty="0">
                    <a:cs typeface="Arial" panose="020B0604020202020204" pitchFamily="34" charset="0"/>
                  </a:rPr>
                  <a:t> reales. </a:t>
                </a:r>
              </a:p>
              <a:p>
                <a:pPr>
                  <a:lnSpc>
                    <a:spcPct val="90000"/>
                  </a:lnSpc>
                  <a:spcBef>
                    <a:spcPts val="600"/>
                  </a:spcBef>
                  <a:spcAft>
                    <a:spcPts val="600"/>
                  </a:spcAft>
                </a:pPr>
                <a:r>
                  <a:rPr lang="es-AR" dirty="0">
                    <a:cs typeface="Arial" panose="020B0604020202020204" pitchFamily="34" charset="0"/>
                  </a:rPr>
                  <a:t>Sí </a:t>
                </a:r>
                <a:r>
                  <a:rPr lang="es-AR" b="1" dirty="0">
                    <a:cs typeface="Arial" panose="020B0604020202020204" pitchFamily="34" charset="0"/>
                  </a:rPr>
                  <a:t>las </a:t>
                </a:r>
                <a:r>
                  <a:rPr lang="es-AR" dirty="0">
                    <a:cs typeface="Arial" panose="020B0604020202020204" pitchFamily="34" charset="0"/>
                  </a:rPr>
                  <a:t>«</a:t>
                </a:r>
                <a:r>
                  <a:rPr lang="es-AR" b="1" dirty="0">
                    <a:solidFill>
                      <a:schemeClr val="accent2"/>
                    </a:solidFill>
                    <a:cs typeface="Arial" panose="020B0604020202020204" pitchFamily="34" charset="0"/>
                  </a:rPr>
                  <a:t>ideas</a:t>
                </a:r>
                <a:r>
                  <a:rPr lang="es-AR" dirty="0">
                    <a:cs typeface="Arial" panose="020B0604020202020204" pitchFamily="34" charset="0"/>
                  </a:rPr>
                  <a:t>»</a:t>
                </a:r>
                <a:r>
                  <a:rPr lang="es-AR" b="1" dirty="0">
                    <a:cs typeface="Arial" panose="020B0604020202020204" pitchFamily="34" charset="0"/>
                  </a:rPr>
                  <a:t>, por medio de la </a:t>
                </a:r>
                <a:r>
                  <a:rPr lang="es-AR" b="1" dirty="0">
                    <a:solidFill>
                      <a:schemeClr val="accent2"/>
                    </a:solidFill>
                    <a:cs typeface="Arial" panose="020B0604020202020204" pitchFamily="34" charset="0"/>
                  </a:rPr>
                  <a:t>razón</a:t>
                </a:r>
                <a:r>
                  <a:rPr lang="es-AR" b="1" dirty="0">
                    <a:cs typeface="Arial" panose="020B0604020202020204" pitchFamily="34" charset="0"/>
                  </a:rPr>
                  <a:t>, nos sirven para guiar el «</a:t>
                </a:r>
                <a:r>
                  <a:rPr lang="es-AR" b="1" dirty="0">
                    <a:solidFill>
                      <a:schemeClr val="accent2"/>
                    </a:solidFill>
                    <a:cs typeface="Arial" panose="020B0604020202020204" pitchFamily="34" charset="0"/>
                  </a:rPr>
                  <a:t>entendimiento</a:t>
                </a:r>
                <a:r>
                  <a:rPr lang="es-AR" b="1" dirty="0">
                    <a:cs typeface="Arial" panose="020B0604020202020204" pitchFamily="34" charset="0"/>
                  </a:rPr>
                  <a:t>» a la </a:t>
                </a:r>
                <a:r>
                  <a:rPr lang="es-AR" b="1" dirty="0">
                    <a:solidFill>
                      <a:srgbClr val="FF0000"/>
                    </a:solidFill>
                    <a:cs typeface="Arial" panose="020B0604020202020204" pitchFamily="34" charset="0"/>
                  </a:rPr>
                  <a:t>experiencia</a:t>
                </a:r>
                <a:r>
                  <a:rPr lang="es-AR" b="1" dirty="0">
                    <a:cs typeface="Arial" panose="020B0604020202020204" pitchFamily="34" charset="0"/>
                  </a:rPr>
                  <a:t> </a:t>
                </a:r>
                <a:r>
                  <a:rPr lang="es-AR" dirty="0">
                    <a:cs typeface="Arial" panose="020B0604020202020204" pitchFamily="34" charset="0"/>
                  </a:rPr>
                  <a:t>(donde son contenidos los objetos reales) y al uso más completo posible de las reglas racionales.</a:t>
                </a:r>
              </a:p>
              <a:p>
                <a:pPr>
                  <a:lnSpc>
                    <a:spcPct val="90000"/>
                  </a:lnSpc>
                  <a:spcBef>
                    <a:spcPts val="600"/>
                  </a:spcBef>
                  <a:spcAft>
                    <a:spcPts val="600"/>
                  </a:spcAft>
                </a:pPr>
                <a:r>
                  <a:rPr lang="es-AR" dirty="0">
                    <a:cs typeface="Arial" panose="020B0604020202020204" pitchFamily="34" charset="0"/>
                  </a:rPr>
                  <a:t>En otras palabras, la «</a:t>
                </a:r>
                <a:r>
                  <a:rPr lang="es-AR" dirty="0">
                    <a:solidFill>
                      <a:schemeClr val="accent2"/>
                    </a:solidFill>
                    <a:cs typeface="Arial" panose="020B0604020202020204" pitchFamily="34" charset="0"/>
                  </a:rPr>
                  <a:t>idea</a:t>
                </a:r>
                <a:r>
                  <a:rPr lang="es-AR" dirty="0">
                    <a:cs typeface="Arial" panose="020B0604020202020204" pitchFamily="34" charset="0"/>
                  </a:rPr>
                  <a:t>» contiene el prototipo del uso del «</a:t>
                </a:r>
                <a:r>
                  <a:rPr lang="es-AR" dirty="0">
                    <a:solidFill>
                      <a:schemeClr val="accent2"/>
                    </a:solidFill>
                    <a:cs typeface="Arial" panose="020B0604020202020204" pitchFamily="34" charset="0"/>
                  </a:rPr>
                  <a:t>entendimiento</a:t>
                </a:r>
                <a:r>
                  <a:rPr lang="es-AR" dirty="0">
                    <a:cs typeface="Arial" panose="020B0604020202020204" pitchFamily="34" charset="0"/>
                  </a:rPr>
                  <a:t>». </a:t>
                </a:r>
                <a14:m>
                  <m:oMath xmlns:m="http://schemas.openxmlformats.org/officeDocument/2006/math">
                    <m:r>
                      <m:rPr>
                        <m:sty m:val="p"/>
                      </m:rPr>
                      <a:rPr lang="es-AR" dirty="0" smtClean="0">
                        <a:latin typeface="Cambria Math" panose="02040503050406030204" pitchFamily="18" charset="0"/>
                        <a:cs typeface="Arial" panose="020B0604020202020204" pitchFamily="34" charset="0"/>
                      </a:rPr>
                      <m:t>y</m:t>
                    </m:r>
                    <m:r>
                      <a:rPr lang="es-AR" b="0" i="0" dirty="0" smtClean="0">
                        <a:latin typeface="Cambria Math" panose="02040503050406030204" pitchFamily="18" charset="0"/>
                        <a:cs typeface="Arial" panose="020B0604020202020204" pitchFamily="34" charset="0"/>
                      </a:rPr>
                      <m:t>=</m:t>
                    </m:r>
                    <m:r>
                      <a:rPr lang="pt-BR" i="1" smtClean="0">
                        <a:latin typeface="Cambria Math" panose="02040503050406030204" pitchFamily="18" charset="0"/>
                        <a:cs typeface="Arial" panose="020B0604020202020204" pitchFamily="34" charset="0"/>
                      </a:rPr>
                      <m:t>𝑓</m:t>
                    </m:r>
                    <m:d>
                      <m:dPr>
                        <m:ctrlPr>
                          <a:rPr lang="pt-BR" i="1" smtClean="0">
                            <a:latin typeface="Cambria Math" panose="02040503050406030204" pitchFamily="18" charset="0"/>
                            <a:cs typeface="Arial" panose="020B0604020202020204" pitchFamily="34" charset="0"/>
                          </a:rPr>
                        </m:ctrlPr>
                      </m:dPr>
                      <m:e>
                        <m:r>
                          <a:rPr lang="pt-BR" i="1" smtClean="0">
                            <a:latin typeface="Cambria Math" panose="02040503050406030204" pitchFamily="18" charset="0"/>
                            <a:cs typeface="Arial" panose="020B0604020202020204" pitchFamily="34" charset="0"/>
                          </a:rPr>
                          <m:t>𝑥</m:t>
                        </m:r>
                      </m:e>
                    </m:d>
                  </m:oMath>
                </a14:m>
                <a:endParaRPr lang="es-AR" dirty="0">
                  <a:cs typeface="Arial" panose="020B0604020202020204" pitchFamily="34" charset="0"/>
                </a:endParaRPr>
              </a:p>
            </p:txBody>
          </p:sp>
        </mc:Choice>
        <mc:Fallback xmlns="">
          <p:sp>
            <p:nvSpPr>
              <p:cNvPr id="6" name="CuadroTexto 5">
                <a:extLst>
                  <a:ext uri="{FF2B5EF4-FFF2-40B4-BE49-F238E27FC236}">
                    <a16:creationId xmlns:a16="http://schemas.microsoft.com/office/drawing/2014/main" id="{52A75CF9-D459-47E3-9220-622649972C34}"/>
                  </a:ext>
                </a:extLst>
              </p:cNvPr>
              <p:cNvSpPr txBox="1">
                <a:spLocks noRot="1" noChangeAspect="1" noMove="1" noResize="1" noEditPoints="1" noAdjustHandles="1" noChangeArrowheads="1" noChangeShapeType="1" noTextEdit="1"/>
              </p:cNvSpPr>
              <p:nvPr/>
            </p:nvSpPr>
            <p:spPr>
              <a:xfrm>
                <a:off x="4051264" y="334058"/>
                <a:ext cx="7543187" cy="2089317"/>
              </a:xfrm>
              <a:prstGeom prst="rect">
                <a:avLst/>
              </a:prstGeom>
              <a:blipFill>
                <a:blip r:embed="rId4"/>
                <a:stretch>
                  <a:fillRect l="-728" t="-3790" r="-1051" b="-3207"/>
                </a:stretch>
              </a:blipFill>
            </p:spPr>
            <p:txBody>
              <a:bodyPr/>
              <a:lstStyle/>
              <a:p>
                <a:r>
                  <a:rPr lang="es-AR">
                    <a:noFill/>
                  </a:rPr>
                  <a:t> </a:t>
                </a:r>
              </a:p>
            </p:txBody>
          </p:sp>
        </mc:Fallback>
      </mc:AlternateContent>
      <p:sp>
        <p:nvSpPr>
          <p:cNvPr id="7" name="CuadroTexto 6">
            <a:extLst>
              <a:ext uri="{FF2B5EF4-FFF2-40B4-BE49-F238E27FC236}">
                <a16:creationId xmlns:a16="http://schemas.microsoft.com/office/drawing/2014/main" id="{0266C942-6BCD-4E80-B7E4-9F8EA0FBA644}"/>
              </a:ext>
            </a:extLst>
          </p:cNvPr>
          <p:cNvSpPr txBox="1"/>
          <p:nvPr/>
        </p:nvSpPr>
        <p:spPr>
          <a:xfrm rot="18523852">
            <a:off x="592008" y="3017271"/>
            <a:ext cx="2270622" cy="369332"/>
          </a:xfrm>
          <a:prstGeom prst="rect">
            <a:avLst/>
          </a:prstGeom>
          <a:noFill/>
        </p:spPr>
        <p:txBody>
          <a:bodyPr wrap="none" rtlCol="0">
            <a:spAutoFit/>
          </a:bodyPr>
          <a:lstStyle/>
          <a:p>
            <a:r>
              <a:rPr lang="es-AR" dirty="0">
                <a:ln w="0"/>
                <a:solidFill>
                  <a:schemeClr val="accent1"/>
                </a:solidFill>
                <a:effectLst>
                  <a:outerShdw blurRad="38100" dist="25400" dir="5400000" algn="ctr" rotWithShape="0">
                    <a:srgbClr val="6E747A">
                      <a:alpha val="43000"/>
                    </a:srgbClr>
                  </a:outerShdw>
                </a:effectLst>
              </a:rPr>
              <a:t>Del </a:t>
            </a:r>
            <a:r>
              <a:rPr lang="es-AR" dirty="0">
                <a:ln w="0"/>
                <a:solidFill>
                  <a:srgbClr val="FF6600"/>
                </a:solidFill>
                <a:effectLst>
                  <a:outerShdw blurRad="38100" dist="25400" dir="5400000" algn="ctr" rotWithShape="0">
                    <a:srgbClr val="6E747A">
                      <a:alpha val="43000"/>
                    </a:srgbClr>
                  </a:outerShdw>
                </a:effectLst>
              </a:rPr>
              <a:t>dato</a:t>
            </a:r>
            <a:r>
              <a:rPr lang="es-AR" dirty="0">
                <a:ln w="0"/>
                <a:solidFill>
                  <a:schemeClr val="accent1"/>
                </a:solidFill>
                <a:effectLst>
                  <a:outerShdw blurRad="38100" dist="25400" dir="5400000" algn="ctr" rotWithShape="0">
                    <a:srgbClr val="6E747A">
                      <a:alpha val="43000"/>
                    </a:srgbClr>
                  </a:outerShdw>
                </a:effectLst>
              </a:rPr>
              <a:t> a la </a:t>
            </a:r>
            <a:r>
              <a:rPr lang="es-AR" dirty="0">
                <a:ln w="0"/>
                <a:solidFill>
                  <a:schemeClr val="accent5"/>
                </a:solidFill>
                <a:effectLst>
                  <a:outerShdw blurRad="38100" dist="25400" dir="5400000" algn="ctr" rotWithShape="0">
                    <a:srgbClr val="6E747A">
                      <a:alpha val="43000"/>
                    </a:srgbClr>
                  </a:outerShdw>
                </a:effectLst>
              </a:rPr>
              <a:t>sabiduría</a:t>
            </a:r>
          </a:p>
        </p:txBody>
      </p:sp>
      <p:pic>
        <p:nvPicPr>
          <p:cNvPr id="2" name="Imagen 1">
            <a:extLst>
              <a:ext uri="{FF2B5EF4-FFF2-40B4-BE49-F238E27FC236}">
                <a16:creationId xmlns:a16="http://schemas.microsoft.com/office/drawing/2014/main" id="{073801E5-EC1E-4270-8EAF-4A51D71B92D7}"/>
              </a:ext>
            </a:extLst>
          </p:cNvPr>
          <p:cNvPicPr>
            <a:picLocks noChangeAspect="1"/>
          </p:cNvPicPr>
          <p:nvPr/>
        </p:nvPicPr>
        <p:blipFill>
          <a:blip r:embed="rId5"/>
          <a:stretch>
            <a:fillRect/>
          </a:stretch>
        </p:blipFill>
        <p:spPr>
          <a:xfrm>
            <a:off x="1517207" y="2423375"/>
            <a:ext cx="6945879" cy="4320000"/>
          </a:xfrm>
          <a:prstGeom prst="rect">
            <a:avLst/>
          </a:prstGeom>
        </p:spPr>
      </p:pic>
      <p:sp>
        <p:nvSpPr>
          <p:cNvPr id="8" name="92 Rectángulo redondeado">
            <a:extLst>
              <a:ext uri="{FF2B5EF4-FFF2-40B4-BE49-F238E27FC236}">
                <a16:creationId xmlns:a16="http://schemas.microsoft.com/office/drawing/2014/main" id="{A557E3DF-B2D6-8314-4D0F-076CF28F21A8}"/>
              </a:ext>
            </a:extLst>
          </p:cNvPr>
          <p:cNvSpPr/>
          <p:nvPr/>
        </p:nvSpPr>
        <p:spPr>
          <a:xfrm>
            <a:off x="822176" y="494317"/>
            <a:ext cx="2961330" cy="1809750"/>
          </a:xfrm>
          <a:prstGeom prst="roundRect">
            <a:avLst/>
          </a:prstGeom>
          <a:noFill/>
          <a:ln w="127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s-ES" sz="1100">
                <a:solidFill>
                  <a:schemeClr val="tx2"/>
                </a:solidFill>
                <a:latin typeface="+mn-lt"/>
                <a:ea typeface="+mn-ea"/>
                <a:cs typeface="+mn-cs"/>
              </a:rPr>
              <a:t>Adaptación de los pensamientos a los hechos</a:t>
            </a:r>
          </a:p>
          <a:p>
            <a:pPr marL="0" indent="0" algn="ctr"/>
            <a:r>
              <a:rPr lang="es-ES" sz="1100">
                <a:solidFill>
                  <a:schemeClr val="tx2"/>
                </a:solidFill>
                <a:latin typeface="+mn-lt"/>
                <a:ea typeface="+mn-ea"/>
                <a:cs typeface="+mn-cs"/>
              </a:rPr>
              <a:t>Experiencia</a:t>
            </a:r>
          </a:p>
        </p:txBody>
      </p:sp>
      <p:sp>
        <p:nvSpPr>
          <p:cNvPr id="9" name="93 Rectángulo redondeado">
            <a:extLst>
              <a:ext uri="{FF2B5EF4-FFF2-40B4-BE49-F238E27FC236}">
                <a16:creationId xmlns:a16="http://schemas.microsoft.com/office/drawing/2014/main" id="{59DE9D63-B2EB-28C9-B08B-0DC51E751187}"/>
              </a:ext>
            </a:extLst>
          </p:cNvPr>
          <p:cNvSpPr/>
          <p:nvPr/>
        </p:nvSpPr>
        <p:spPr>
          <a:xfrm>
            <a:off x="1304489" y="1606491"/>
            <a:ext cx="523825" cy="180947"/>
          </a:xfrm>
          <a:prstGeom prst="roundRect">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s-ES" sz="1100">
                <a:solidFill>
                  <a:schemeClr val="tx2"/>
                </a:solidFill>
                <a:latin typeface="+mn-lt"/>
                <a:ea typeface="+mn-ea"/>
                <a:cs typeface="+mn-cs"/>
              </a:rPr>
              <a:t>Idea</a:t>
            </a:r>
          </a:p>
        </p:txBody>
      </p:sp>
      <p:sp>
        <p:nvSpPr>
          <p:cNvPr id="10" name="94 Rectángulo redondeado">
            <a:extLst>
              <a:ext uri="{FF2B5EF4-FFF2-40B4-BE49-F238E27FC236}">
                <a16:creationId xmlns:a16="http://schemas.microsoft.com/office/drawing/2014/main" id="{F64B2ACA-0DBF-C27C-6263-A2989E08D699}"/>
              </a:ext>
            </a:extLst>
          </p:cNvPr>
          <p:cNvSpPr/>
          <p:nvPr/>
        </p:nvSpPr>
        <p:spPr>
          <a:xfrm>
            <a:off x="2011361" y="1606491"/>
            <a:ext cx="553392" cy="180947"/>
          </a:xfrm>
          <a:prstGeom prst="roundRect">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s-ES" sz="1100">
                <a:solidFill>
                  <a:schemeClr val="tx2"/>
                </a:solidFill>
                <a:latin typeface="+mn-lt"/>
                <a:ea typeface="+mn-ea"/>
                <a:cs typeface="+mn-cs"/>
              </a:rPr>
              <a:t>Idea</a:t>
            </a:r>
          </a:p>
        </p:txBody>
      </p:sp>
      <p:sp>
        <p:nvSpPr>
          <p:cNvPr id="11" name="95 Rectángulo redondeado">
            <a:extLst>
              <a:ext uri="{FF2B5EF4-FFF2-40B4-BE49-F238E27FC236}">
                <a16:creationId xmlns:a16="http://schemas.microsoft.com/office/drawing/2014/main" id="{37C0B5F7-2C38-AEB9-EC87-F58BAB42006E}"/>
              </a:ext>
            </a:extLst>
          </p:cNvPr>
          <p:cNvSpPr/>
          <p:nvPr/>
        </p:nvSpPr>
        <p:spPr>
          <a:xfrm>
            <a:off x="2756969" y="1606491"/>
            <a:ext cx="553392" cy="180947"/>
          </a:xfrm>
          <a:prstGeom prst="roundRect">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s-ES" sz="1100">
                <a:solidFill>
                  <a:schemeClr val="tx2"/>
                </a:solidFill>
                <a:latin typeface="+mn-lt"/>
                <a:ea typeface="+mn-ea"/>
                <a:cs typeface="+mn-cs"/>
              </a:rPr>
              <a:t>Idea</a:t>
            </a:r>
          </a:p>
        </p:txBody>
      </p:sp>
      <p:cxnSp>
        <p:nvCxnSpPr>
          <p:cNvPr id="12" name="96 Conector recto">
            <a:extLst>
              <a:ext uri="{FF2B5EF4-FFF2-40B4-BE49-F238E27FC236}">
                <a16:creationId xmlns:a16="http://schemas.microsoft.com/office/drawing/2014/main" id="{7EE24DD1-049B-FF56-99C2-475B49233C15}"/>
              </a:ext>
            </a:extLst>
          </p:cNvPr>
          <p:cNvCxnSpPr>
            <a:stCxn id="9" idx="3"/>
            <a:endCxn id="10" idx="1"/>
          </p:cNvCxnSpPr>
          <p:nvPr/>
        </p:nvCxnSpPr>
        <p:spPr>
          <a:xfrm>
            <a:off x="1828314" y="1696965"/>
            <a:ext cx="1830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97 Conector recto">
            <a:extLst>
              <a:ext uri="{FF2B5EF4-FFF2-40B4-BE49-F238E27FC236}">
                <a16:creationId xmlns:a16="http://schemas.microsoft.com/office/drawing/2014/main" id="{65976B1D-F5BA-7502-5E67-3DEC69906650}"/>
              </a:ext>
            </a:extLst>
          </p:cNvPr>
          <p:cNvCxnSpPr>
            <a:stCxn id="10" idx="3"/>
            <a:endCxn id="11" idx="1"/>
          </p:cNvCxnSpPr>
          <p:nvPr/>
        </p:nvCxnSpPr>
        <p:spPr>
          <a:xfrm>
            <a:off x="2564753" y="1696965"/>
            <a:ext cx="19221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98 Rectángulo redondeado">
            <a:extLst>
              <a:ext uri="{FF2B5EF4-FFF2-40B4-BE49-F238E27FC236}">
                <a16:creationId xmlns:a16="http://schemas.microsoft.com/office/drawing/2014/main" id="{26DBCC69-2EC3-8921-2D44-7E3040407E04}"/>
              </a:ext>
            </a:extLst>
          </p:cNvPr>
          <p:cNvSpPr/>
          <p:nvPr/>
        </p:nvSpPr>
        <p:spPr>
          <a:xfrm>
            <a:off x="890091" y="977406"/>
            <a:ext cx="2825500" cy="938362"/>
          </a:xfrm>
          <a:prstGeom prst="roundRect">
            <a:avLst/>
          </a:prstGeom>
          <a:noFill/>
          <a:ln w="127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s-ES" sz="1100">
                <a:solidFill>
                  <a:schemeClr val="tx2"/>
                </a:solidFill>
                <a:latin typeface="+mn-lt"/>
                <a:ea typeface="+mn-ea"/>
                <a:cs typeface="+mn-cs"/>
              </a:rPr>
              <a:t>Sistema de pensamiento de ideas:</a:t>
            </a:r>
            <a:br>
              <a:rPr lang="es-ES" sz="1100">
                <a:solidFill>
                  <a:schemeClr val="tx2"/>
                </a:solidFill>
                <a:latin typeface="+mn-lt"/>
                <a:ea typeface="+mn-ea"/>
                <a:cs typeface="+mn-cs"/>
              </a:rPr>
            </a:br>
            <a:r>
              <a:rPr lang="es-ES" sz="1100" baseline="0">
                <a:solidFill>
                  <a:schemeClr val="tx2"/>
                </a:solidFill>
                <a:latin typeface="+mn-lt"/>
                <a:ea typeface="+mn-ea"/>
                <a:cs typeface="+mn-cs"/>
              </a:rPr>
              <a:t> </a:t>
            </a:r>
            <a:r>
              <a:rPr lang="es-ES" sz="1100">
                <a:solidFill>
                  <a:schemeClr val="tx2"/>
                </a:solidFill>
                <a:latin typeface="+mn-lt"/>
                <a:ea typeface="+mn-ea"/>
                <a:cs typeface="+mn-cs"/>
              </a:rPr>
              <a:t>simples, fundamentales,  ordenadas, claras  y</a:t>
            </a:r>
          </a:p>
          <a:p>
            <a:pPr marL="0" indent="0" algn="ctr"/>
            <a:r>
              <a:rPr lang="es-ES" sz="1100">
                <a:solidFill>
                  <a:schemeClr val="tx2"/>
                </a:solidFill>
                <a:latin typeface="+mn-lt"/>
                <a:ea typeface="+mn-ea"/>
                <a:cs typeface="+mn-cs"/>
              </a:rPr>
              <a:t>no contraditorias</a:t>
            </a:r>
            <a:r>
              <a:rPr lang="es-ES" sz="1100" baseline="0">
                <a:solidFill>
                  <a:schemeClr val="tx2"/>
                </a:solidFill>
                <a:latin typeface="+mn-lt"/>
                <a:ea typeface="+mn-ea"/>
                <a:cs typeface="+mn-cs"/>
              </a:rPr>
              <a:t> </a:t>
            </a:r>
            <a:endParaRPr lang="es-ES" sz="1100">
              <a:solidFill>
                <a:schemeClr val="tx2"/>
              </a:solidFill>
              <a:latin typeface="+mn-lt"/>
              <a:ea typeface="+mn-ea"/>
              <a:cs typeface="+mn-cs"/>
            </a:endParaRPr>
          </a:p>
        </p:txBody>
      </p:sp>
      <p:sp>
        <p:nvSpPr>
          <p:cNvPr id="15" name="99 Rectángulo redondeado">
            <a:extLst>
              <a:ext uri="{FF2B5EF4-FFF2-40B4-BE49-F238E27FC236}">
                <a16:creationId xmlns:a16="http://schemas.microsoft.com/office/drawing/2014/main" id="{900B8C2E-42D7-01F7-B5C0-6FD06CC9C410}"/>
              </a:ext>
            </a:extLst>
          </p:cNvPr>
          <p:cNvSpPr/>
          <p:nvPr/>
        </p:nvSpPr>
        <p:spPr>
          <a:xfrm>
            <a:off x="1999159" y="1988333"/>
            <a:ext cx="553392" cy="188607"/>
          </a:xfrm>
          <a:prstGeom prst="roundRect">
            <a:avLst/>
          </a:prstGeom>
          <a:noFill/>
          <a:ln w="127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s-ES" sz="1100">
                <a:solidFill>
                  <a:schemeClr val="tx2"/>
                </a:solidFill>
                <a:latin typeface="+mn-lt"/>
                <a:ea typeface="+mn-ea"/>
                <a:cs typeface="+mn-cs"/>
              </a:rPr>
              <a:t>Hecho</a:t>
            </a:r>
          </a:p>
        </p:txBody>
      </p:sp>
      <p:sp>
        <p:nvSpPr>
          <p:cNvPr id="3" name="Marcador de número de diapositiva 2">
            <a:extLst>
              <a:ext uri="{FF2B5EF4-FFF2-40B4-BE49-F238E27FC236}">
                <a16:creationId xmlns:a16="http://schemas.microsoft.com/office/drawing/2014/main" id="{01447832-DFB5-70D7-EC08-D8FF825051B7}"/>
              </a:ext>
            </a:extLst>
          </p:cNvPr>
          <p:cNvSpPr>
            <a:spLocks noGrp="1"/>
          </p:cNvSpPr>
          <p:nvPr>
            <p:ph type="sldNum" sz="quarter" idx="12"/>
          </p:nvPr>
        </p:nvSpPr>
        <p:spPr/>
        <p:txBody>
          <a:bodyPr/>
          <a:lstStyle/>
          <a:p>
            <a:fld id="{DF0F741A-1C68-43B1-82BF-590C1E2811B5}" type="slidenum">
              <a:rPr lang="es-AR" smtClean="0"/>
              <a:t>4</a:t>
            </a:fld>
            <a:endParaRPr lang="es-AR"/>
          </a:p>
        </p:txBody>
      </p:sp>
    </p:spTree>
    <p:custDataLst>
      <p:tags r:id="rId1"/>
    </p:custDataLst>
    <p:extLst>
      <p:ext uri="{BB962C8B-B14F-4D97-AF65-F5344CB8AC3E}">
        <p14:creationId xmlns:p14="http://schemas.microsoft.com/office/powerpoint/2010/main" val="2077005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3A86A75C-4F4B-4683-9AE1-C65F6400EC91}">
      <p14:laserTraceLst xmlns:p14="http://schemas.microsoft.com/office/powerpoint/2010/main">
        <p14:tracePtLst>
          <p14:tracePt t="18052" x="0" y="0"/>
        </p14:tracePtLst>
      </p14:laserTraceLst>
    </p:ext>
    <p:ext uri="{E180D4A7-C9FB-4DFB-919C-405C955672EB}">
      <p14:showEvtLst xmlns:p14="http://schemas.microsoft.com/office/powerpoint/2010/main">
        <p14:playEvt time="1265" objId="8"/>
        <p14:stopEvt time="35589" objId="8"/>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3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magen 15">
            <a:extLst>
              <a:ext uri="{FF2B5EF4-FFF2-40B4-BE49-F238E27FC236}">
                <a16:creationId xmlns:a16="http://schemas.microsoft.com/office/drawing/2014/main" id="{F4ECA512-AE44-4DDF-4464-FCBD69F5BF98}"/>
              </a:ext>
            </a:extLst>
          </p:cNvPr>
          <p:cNvPicPr>
            <a:picLocks noChangeAspect="1"/>
          </p:cNvPicPr>
          <p:nvPr/>
        </p:nvPicPr>
        <p:blipFill>
          <a:blip r:embed="rId4" cstate="print"/>
          <a:stretch>
            <a:fillRect/>
          </a:stretch>
        </p:blipFill>
        <p:spPr>
          <a:xfrm>
            <a:off x="612648" y="2705352"/>
            <a:ext cx="11184103" cy="3600000"/>
          </a:xfrm>
          <a:prstGeom prst="rect">
            <a:avLst/>
          </a:prstGeom>
        </p:spPr>
      </p:pic>
      <p:sp>
        <p:nvSpPr>
          <p:cNvPr id="47" name="Freeform: Shape 33">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CuadroTexto 16">
            <a:extLst>
              <a:ext uri="{FF2B5EF4-FFF2-40B4-BE49-F238E27FC236}">
                <a16:creationId xmlns:a16="http://schemas.microsoft.com/office/drawing/2014/main" id="{5B8065EF-F8F1-4A24-8347-A438040A33D1}"/>
              </a:ext>
            </a:extLst>
          </p:cNvPr>
          <p:cNvSpPr txBox="1"/>
          <p:nvPr/>
        </p:nvSpPr>
        <p:spPr>
          <a:xfrm>
            <a:off x="612648" y="169333"/>
            <a:ext cx="3599688" cy="146304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s-AR" sz="3000" dirty="0">
                <a:solidFill>
                  <a:srgbClr val="FFFFFF"/>
                </a:solidFill>
                <a:latin typeface="+mj-lt"/>
                <a:ea typeface="+mj-ea"/>
                <a:cs typeface="+mj-cs"/>
              </a:rPr>
              <a:t>Semántica de significación</a:t>
            </a:r>
          </a:p>
        </p:txBody>
      </p:sp>
      <p:sp>
        <p:nvSpPr>
          <p:cNvPr id="48"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adroTexto 26">
            <a:extLst>
              <a:ext uri="{FF2B5EF4-FFF2-40B4-BE49-F238E27FC236}">
                <a16:creationId xmlns:a16="http://schemas.microsoft.com/office/drawing/2014/main" id="{8E44341D-3DC0-4770-A4BC-75792E241E3D}"/>
              </a:ext>
            </a:extLst>
          </p:cNvPr>
          <p:cNvSpPr txBox="1"/>
          <p:nvPr/>
        </p:nvSpPr>
        <p:spPr>
          <a:xfrm>
            <a:off x="4474462" y="44531"/>
            <a:ext cx="7074409" cy="2353733"/>
          </a:xfrm>
          <a:prstGeom prst="rect">
            <a:avLst/>
          </a:prstGeom>
        </p:spPr>
        <p:txBody>
          <a:bodyPr vert="horz" lIns="91440" tIns="45720" rIns="91440" bIns="45720" rtlCol="0" anchor="ctr">
            <a:normAutofit fontScale="92500" lnSpcReduction="10000"/>
          </a:bodyPr>
          <a:lstStyle/>
          <a:p>
            <a:pPr>
              <a:lnSpc>
                <a:spcPct val="90000"/>
              </a:lnSpc>
              <a:spcAft>
                <a:spcPts val="800"/>
              </a:spcAft>
            </a:pPr>
            <a:r>
              <a:rPr lang="es-AR" sz="2000" b="1" dirty="0">
                <a:solidFill>
                  <a:srgbClr val="FFFFFF"/>
                </a:solidFill>
              </a:rPr>
              <a:t>Las ideas, que nos vienen de las nociones racionales, se relacionan con los signos; consecuentemente, las palabras y la manera como las utilizamos pueden aclarar el principio de nuestras ideas. Entonces, para facilitar nuestra reflexión, en todos los campos de la ciencia, se deben cumplimentar con los requisitos de: </a:t>
            </a:r>
          </a:p>
          <a:p>
            <a:pPr marL="457200" indent="-457200">
              <a:lnSpc>
                <a:spcPct val="90000"/>
              </a:lnSpc>
              <a:spcAft>
                <a:spcPts val="800"/>
              </a:spcAft>
              <a:buFont typeface="+mj-lt"/>
              <a:buAutoNum type="arabicPeriod"/>
            </a:pPr>
            <a:r>
              <a:rPr lang="es-AR" sz="2000" b="1" dirty="0">
                <a:solidFill>
                  <a:srgbClr val="FFFFFF"/>
                </a:solidFill>
              </a:rPr>
              <a:t>claridad de los signos, </a:t>
            </a:r>
          </a:p>
          <a:p>
            <a:pPr marL="457200" indent="-457200">
              <a:lnSpc>
                <a:spcPct val="90000"/>
              </a:lnSpc>
              <a:spcAft>
                <a:spcPts val="800"/>
              </a:spcAft>
              <a:buFont typeface="+mj-lt"/>
              <a:buAutoNum type="arabicPeriod"/>
            </a:pPr>
            <a:r>
              <a:rPr lang="es-AR" sz="2000" b="1" dirty="0">
                <a:solidFill>
                  <a:srgbClr val="FFFFFF"/>
                </a:solidFill>
              </a:rPr>
              <a:t>precisión en los nombres, y</a:t>
            </a:r>
          </a:p>
          <a:p>
            <a:pPr marL="457200" indent="-457200">
              <a:lnSpc>
                <a:spcPct val="90000"/>
              </a:lnSpc>
              <a:spcAft>
                <a:spcPts val="800"/>
              </a:spcAft>
              <a:buFont typeface="+mj-lt"/>
              <a:buAutoNum type="arabicPeriod"/>
            </a:pPr>
            <a:r>
              <a:rPr lang="es-AR" sz="2000" b="1" dirty="0">
                <a:solidFill>
                  <a:srgbClr val="FFFFFF"/>
                </a:solidFill>
              </a:rPr>
              <a:t>orden en las ideas, de las más conocidas hacia las más nuevas.</a:t>
            </a:r>
          </a:p>
        </p:txBody>
      </p:sp>
      <p:pic>
        <p:nvPicPr>
          <p:cNvPr id="5" name="Imagen 4">
            <a:extLst>
              <a:ext uri="{FF2B5EF4-FFF2-40B4-BE49-F238E27FC236}">
                <a16:creationId xmlns:a16="http://schemas.microsoft.com/office/drawing/2014/main" id="{FCE6258A-85D2-4790-872E-E3BAFE9CC1F6}"/>
              </a:ext>
            </a:extLst>
          </p:cNvPr>
          <p:cNvPicPr>
            <a:picLocks noChangeAspect="1"/>
          </p:cNvPicPr>
          <p:nvPr/>
        </p:nvPicPr>
        <p:blipFill>
          <a:blip r:embed="rId5"/>
          <a:stretch>
            <a:fillRect/>
          </a:stretch>
        </p:blipFill>
        <p:spPr>
          <a:xfrm>
            <a:off x="2529316" y="1754343"/>
            <a:ext cx="1429861" cy="948060"/>
          </a:xfrm>
          <a:prstGeom prst="ellipse">
            <a:avLst/>
          </a:prstGeom>
          <a:ln>
            <a:noFill/>
          </a:ln>
          <a:effectLst>
            <a:softEdge rad="112500"/>
          </a:effectLst>
        </p:spPr>
      </p:pic>
      <p:sp>
        <p:nvSpPr>
          <p:cNvPr id="4" name="CuadroTexto 3">
            <a:extLst>
              <a:ext uri="{FF2B5EF4-FFF2-40B4-BE49-F238E27FC236}">
                <a16:creationId xmlns:a16="http://schemas.microsoft.com/office/drawing/2014/main" id="{DB92F75E-F006-ECB1-6DC5-BB16AE72923F}"/>
              </a:ext>
            </a:extLst>
          </p:cNvPr>
          <p:cNvSpPr txBox="1"/>
          <p:nvPr/>
        </p:nvSpPr>
        <p:spPr>
          <a:xfrm>
            <a:off x="1577846" y="1578201"/>
            <a:ext cx="2113280" cy="369332"/>
          </a:xfrm>
          <a:prstGeom prst="rect">
            <a:avLst/>
          </a:prstGeom>
          <a:noFill/>
        </p:spPr>
        <p:txBody>
          <a:bodyPr wrap="square">
            <a:spAutoFit/>
          </a:bodyPr>
          <a:lstStyle/>
          <a:p>
            <a:r>
              <a:rPr lang="es-AR" dirty="0">
                <a:solidFill>
                  <a:schemeClr val="bg1"/>
                </a:solidFill>
              </a:rPr>
              <a:t>Umberto Eco</a:t>
            </a:r>
          </a:p>
        </p:txBody>
      </p:sp>
      <p:sp>
        <p:nvSpPr>
          <p:cNvPr id="3" name="CuadroTexto 2">
            <a:extLst>
              <a:ext uri="{FF2B5EF4-FFF2-40B4-BE49-F238E27FC236}">
                <a16:creationId xmlns:a16="http://schemas.microsoft.com/office/drawing/2014/main" id="{C8CDBAAB-5676-AC54-C1D9-0A8EB6DE0F35}"/>
              </a:ext>
            </a:extLst>
          </p:cNvPr>
          <p:cNvSpPr txBox="1"/>
          <p:nvPr/>
        </p:nvSpPr>
        <p:spPr>
          <a:xfrm>
            <a:off x="252999" y="6391717"/>
            <a:ext cx="7412356" cy="369332"/>
          </a:xfrm>
          <a:prstGeom prst="rect">
            <a:avLst/>
          </a:prstGeom>
          <a:noFill/>
        </p:spPr>
        <p:txBody>
          <a:bodyPr wrap="square">
            <a:spAutoFit/>
          </a:bodyPr>
          <a:lstStyle/>
          <a:p>
            <a:pPr marL="0" algn="l" rtl="0" eaLnBrk="1" fontAlgn="b" latinLnBrk="0" hangingPunct="1">
              <a:spcBef>
                <a:spcPts val="0"/>
              </a:spcBef>
              <a:spcAft>
                <a:spcPts val="0"/>
              </a:spcAft>
            </a:pPr>
            <a:r>
              <a:rPr lang="es-ES" sz="1800" b="0" i="0" u="none" strike="noStrike" kern="1200" dirty="0">
                <a:solidFill>
                  <a:srgbClr val="000000"/>
                </a:solidFill>
                <a:effectLst/>
                <a:latin typeface="Calibri" panose="020F0502020204030204" pitchFamily="34" charset="0"/>
              </a:rPr>
              <a:t>D = Designación, R = Representación, </a:t>
            </a:r>
            <a:r>
              <a:rPr lang="el-GR" dirty="0">
                <a:solidFill>
                  <a:srgbClr val="000000"/>
                </a:solidFill>
                <a:latin typeface="Calibri" panose="020F0502020204030204" pitchFamily="34" charset="0"/>
              </a:rPr>
              <a:t>Δ = </a:t>
            </a:r>
            <a:r>
              <a:rPr lang="es-ES" dirty="0">
                <a:solidFill>
                  <a:srgbClr val="000000"/>
                </a:solidFill>
                <a:latin typeface="Calibri" panose="020F0502020204030204" pitchFamily="34" charset="0"/>
              </a:rPr>
              <a:t>Denotación , tal que , </a:t>
            </a:r>
            <a:r>
              <a:rPr lang="el-GR" dirty="0">
                <a:solidFill>
                  <a:srgbClr val="000000"/>
                </a:solidFill>
                <a:latin typeface="Calibri" panose="020F0502020204030204" pitchFamily="34" charset="0"/>
              </a:rPr>
              <a:t>Δ = </a:t>
            </a:r>
            <a:r>
              <a:rPr lang="es-ES" dirty="0">
                <a:solidFill>
                  <a:srgbClr val="000000"/>
                </a:solidFill>
                <a:latin typeface="Calibri" panose="020F0502020204030204" pitchFamily="34" charset="0"/>
              </a:rPr>
              <a:t>D ∩ R</a:t>
            </a:r>
            <a:endParaRPr lang="es-AR" dirty="0">
              <a:solidFill>
                <a:srgbClr val="000000"/>
              </a:solidFill>
              <a:latin typeface="Calibri" panose="020F0502020204030204" pitchFamily="34" charset="0"/>
            </a:endParaRPr>
          </a:p>
        </p:txBody>
      </p:sp>
      <p:sp>
        <p:nvSpPr>
          <p:cNvPr id="7" name="CuadroTexto 6">
            <a:extLst>
              <a:ext uri="{FF2B5EF4-FFF2-40B4-BE49-F238E27FC236}">
                <a16:creationId xmlns:a16="http://schemas.microsoft.com/office/drawing/2014/main" id="{39B6695C-38FF-8139-AA77-4E97AA457BFD}"/>
              </a:ext>
            </a:extLst>
          </p:cNvPr>
          <p:cNvSpPr txBox="1"/>
          <p:nvPr/>
        </p:nvSpPr>
        <p:spPr>
          <a:xfrm>
            <a:off x="4474462" y="4098579"/>
            <a:ext cx="386080" cy="461665"/>
          </a:xfrm>
          <a:prstGeom prst="rect">
            <a:avLst/>
          </a:prstGeom>
          <a:noFill/>
        </p:spPr>
        <p:txBody>
          <a:bodyPr wrap="square">
            <a:spAutoFit/>
          </a:bodyPr>
          <a:lstStyle/>
          <a:p>
            <a:r>
              <a:rPr lang="es-ES" sz="2000" b="0" i="0" u="none" strike="noStrike" kern="1200" dirty="0">
                <a:solidFill>
                  <a:srgbClr val="000000"/>
                </a:solidFill>
                <a:effectLst/>
                <a:latin typeface="Calibri" panose="020F0502020204030204" pitchFamily="34" charset="0"/>
              </a:rPr>
              <a:t>D</a:t>
            </a:r>
            <a:r>
              <a:rPr lang="es-ES" sz="2400" b="0" i="0" u="none" strike="noStrike" kern="1200" dirty="0">
                <a:solidFill>
                  <a:srgbClr val="000000"/>
                </a:solidFill>
                <a:effectLst/>
                <a:latin typeface="Calibri" panose="020F0502020204030204" pitchFamily="34" charset="0"/>
              </a:rPr>
              <a:t> </a:t>
            </a:r>
            <a:endParaRPr lang="es-AR" sz="2400" dirty="0"/>
          </a:p>
        </p:txBody>
      </p:sp>
      <p:sp>
        <p:nvSpPr>
          <p:cNvPr id="8" name="CuadroTexto 7">
            <a:extLst>
              <a:ext uri="{FF2B5EF4-FFF2-40B4-BE49-F238E27FC236}">
                <a16:creationId xmlns:a16="http://schemas.microsoft.com/office/drawing/2014/main" id="{B741AB0A-7533-58BD-3BE1-69CB928D30D7}"/>
              </a:ext>
            </a:extLst>
          </p:cNvPr>
          <p:cNvSpPr txBox="1"/>
          <p:nvPr/>
        </p:nvSpPr>
        <p:spPr>
          <a:xfrm>
            <a:off x="5135877" y="4265825"/>
            <a:ext cx="386080" cy="461665"/>
          </a:xfrm>
          <a:prstGeom prst="rect">
            <a:avLst/>
          </a:prstGeom>
          <a:noFill/>
        </p:spPr>
        <p:txBody>
          <a:bodyPr wrap="square">
            <a:spAutoFit/>
          </a:bodyPr>
          <a:lstStyle/>
          <a:p>
            <a:r>
              <a:rPr lang="es-ES" sz="2000" b="0" i="0" u="none" strike="noStrike" kern="1200" dirty="0">
                <a:solidFill>
                  <a:srgbClr val="000000"/>
                </a:solidFill>
                <a:effectLst/>
                <a:latin typeface="Calibri" panose="020F0502020204030204" pitchFamily="34" charset="0"/>
              </a:rPr>
              <a:t>R</a:t>
            </a:r>
            <a:r>
              <a:rPr lang="es-ES" sz="2400" b="0" i="0" u="none" strike="noStrike" kern="1200" dirty="0">
                <a:solidFill>
                  <a:srgbClr val="000000"/>
                </a:solidFill>
                <a:effectLst/>
                <a:latin typeface="Calibri" panose="020F0502020204030204" pitchFamily="34" charset="0"/>
              </a:rPr>
              <a:t> </a:t>
            </a:r>
            <a:endParaRPr lang="es-AR" sz="2400" dirty="0"/>
          </a:p>
        </p:txBody>
      </p:sp>
      <p:sp>
        <p:nvSpPr>
          <p:cNvPr id="9" name="CuadroTexto 8">
            <a:extLst>
              <a:ext uri="{FF2B5EF4-FFF2-40B4-BE49-F238E27FC236}">
                <a16:creationId xmlns:a16="http://schemas.microsoft.com/office/drawing/2014/main" id="{0341F84B-CD6B-612E-F812-DD70B8A57A62}"/>
              </a:ext>
            </a:extLst>
          </p:cNvPr>
          <p:cNvSpPr txBox="1"/>
          <p:nvPr/>
        </p:nvSpPr>
        <p:spPr>
          <a:xfrm>
            <a:off x="3498086" y="4818134"/>
            <a:ext cx="386080" cy="461665"/>
          </a:xfrm>
          <a:prstGeom prst="rect">
            <a:avLst/>
          </a:prstGeom>
          <a:noFill/>
        </p:spPr>
        <p:txBody>
          <a:bodyPr wrap="square">
            <a:spAutoFit/>
          </a:bodyPr>
          <a:lstStyle/>
          <a:p>
            <a:r>
              <a:rPr lang="el-GR" sz="2000" b="0" i="0" u="none" strike="noStrike" kern="1200" dirty="0">
                <a:solidFill>
                  <a:srgbClr val="000000"/>
                </a:solidFill>
                <a:effectLst/>
                <a:latin typeface="Calibri" panose="020F0502020204030204" pitchFamily="34" charset="0"/>
              </a:rPr>
              <a:t>Δ</a:t>
            </a:r>
            <a:r>
              <a:rPr lang="es-ES" sz="2400" b="0" i="0" u="none" strike="noStrike" kern="1200" dirty="0">
                <a:solidFill>
                  <a:srgbClr val="000000"/>
                </a:solidFill>
                <a:effectLst/>
                <a:latin typeface="Calibri" panose="020F0502020204030204" pitchFamily="34" charset="0"/>
              </a:rPr>
              <a:t> </a:t>
            </a:r>
            <a:endParaRPr lang="es-AR" sz="2400" dirty="0"/>
          </a:p>
        </p:txBody>
      </p:sp>
      <p:grpSp>
        <p:nvGrpSpPr>
          <p:cNvPr id="10" name="7 Grupo">
            <a:extLst>
              <a:ext uri="{FF2B5EF4-FFF2-40B4-BE49-F238E27FC236}">
                <a16:creationId xmlns:a16="http://schemas.microsoft.com/office/drawing/2014/main" id="{8DF80229-CFCA-B4E9-E8EE-75F1505D0D79}"/>
              </a:ext>
            </a:extLst>
          </p:cNvPr>
          <p:cNvGrpSpPr/>
          <p:nvPr/>
        </p:nvGrpSpPr>
        <p:grpSpPr>
          <a:xfrm>
            <a:off x="9973666" y="5292901"/>
            <a:ext cx="1823085" cy="997892"/>
            <a:chOff x="0" y="0"/>
            <a:chExt cx="1823085" cy="997892"/>
          </a:xfrm>
        </p:grpSpPr>
        <p:sp>
          <p:nvSpPr>
            <p:cNvPr id="11" name="34 Triángulo isósceles">
              <a:extLst>
                <a:ext uri="{FF2B5EF4-FFF2-40B4-BE49-F238E27FC236}">
                  <a16:creationId xmlns:a16="http://schemas.microsoft.com/office/drawing/2014/main" id="{C89A0BF7-A89E-E013-08A1-9C6C55F29CE3}"/>
                </a:ext>
              </a:extLst>
            </p:cNvPr>
            <p:cNvSpPr/>
            <p:nvPr/>
          </p:nvSpPr>
          <p:spPr>
            <a:xfrm>
              <a:off x="0" y="0"/>
              <a:ext cx="1823085" cy="952500"/>
            </a:xfrm>
            <a:prstGeom prst="triangle">
              <a:avLst/>
            </a:prstGeom>
            <a:noFill/>
            <a:ln w="3175" cap="flat" cmpd="sng" algn="ctr">
              <a:solidFill>
                <a:srgbClr val="00B050"/>
              </a:solidFill>
              <a:prstDash val="solid"/>
            </a:ln>
            <a:effectLst/>
          </p:spPr>
          <p:txBody>
            <a:bodyPr lIns="0" tIns="46800" rIns="0" bIns="0" rtlCol="0" anchor="t"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s-ES" sz="1000" b="1">
                <a:solidFill>
                  <a:prstClr val="black"/>
                </a:solidFill>
                <a:latin typeface="Arial" pitchFamily="34" charset="0"/>
                <a:cs typeface="Arial" pitchFamily="34" charset="0"/>
              </a:endParaRPr>
            </a:p>
          </p:txBody>
        </p:sp>
        <p:sp>
          <p:nvSpPr>
            <p:cNvPr id="12" name="35 CuadroTexto">
              <a:extLst>
                <a:ext uri="{FF2B5EF4-FFF2-40B4-BE49-F238E27FC236}">
                  <a16:creationId xmlns:a16="http://schemas.microsoft.com/office/drawing/2014/main" id="{1CFDD937-EF58-E079-CDAD-449A59586D2A}"/>
                </a:ext>
              </a:extLst>
            </p:cNvPr>
            <p:cNvSpPr txBox="1"/>
            <p:nvPr/>
          </p:nvSpPr>
          <p:spPr>
            <a:xfrm>
              <a:off x="681190" y="736282"/>
              <a:ext cx="484428"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a:solidFill>
                    <a:prstClr val="black"/>
                  </a:solidFill>
                  <a:latin typeface="Georgia"/>
                </a:rPr>
                <a:t>Dato</a:t>
              </a:r>
            </a:p>
          </p:txBody>
        </p:sp>
        <p:sp>
          <p:nvSpPr>
            <p:cNvPr id="13" name="36 CuadroTexto">
              <a:extLst>
                <a:ext uri="{FF2B5EF4-FFF2-40B4-BE49-F238E27FC236}">
                  <a16:creationId xmlns:a16="http://schemas.microsoft.com/office/drawing/2014/main" id="{1F4E134E-C0EB-78C2-1A2B-61828F377DB1}"/>
                </a:ext>
              </a:extLst>
            </p:cNvPr>
            <p:cNvSpPr txBox="1"/>
            <p:nvPr/>
          </p:nvSpPr>
          <p:spPr>
            <a:xfrm>
              <a:off x="470716" y="515302"/>
              <a:ext cx="962123"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a:solidFill>
                    <a:prstClr val="black"/>
                  </a:solidFill>
                  <a:latin typeface="Georgia"/>
                </a:rPr>
                <a:t>Información</a:t>
              </a:r>
            </a:p>
          </p:txBody>
        </p:sp>
        <p:sp>
          <p:nvSpPr>
            <p:cNvPr id="14" name="37 CuadroTexto">
              <a:extLst>
                <a:ext uri="{FF2B5EF4-FFF2-40B4-BE49-F238E27FC236}">
                  <a16:creationId xmlns:a16="http://schemas.microsoft.com/office/drawing/2014/main" id="{813EE6F4-9DCF-4039-8E15-F367B557A135}"/>
                </a:ext>
              </a:extLst>
            </p:cNvPr>
            <p:cNvSpPr txBox="1"/>
            <p:nvPr/>
          </p:nvSpPr>
          <p:spPr>
            <a:xfrm>
              <a:off x="418651" y="294322"/>
              <a:ext cx="1058303"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a:solidFill>
                    <a:prstClr val="black"/>
                  </a:solidFill>
                  <a:latin typeface="Georgia"/>
                </a:rPr>
                <a:t>Conocimiento</a:t>
              </a:r>
            </a:p>
          </p:txBody>
        </p:sp>
        <p:sp>
          <p:nvSpPr>
            <p:cNvPr id="15" name="38 CuadroTexto">
              <a:extLst>
                <a:ext uri="{FF2B5EF4-FFF2-40B4-BE49-F238E27FC236}">
                  <a16:creationId xmlns:a16="http://schemas.microsoft.com/office/drawing/2014/main" id="{FC447FAC-C8FD-4A42-ACEE-01EDC40CBE79}"/>
                </a:ext>
              </a:extLst>
            </p:cNvPr>
            <p:cNvSpPr txBox="1"/>
            <p:nvPr/>
          </p:nvSpPr>
          <p:spPr>
            <a:xfrm>
              <a:off x="488093" y="80962"/>
              <a:ext cx="922047"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ES">
                  <a:solidFill>
                    <a:prstClr val="black"/>
                  </a:solidFill>
                  <a:latin typeface="Georgia"/>
                </a:rPr>
                <a:t>Inteligencia</a:t>
              </a:r>
            </a:p>
          </p:txBody>
        </p:sp>
      </p:grpSp>
      <p:sp>
        <p:nvSpPr>
          <p:cNvPr id="2" name="Marcador de número de diapositiva 1">
            <a:extLst>
              <a:ext uri="{FF2B5EF4-FFF2-40B4-BE49-F238E27FC236}">
                <a16:creationId xmlns:a16="http://schemas.microsoft.com/office/drawing/2014/main" id="{8463C894-A7C8-51BC-1407-AEE58729A20C}"/>
              </a:ext>
            </a:extLst>
          </p:cNvPr>
          <p:cNvSpPr>
            <a:spLocks noGrp="1"/>
          </p:cNvSpPr>
          <p:nvPr>
            <p:ph type="sldNum" sz="quarter" idx="12"/>
          </p:nvPr>
        </p:nvSpPr>
        <p:spPr/>
        <p:txBody>
          <a:bodyPr/>
          <a:lstStyle/>
          <a:p>
            <a:fld id="{DF0F741A-1C68-43B1-82BF-590C1E2811B5}" type="slidenum">
              <a:rPr lang="es-AR" smtClean="0"/>
              <a:t>5</a:t>
            </a:fld>
            <a:endParaRPr lang="es-AR"/>
          </a:p>
        </p:txBody>
      </p:sp>
    </p:spTree>
    <p:custDataLst>
      <p:tags r:id="rId1"/>
    </p:custDataLst>
    <p:extLst>
      <p:ext uri="{BB962C8B-B14F-4D97-AF65-F5344CB8AC3E}">
        <p14:creationId xmlns:p14="http://schemas.microsoft.com/office/powerpoint/2010/main" val="1202860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E180D4A7-C9FB-4DFB-919C-405C955672EB}">
      <p14:showEvtLst xmlns:p14="http://schemas.microsoft.com/office/powerpoint/2010/main">
        <p14:playEvt time="1775" objId="4"/>
        <p14:stopEvt time="42108" objId="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384"/>
            <a:ext cx="8229600" cy="687288"/>
          </a:xfrm>
        </p:spPr>
        <p:txBody>
          <a:bodyPr>
            <a:normAutofit fontScale="90000"/>
          </a:bodyPr>
          <a:lstStyle/>
          <a:p>
            <a:r>
              <a:rPr lang="es-AR" dirty="0"/>
              <a:t>Nociones comunes: Mirada </a:t>
            </a:r>
            <a:r>
              <a:rPr lang="es-AR" dirty="0" err="1"/>
              <a:t>Eucl</a:t>
            </a:r>
            <a:r>
              <a:rPr lang="es-AR" dirty="0" err="1">
                <a:solidFill>
                  <a:srgbClr val="00B0F0"/>
                </a:solidFill>
              </a:rPr>
              <a:t>idea</a:t>
            </a:r>
            <a:r>
              <a:rPr lang="es-AR" dirty="0" err="1"/>
              <a:t>na</a:t>
            </a:r>
            <a:endParaRPr lang="es-AR" dirty="0"/>
          </a:p>
        </p:txBody>
      </p:sp>
      <p:sp>
        <p:nvSpPr>
          <p:cNvPr id="3" name="2 Marcador de contenido"/>
          <p:cNvSpPr>
            <a:spLocks noGrp="1"/>
          </p:cNvSpPr>
          <p:nvPr>
            <p:ph idx="1"/>
          </p:nvPr>
        </p:nvSpPr>
        <p:spPr>
          <a:xfrm>
            <a:off x="1878360" y="836712"/>
            <a:ext cx="8789640" cy="5760640"/>
          </a:xfrm>
        </p:spPr>
        <p:txBody>
          <a:bodyPr>
            <a:normAutofit fontScale="55000" lnSpcReduction="20000"/>
          </a:bodyPr>
          <a:lstStyle/>
          <a:p>
            <a:pPr marL="0" indent="0">
              <a:buNone/>
            </a:pPr>
            <a:r>
              <a:rPr lang="es-ES" dirty="0"/>
              <a:t>Si es una </a:t>
            </a:r>
            <a:r>
              <a:rPr lang="es-ES" sz="2700" dirty="0">
                <a:solidFill>
                  <a:srgbClr val="0070C0"/>
                </a:solidFill>
              </a:rPr>
              <a:t>ecuación de primer grado </a:t>
            </a:r>
            <a:r>
              <a:rPr lang="es-ES" dirty="0"/>
              <a:t>entonces es una </a:t>
            </a:r>
            <a:r>
              <a:rPr lang="es-ES" dirty="0">
                <a:solidFill>
                  <a:srgbClr val="00B050"/>
                </a:solidFill>
              </a:rPr>
              <a:t>recta</a:t>
            </a:r>
            <a:r>
              <a:rPr lang="es-ES" dirty="0"/>
              <a:t>,</a:t>
            </a:r>
          </a:p>
          <a:p>
            <a:pPr marL="0" indent="0">
              <a:buNone/>
            </a:pPr>
            <a:r>
              <a:rPr lang="es-ES" dirty="0"/>
              <a:t>es una </a:t>
            </a:r>
            <a:r>
              <a:rPr lang="es-ES" dirty="0">
                <a:solidFill>
                  <a:srgbClr val="00B050"/>
                </a:solidFill>
              </a:rPr>
              <a:t>recta</a:t>
            </a:r>
            <a:r>
              <a:rPr lang="es-ES" dirty="0"/>
              <a:t>, </a:t>
            </a:r>
          </a:p>
          <a:p>
            <a:pPr marL="0" indent="0">
              <a:buNone/>
            </a:pPr>
            <a:r>
              <a:rPr lang="es-AR" sz="4500" dirty="0"/>
              <a:t> ⊢</a:t>
            </a:r>
            <a:r>
              <a:rPr lang="es-ES" dirty="0"/>
              <a:t> es una </a:t>
            </a:r>
            <a:r>
              <a:rPr lang="es-ES" dirty="0">
                <a:solidFill>
                  <a:srgbClr val="0070C0"/>
                </a:solidFill>
              </a:rPr>
              <a:t>ecuación de primer grado.</a:t>
            </a:r>
          </a:p>
          <a:p>
            <a:pPr marL="804863" indent="-804863">
              <a:spcBef>
                <a:spcPts val="600"/>
              </a:spcBef>
              <a:spcAft>
                <a:spcPts val="600"/>
              </a:spcAft>
              <a:buNone/>
            </a:pPr>
            <a:r>
              <a:rPr lang="es-ES" b="1" dirty="0"/>
              <a:t> </a:t>
            </a:r>
          </a:p>
          <a:p>
            <a:pPr marL="719138" indent="-719138">
              <a:spcBef>
                <a:spcPts val="600"/>
              </a:spcBef>
              <a:spcAft>
                <a:spcPts val="600"/>
              </a:spcAft>
              <a:buNone/>
            </a:pPr>
            <a:r>
              <a:rPr lang="es-AR" dirty="0"/>
              <a:t>La</a:t>
            </a:r>
            <a:r>
              <a:rPr lang="es-AR" dirty="0">
                <a:solidFill>
                  <a:srgbClr val="00B050"/>
                </a:solidFill>
              </a:rPr>
              <a:t> Educación:</a:t>
            </a:r>
            <a:r>
              <a:rPr lang="es-AR" dirty="0"/>
              <a:t>  es una </a:t>
            </a:r>
            <a:r>
              <a:rPr lang="es-AR" sz="2700" dirty="0">
                <a:solidFill>
                  <a:srgbClr val="F79646"/>
                </a:solidFill>
              </a:rPr>
              <a:t>acción</a:t>
            </a:r>
            <a:r>
              <a:rPr lang="es-AR" dirty="0"/>
              <a:t> de</a:t>
            </a:r>
          </a:p>
          <a:p>
            <a:pPr lvl="1">
              <a:spcBef>
                <a:spcPts val="600"/>
              </a:spcBef>
              <a:spcAft>
                <a:spcPts val="600"/>
              </a:spcAft>
            </a:pPr>
            <a:r>
              <a:rPr lang="es-AR" sz="3300" b="1" dirty="0"/>
              <a:t>cohesión</a:t>
            </a:r>
            <a:r>
              <a:rPr lang="es-AR" sz="3300" dirty="0"/>
              <a:t> humana a través de la palabra (signo + significación ↔ </a:t>
            </a:r>
            <a:r>
              <a:rPr lang="es-AR" sz="3300" dirty="0">
                <a:solidFill>
                  <a:schemeClr val="accent1"/>
                </a:solidFill>
              </a:rPr>
              <a:t>idea</a:t>
            </a:r>
            <a:r>
              <a:rPr lang="es-AR" sz="3300" dirty="0"/>
              <a:t>), y de</a:t>
            </a:r>
          </a:p>
          <a:p>
            <a:pPr lvl="1">
              <a:spcBef>
                <a:spcPts val="600"/>
              </a:spcBef>
              <a:spcAft>
                <a:spcPts val="600"/>
              </a:spcAft>
            </a:pPr>
            <a:r>
              <a:rPr lang="es-AR" sz="3300" b="1" dirty="0"/>
              <a:t>adhesión</a:t>
            </a:r>
            <a:r>
              <a:rPr lang="es-AR" sz="3300" dirty="0"/>
              <a:t> institucional a través de las normas.</a:t>
            </a:r>
          </a:p>
          <a:p>
            <a:pPr marL="804863" indent="-804863">
              <a:spcBef>
                <a:spcPts val="600"/>
              </a:spcBef>
              <a:spcAft>
                <a:spcPts val="600"/>
              </a:spcAft>
              <a:buNone/>
            </a:pPr>
            <a:r>
              <a:rPr lang="es-AR" dirty="0"/>
              <a:t>La</a:t>
            </a:r>
            <a:r>
              <a:rPr lang="es-AR" dirty="0">
                <a:solidFill>
                  <a:srgbClr val="00B050"/>
                </a:solidFill>
              </a:rPr>
              <a:t> </a:t>
            </a:r>
            <a:r>
              <a:rPr lang="es-AR" dirty="0">
                <a:solidFill>
                  <a:srgbClr val="F79646"/>
                </a:solidFill>
              </a:rPr>
              <a:t>Acción:</a:t>
            </a:r>
            <a:r>
              <a:rPr lang="es-AR" dirty="0">
                <a:solidFill>
                  <a:srgbClr val="000000"/>
                </a:solidFill>
              </a:rPr>
              <a:t> es </a:t>
            </a:r>
            <a:r>
              <a:rPr lang="es-ES" dirty="0">
                <a:solidFill>
                  <a:srgbClr val="000000"/>
                </a:solidFill>
              </a:rPr>
              <a:t>el hacer consiente de ir en </a:t>
            </a:r>
            <a:r>
              <a:rPr lang="es-ES" dirty="0" err="1">
                <a:solidFill>
                  <a:srgbClr val="000000"/>
                </a:solidFill>
              </a:rPr>
              <a:t>pos</a:t>
            </a:r>
            <a:r>
              <a:rPr lang="es-ES" dirty="0">
                <a:solidFill>
                  <a:srgbClr val="000000"/>
                </a:solidFill>
              </a:rPr>
              <a:t> de una meta u objetivo,  que lleva a la </a:t>
            </a:r>
            <a:r>
              <a:rPr lang="es-ES" sz="3300" dirty="0">
                <a:solidFill>
                  <a:schemeClr val="accent1"/>
                </a:solidFill>
              </a:rPr>
              <a:t>idea</a:t>
            </a:r>
            <a:r>
              <a:rPr lang="es-ES" sz="3300" dirty="0"/>
              <a:t> de proyecto</a:t>
            </a:r>
            <a:r>
              <a:rPr lang="es-ES" dirty="0">
                <a:solidFill>
                  <a:srgbClr val="000000"/>
                </a:solidFill>
              </a:rPr>
              <a:t>.</a:t>
            </a:r>
            <a:endParaRPr lang="es-AR" dirty="0"/>
          </a:p>
          <a:p>
            <a:pPr marL="719138" indent="-719138">
              <a:spcBef>
                <a:spcPts val="600"/>
              </a:spcBef>
              <a:spcAft>
                <a:spcPts val="600"/>
              </a:spcAft>
              <a:buNone/>
            </a:pPr>
            <a:r>
              <a:rPr lang="es-AR" b="1" dirty="0">
                <a:solidFill>
                  <a:srgbClr val="0070C0"/>
                </a:solidFill>
              </a:rPr>
              <a:t>Las ideas: son Concepciones</a:t>
            </a:r>
            <a:r>
              <a:rPr lang="es-AR" dirty="0"/>
              <a:t> constituidas por </a:t>
            </a:r>
            <a:r>
              <a:rPr lang="es-AR" b="1" dirty="0"/>
              <a:t>nociones racionales</a:t>
            </a:r>
          </a:p>
          <a:p>
            <a:pPr marL="0" indent="0">
              <a:buNone/>
            </a:pPr>
            <a:endParaRPr lang="es-ES" b="1" dirty="0"/>
          </a:p>
          <a:p>
            <a:pPr marL="0" indent="0">
              <a:buNone/>
            </a:pPr>
            <a:r>
              <a:rPr lang="es-ES" dirty="0"/>
              <a:t>Las </a:t>
            </a:r>
            <a:r>
              <a:rPr lang="es-ES" sz="2700" dirty="0">
                <a:solidFill>
                  <a:srgbClr val="0070C0"/>
                </a:solidFill>
              </a:rPr>
              <a:t>concepciones</a:t>
            </a:r>
            <a:r>
              <a:rPr lang="es-ES" i="1" dirty="0">
                <a:solidFill>
                  <a:schemeClr val="accent1"/>
                </a:solidFill>
              </a:rPr>
              <a:t> </a:t>
            </a:r>
            <a:r>
              <a:rPr lang="es-ES" dirty="0"/>
              <a:t>condicionan las </a:t>
            </a:r>
            <a:r>
              <a:rPr lang="es-ES" sz="2700" dirty="0">
                <a:solidFill>
                  <a:srgbClr val="F79646"/>
                </a:solidFill>
              </a:rPr>
              <a:t>acciones</a:t>
            </a:r>
            <a:r>
              <a:rPr lang="es-ES" dirty="0">
                <a:solidFill>
                  <a:schemeClr val="accent6"/>
                </a:solidFill>
              </a:rPr>
              <a:t> </a:t>
            </a:r>
            <a:r>
              <a:rPr lang="es-ES" dirty="0">
                <a:latin typeface="Calibri"/>
                <a:cs typeface="Calibri"/>
                <a:sym typeface="Symbol"/>
              </a:rPr>
              <a:t>↔</a:t>
            </a:r>
          </a:p>
          <a:p>
            <a:pPr marL="0" indent="0">
              <a:buNone/>
            </a:pPr>
            <a:r>
              <a:rPr lang="es-ES" sz="2700" dirty="0"/>
              <a:t>Las</a:t>
            </a:r>
            <a:r>
              <a:rPr lang="es-ES" sz="2700" dirty="0">
                <a:solidFill>
                  <a:srgbClr val="F79646"/>
                </a:solidFill>
              </a:rPr>
              <a:t> acciones </a:t>
            </a:r>
            <a:r>
              <a:rPr lang="es-ES" dirty="0"/>
              <a:t>están orientadas por las </a:t>
            </a:r>
            <a:r>
              <a:rPr lang="es-ES" sz="2700" dirty="0">
                <a:solidFill>
                  <a:srgbClr val="0070C0"/>
                </a:solidFill>
              </a:rPr>
              <a:t>concepciones</a:t>
            </a:r>
            <a:r>
              <a:rPr lang="es-ES" i="1" dirty="0"/>
              <a:t>.</a:t>
            </a:r>
            <a:endParaRPr lang="es-AR" dirty="0"/>
          </a:p>
          <a:p>
            <a:pPr marL="0" indent="0">
              <a:buNone/>
            </a:pPr>
            <a:endParaRPr lang="es-AR" dirty="0"/>
          </a:p>
          <a:p>
            <a:pPr marL="0" indent="0">
              <a:buNone/>
            </a:pPr>
            <a:r>
              <a:rPr lang="es-AR" dirty="0"/>
              <a:t>Si una </a:t>
            </a:r>
            <a:r>
              <a:rPr lang="es-AR" sz="2700" dirty="0">
                <a:solidFill>
                  <a:srgbClr val="F79646"/>
                </a:solidFill>
              </a:rPr>
              <a:t>acción</a:t>
            </a:r>
            <a:r>
              <a:rPr lang="es-AR" dirty="0">
                <a:solidFill>
                  <a:schemeClr val="accent6"/>
                </a:solidFill>
              </a:rPr>
              <a:t> </a:t>
            </a:r>
            <a:r>
              <a:rPr lang="es-AR" dirty="0"/>
              <a:t>está orientada por </a:t>
            </a:r>
            <a:r>
              <a:rPr lang="es-AR" dirty="0">
                <a:solidFill>
                  <a:srgbClr val="0070C0"/>
                </a:solidFill>
              </a:rPr>
              <a:t>concepciones</a:t>
            </a:r>
          </a:p>
          <a:p>
            <a:pPr marL="0" indent="0">
              <a:buNone/>
            </a:pPr>
            <a:r>
              <a:rPr lang="es-AR" dirty="0"/>
              <a:t>La </a:t>
            </a:r>
            <a:r>
              <a:rPr lang="es-AR" dirty="0">
                <a:solidFill>
                  <a:srgbClr val="00B050"/>
                </a:solidFill>
              </a:rPr>
              <a:t>educación</a:t>
            </a:r>
            <a:r>
              <a:rPr lang="es-AR" dirty="0"/>
              <a:t> es una </a:t>
            </a:r>
            <a:r>
              <a:rPr lang="es-AR" sz="2700" dirty="0">
                <a:solidFill>
                  <a:srgbClr val="F79646"/>
                </a:solidFill>
              </a:rPr>
              <a:t>acción</a:t>
            </a:r>
          </a:p>
          <a:p>
            <a:pPr marL="0" indent="0">
              <a:buNone/>
            </a:pPr>
            <a:r>
              <a:rPr lang="es-AR" dirty="0"/>
              <a:t> </a:t>
            </a:r>
            <a:r>
              <a:rPr lang="es-AR" sz="4500" dirty="0"/>
              <a:t>⊢</a:t>
            </a:r>
            <a:r>
              <a:rPr lang="es-AR" dirty="0"/>
              <a:t> La</a:t>
            </a:r>
            <a:r>
              <a:rPr lang="es-AR" dirty="0">
                <a:solidFill>
                  <a:srgbClr val="00B050"/>
                </a:solidFill>
              </a:rPr>
              <a:t> educación</a:t>
            </a:r>
            <a:r>
              <a:rPr lang="es-AR" dirty="0"/>
              <a:t> está orientada por </a:t>
            </a:r>
            <a:r>
              <a:rPr lang="es-AR" sz="2700" dirty="0">
                <a:solidFill>
                  <a:srgbClr val="0070C0"/>
                </a:solidFill>
              </a:rPr>
              <a:t>concepciones</a:t>
            </a:r>
          </a:p>
          <a:p>
            <a:pPr marL="0" indent="0">
              <a:buNone/>
            </a:pPr>
            <a:endParaRPr lang="es-AR" b="1" dirty="0"/>
          </a:p>
          <a:p>
            <a:pPr marL="804863" indent="-804863">
              <a:spcBef>
                <a:spcPts val="600"/>
              </a:spcBef>
              <a:spcAft>
                <a:spcPts val="600"/>
              </a:spcAft>
              <a:buNone/>
            </a:pPr>
            <a:endParaRPr lang="es-AR" b="1" dirty="0">
              <a:solidFill>
                <a:srgbClr val="F79646"/>
              </a:solidFill>
            </a:endParaRPr>
          </a:p>
          <a:p>
            <a:pPr marL="0" indent="0">
              <a:buNone/>
            </a:pPr>
            <a:endParaRPr lang="es-AR" b="1" dirty="0"/>
          </a:p>
          <a:p>
            <a:endParaRPr lang="es-AR" dirty="0"/>
          </a:p>
        </p:txBody>
      </p:sp>
      <p:pic>
        <p:nvPicPr>
          <p:cNvPr id="4100"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33048" y="659904"/>
            <a:ext cx="199945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6 Conector recto"/>
          <p:cNvCxnSpPr/>
          <p:nvPr/>
        </p:nvCxnSpPr>
        <p:spPr>
          <a:xfrm>
            <a:off x="1991544" y="1412776"/>
            <a:ext cx="51125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1734986" y="5483377"/>
            <a:ext cx="51125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794DBF8B-FB97-4695-924B-14819A1E12BC}"/>
              </a:ext>
            </a:extLst>
          </p:cNvPr>
          <p:cNvPicPr>
            <a:picLocks noChangeAspect="1"/>
          </p:cNvPicPr>
          <p:nvPr/>
        </p:nvPicPr>
        <p:blipFill>
          <a:blip r:embed="rId4"/>
          <a:stretch>
            <a:fillRect/>
          </a:stretch>
        </p:blipFill>
        <p:spPr>
          <a:xfrm>
            <a:off x="8328248" y="3788028"/>
            <a:ext cx="1774206" cy="1332576"/>
          </a:xfrm>
          <a:prstGeom prst="rect">
            <a:avLst/>
          </a:prstGeom>
        </p:spPr>
      </p:pic>
      <p:sp>
        <p:nvSpPr>
          <p:cNvPr id="4" name="Marcador de número de diapositiva 3">
            <a:extLst>
              <a:ext uri="{FF2B5EF4-FFF2-40B4-BE49-F238E27FC236}">
                <a16:creationId xmlns:a16="http://schemas.microsoft.com/office/drawing/2014/main" id="{4549B5ED-1411-D4C5-92DF-5A702F2EA960}"/>
              </a:ext>
            </a:extLst>
          </p:cNvPr>
          <p:cNvSpPr>
            <a:spLocks noGrp="1"/>
          </p:cNvSpPr>
          <p:nvPr>
            <p:ph type="sldNum" sz="quarter" idx="12"/>
          </p:nvPr>
        </p:nvSpPr>
        <p:spPr/>
        <p:txBody>
          <a:bodyPr/>
          <a:lstStyle/>
          <a:p>
            <a:fld id="{DF0F741A-1C68-43B1-82BF-590C1E2811B5}" type="slidenum">
              <a:rPr lang="es-AR" smtClean="0"/>
              <a:t>6</a:t>
            </a:fld>
            <a:endParaRPr lang="es-AR"/>
          </a:p>
        </p:txBody>
      </p:sp>
    </p:spTree>
    <p:extLst>
      <p:ext uri="{BB962C8B-B14F-4D97-AF65-F5344CB8AC3E}">
        <p14:creationId xmlns:p14="http://schemas.microsoft.com/office/powerpoint/2010/main" val="812926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692" y="1341304"/>
            <a:ext cx="3190473" cy="4824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title"/>
          </p:nvPr>
        </p:nvSpPr>
        <p:spPr/>
        <p:txBody>
          <a:bodyPr>
            <a:normAutofit/>
          </a:bodyPr>
          <a:lstStyle/>
          <a:p>
            <a:pPr>
              <a:lnSpc>
                <a:spcPct val="90000"/>
              </a:lnSpc>
            </a:pPr>
            <a:r>
              <a:rPr lang="es-AR" sz="4400" b="1" dirty="0">
                <a:ln w="24500" cmpd="dbl">
                  <a:solidFill>
                    <a:srgbClr val="CCB400">
                      <a:shade val="85000"/>
                      <a:satMod val="155000"/>
                    </a:srgbClr>
                  </a:solidFill>
                  <a:prstDash val="solid"/>
                  <a:miter lim="800000"/>
                </a:ln>
                <a:gradFill>
                  <a:gsLst>
                    <a:gs pos="10000">
                      <a:srgbClr val="CCB400">
                        <a:tint val="10000"/>
                        <a:satMod val="155000"/>
                      </a:srgbClr>
                    </a:gs>
                    <a:gs pos="60000">
                      <a:srgbClr val="CCB400">
                        <a:tint val="30000"/>
                        <a:satMod val="155000"/>
                      </a:srgbClr>
                    </a:gs>
                    <a:gs pos="100000">
                      <a:srgbClr val="CCB400">
                        <a:tint val="73000"/>
                        <a:satMod val="155000"/>
                      </a:srgbClr>
                    </a:gs>
                  </a:gsLst>
                  <a:lin ang="5400000"/>
                </a:gradFill>
                <a:effectLst>
                  <a:outerShdw blurRad="38100" dist="38100" dir="7020000" algn="tl">
                    <a:srgbClr val="000000">
                      <a:alpha val="35000"/>
                    </a:srgbClr>
                  </a:outerShdw>
                </a:effectLst>
                <a:latin typeface="Georgia"/>
                <a:ea typeface="+mn-ea"/>
                <a:cs typeface="Arial" charset="0"/>
              </a:rPr>
              <a:t>Ciencia</a:t>
            </a:r>
          </a:p>
        </p:txBody>
      </p:sp>
      <p:sp>
        <p:nvSpPr>
          <p:cNvPr id="5" name="4 Marcador de texto"/>
          <p:cNvSpPr>
            <a:spLocks noGrp="1"/>
          </p:cNvSpPr>
          <p:nvPr>
            <p:ph type="body" idx="4294967295"/>
          </p:nvPr>
        </p:nvSpPr>
        <p:spPr>
          <a:xfrm>
            <a:off x="6096001" y="6093297"/>
            <a:ext cx="4464495" cy="494585"/>
          </a:xfrm>
        </p:spPr>
        <p:txBody>
          <a:bodyPr>
            <a:noAutofit/>
          </a:bodyPr>
          <a:lstStyle/>
          <a:p>
            <a:pPr marL="0" indent="0" algn="ctr">
              <a:buNone/>
            </a:pPr>
            <a:r>
              <a:rPr lang="es-AR" sz="1100" dirty="0"/>
              <a:t>El sueño de la razón produce monstruos, Francisco de Goya (1799)</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3929" y="1611304"/>
            <a:ext cx="3412028" cy="4284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1703512" y="6093296"/>
            <a:ext cx="4392488" cy="261610"/>
          </a:xfrm>
          <a:prstGeom prst="rect">
            <a:avLst/>
          </a:prstGeom>
        </p:spPr>
        <p:txBody>
          <a:bodyPr wrap="square">
            <a:spAutoFit/>
          </a:bodyPr>
          <a:lstStyle/>
          <a:p>
            <a:pPr algn="ctr"/>
            <a:r>
              <a:rPr lang="es-AR" sz="1100" dirty="0">
                <a:solidFill>
                  <a:prstClr val="black"/>
                </a:solidFill>
              </a:rPr>
              <a:t>Alegoría de la Ciencia ,  Sebastiano Conca (1750 )</a:t>
            </a:r>
          </a:p>
        </p:txBody>
      </p:sp>
      <p:pic>
        <p:nvPicPr>
          <p:cNvPr id="3074" name="Picture 2" descr="Resultado de imagen para gif animado radio circunferencia"/>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4032" y="980800"/>
            <a:ext cx="540000" cy="54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11A78FA9-F9B1-2C64-65AB-C31A0D9FEDDC}"/>
              </a:ext>
            </a:extLst>
          </p:cNvPr>
          <p:cNvSpPr>
            <a:spLocks noGrp="1"/>
          </p:cNvSpPr>
          <p:nvPr>
            <p:ph type="sldNum" sz="quarter" idx="12"/>
          </p:nvPr>
        </p:nvSpPr>
        <p:spPr/>
        <p:txBody>
          <a:bodyPr/>
          <a:lstStyle/>
          <a:p>
            <a:fld id="{24608077-1895-4DD2-BB46-1CC3B6851327}" type="slidenum">
              <a:rPr lang="es-AR" smtClean="0"/>
              <a:pPr/>
              <a:t>7</a:t>
            </a:fld>
            <a:endParaRPr lang="es-AR"/>
          </a:p>
        </p:txBody>
      </p:sp>
    </p:spTree>
    <p:extLst>
      <p:ext uri="{BB962C8B-B14F-4D97-AF65-F5344CB8AC3E}">
        <p14:creationId xmlns:p14="http://schemas.microsoft.com/office/powerpoint/2010/main" val="427504424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875B0F6-D177-4617-B9C0-CB1E2F486D41}"/>
              </a:ext>
            </a:extLst>
          </p:cNvPr>
          <p:cNvSpPr>
            <a:spLocks noGrp="1"/>
          </p:cNvSpPr>
          <p:nvPr>
            <p:ph type="title"/>
          </p:nvPr>
        </p:nvSpPr>
        <p:spPr>
          <a:xfrm>
            <a:off x="5377021" y="92869"/>
            <a:ext cx="6467158" cy="1553369"/>
          </a:xfrm>
        </p:spPr>
        <p:txBody>
          <a:bodyPr>
            <a:normAutofit fontScale="90000"/>
          </a:bodyPr>
          <a:lstStyle/>
          <a:p>
            <a:pPr algn="ctr"/>
            <a:r>
              <a:rPr lang="es-AR" sz="6000" dirty="0"/>
              <a:t>Ciencia: </a:t>
            </a:r>
            <a:br>
              <a:rPr lang="es-AR" sz="6000" dirty="0"/>
            </a:br>
            <a:r>
              <a:rPr lang="es-AR" sz="6000" dirty="0"/>
              <a:t>concepción sistémica</a:t>
            </a:r>
          </a:p>
        </p:txBody>
      </p:sp>
      <p:pic>
        <p:nvPicPr>
          <p:cNvPr id="9" name="Marcador de posición de imagen 8" descr="Diagrama&#10;&#10;Descripción generada automáticamente">
            <a:extLst>
              <a:ext uri="{FF2B5EF4-FFF2-40B4-BE49-F238E27FC236}">
                <a16:creationId xmlns:a16="http://schemas.microsoft.com/office/drawing/2014/main" id="{CD4B711A-DFD3-4329-A0E1-87A203E05066}"/>
              </a:ext>
            </a:extLst>
          </p:cNvPr>
          <p:cNvPicPr>
            <a:picLocks noGrp="1" noChangeAspect="1"/>
          </p:cNvPicPr>
          <p:nvPr>
            <p:ph sz="half" idx="1"/>
          </p:nvPr>
        </p:nvPicPr>
        <p:blipFill>
          <a:blip r:embed="rId3"/>
          <a:stretch>
            <a:fillRect/>
          </a:stretch>
        </p:blipFill>
        <p:spPr>
          <a:xfrm>
            <a:off x="347821" y="92869"/>
            <a:ext cx="4392636" cy="6732000"/>
          </a:xfrm>
          <a:prstGeom prst="rect">
            <a:avLst/>
          </a:prstGeom>
          <a:ln>
            <a:noFill/>
          </a:ln>
          <a:effectLst>
            <a:softEdge rad="112500"/>
          </a:effectLst>
        </p:spPr>
      </p:pic>
      <p:sp>
        <p:nvSpPr>
          <p:cNvPr id="19" name="Content Placeholder 5">
            <a:extLst>
              <a:ext uri="{FF2B5EF4-FFF2-40B4-BE49-F238E27FC236}">
                <a16:creationId xmlns:a16="http://schemas.microsoft.com/office/drawing/2014/main" id="{AD58C056-D7BE-487D-9CD4-06E5755626E3}"/>
              </a:ext>
            </a:extLst>
          </p:cNvPr>
          <p:cNvSpPr>
            <a:spLocks noGrp="1"/>
          </p:cNvSpPr>
          <p:nvPr>
            <p:ph sz="half" idx="2"/>
          </p:nvPr>
        </p:nvSpPr>
        <p:spPr>
          <a:xfrm>
            <a:off x="5814219" y="1960562"/>
            <a:ext cx="6029960" cy="4351338"/>
          </a:xfrm>
        </p:spPr>
        <p:txBody>
          <a:bodyPr>
            <a:normAutofit fontScale="92500"/>
          </a:bodyPr>
          <a:lstStyle/>
          <a:p>
            <a:pPr marL="0" indent="0">
              <a:buNone/>
            </a:pPr>
            <a:r>
              <a:rPr lang="es-AR" sz="3600" dirty="0">
                <a:latin typeface="Calibri" panose="020F0502020204030204" pitchFamily="34" charset="0"/>
                <a:cs typeface="Times New Roman" panose="02020603050405020304" pitchFamily="18" charset="0"/>
              </a:rPr>
              <a:t>Desde </a:t>
            </a:r>
            <a:r>
              <a:rPr lang="es-AR" sz="3600" dirty="0">
                <a:latin typeface="Calibri" panose="020F0502020204030204" pitchFamily="34" charset="0"/>
                <a:ea typeface="Calibri" panose="020F0502020204030204" pitchFamily="34" charset="0"/>
                <a:cs typeface="Times New Roman" panose="02020603050405020304" pitchFamily="18" charset="0"/>
              </a:rPr>
              <a:t>una </a:t>
            </a:r>
            <a:r>
              <a:rPr lang="es-AR" sz="3600" b="1" dirty="0">
                <a:latin typeface="Calibri" panose="020F0502020204030204" pitchFamily="34" charset="0"/>
                <a:ea typeface="Calibri" panose="020F0502020204030204" pitchFamily="34" charset="0"/>
                <a:cs typeface="Times New Roman" panose="02020603050405020304" pitchFamily="18" charset="0"/>
              </a:rPr>
              <a:t>perspectiva sistémica </a:t>
            </a:r>
            <a:r>
              <a:rPr lang="es-AR" sz="3600" dirty="0">
                <a:latin typeface="Calibri" panose="020F0502020204030204" pitchFamily="34" charset="0"/>
                <a:ea typeface="Calibri" panose="020F0502020204030204" pitchFamily="34" charset="0"/>
                <a:cs typeface="Times New Roman" panose="02020603050405020304" pitchFamily="18" charset="0"/>
              </a:rPr>
              <a:t>abordaremos las concepciones de</a:t>
            </a:r>
          </a:p>
          <a:p>
            <a:pPr lvl="1"/>
            <a:r>
              <a:rPr lang="es-AR" sz="3600" dirty="0">
                <a:latin typeface="Calibri" panose="020F0502020204030204" pitchFamily="34" charset="0"/>
                <a:ea typeface="Calibri" panose="020F0502020204030204" pitchFamily="34" charset="0"/>
                <a:cs typeface="Times New Roman" panose="02020603050405020304" pitchFamily="18" charset="0"/>
              </a:rPr>
              <a:t> Ciencia</a:t>
            </a:r>
          </a:p>
          <a:p>
            <a:pPr lvl="1"/>
            <a:r>
              <a:rPr lang="es-AR" sz="3600" b="1" dirty="0">
                <a:solidFill>
                  <a:srgbClr val="0070C0"/>
                </a:solidFill>
                <a:latin typeface="Calibri" panose="020F0502020204030204" pitchFamily="34" charset="0"/>
                <a:cs typeface="Times New Roman" panose="02020603050405020304" pitchFamily="18" charset="0"/>
              </a:rPr>
              <a:t>Conocimiento científico</a:t>
            </a:r>
            <a:r>
              <a:rPr lang="es-AR" sz="3600" dirty="0">
                <a:latin typeface="Calibri" panose="020F0502020204030204" pitchFamily="34" charset="0"/>
                <a:ea typeface="Calibri" panose="020F0502020204030204" pitchFamily="34" charset="0"/>
                <a:cs typeface="Times New Roman" panose="02020603050405020304" pitchFamily="18" charset="0"/>
              </a:rPr>
              <a:t>,</a:t>
            </a:r>
          </a:p>
          <a:p>
            <a:pPr lvl="1"/>
            <a:r>
              <a:rPr lang="es-AR" sz="3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Filosofía científica</a:t>
            </a:r>
            <a:r>
              <a:rPr lang="es-AR" sz="3600" dirty="0">
                <a:latin typeface="Calibri" panose="020F0502020204030204" pitchFamily="34" charset="0"/>
                <a:ea typeface="Calibri" panose="020F0502020204030204" pitchFamily="34" charset="0"/>
                <a:cs typeface="Times New Roman" panose="02020603050405020304" pitchFamily="18" charset="0"/>
              </a:rPr>
              <a:t>, e</a:t>
            </a:r>
          </a:p>
          <a:p>
            <a:pPr lvl="1"/>
            <a:r>
              <a:rPr lang="es-AR"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Investigación científica</a:t>
            </a:r>
          </a:p>
          <a:p>
            <a:pPr marL="0" indent="0">
              <a:buNone/>
            </a:pPr>
            <a:r>
              <a:rPr lang="es-AR" sz="3600" dirty="0">
                <a:latin typeface="Calibri" panose="020F0502020204030204" pitchFamily="34" charset="0"/>
                <a:ea typeface="Calibri" panose="020F0502020204030204" pitchFamily="34" charset="0"/>
                <a:cs typeface="Times New Roman" panose="02020603050405020304" pitchFamily="18" charset="0"/>
              </a:rPr>
              <a:t> como así también de sus principales </a:t>
            </a:r>
            <a:r>
              <a:rPr lang="es-AR" sz="3600" i="1" dirty="0">
                <a:latin typeface="Calibri" panose="020F0502020204030204" pitchFamily="34" charset="0"/>
                <a:ea typeface="Calibri" panose="020F0502020204030204" pitchFamily="34" charset="0"/>
                <a:cs typeface="Times New Roman" panose="02020603050405020304" pitchFamily="18" charset="0"/>
              </a:rPr>
              <a:t>relaciones</a:t>
            </a:r>
            <a:r>
              <a:rPr lang="es-AR" sz="3600" dirty="0">
                <a:latin typeface="Calibri" panose="020F0502020204030204" pitchFamily="34" charset="0"/>
                <a:ea typeface="Calibri" panose="020F0502020204030204" pitchFamily="34" charset="0"/>
                <a:cs typeface="Times New Roman" panose="02020603050405020304" pitchFamily="18" charset="0"/>
              </a:rPr>
              <a:t> </a:t>
            </a:r>
            <a:r>
              <a:rPr lang="es-AR" sz="3600" i="1" dirty="0">
                <a:latin typeface="Calibri" panose="020F0502020204030204" pitchFamily="34" charset="0"/>
                <a:ea typeface="Calibri" panose="020F0502020204030204" pitchFamily="34" charset="0"/>
                <a:cs typeface="Times New Roman" panose="02020603050405020304" pitchFamily="18" charset="0"/>
              </a:rPr>
              <a:t>causales</a:t>
            </a:r>
            <a:r>
              <a:rPr lang="es-AR" sz="36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4" name="Marcador de número de diapositiva 3">
            <a:extLst>
              <a:ext uri="{FF2B5EF4-FFF2-40B4-BE49-F238E27FC236}">
                <a16:creationId xmlns:a16="http://schemas.microsoft.com/office/drawing/2014/main" id="{5F24576F-D4EB-48BB-97E8-7C3123C8757E}"/>
              </a:ext>
            </a:extLst>
          </p:cNvPr>
          <p:cNvSpPr>
            <a:spLocks noGrp="1"/>
          </p:cNvSpPr>
          <p:nvPr>
            <p:ph type="sldNum" sz="quarter" idx="12"/>
          </p:nvPr>
        </p:nvSpPr>
        <p:spPr/>
        <p:txBody>
          <a:bodyPr anchor="ctr">
            <a:normAutofit/>
          </a:bodyPr>
          <a:lstStyle/>
          <a:p>
            <a:pPr>
              <a:spcAft>
                <a:spcPts val="600"/>
              </a:spcAft>
            </a:pPr>
            <a:fld id="{1735BDD9-2873-4E3F-B13B-92C956CFF0AB}" type="slidenum">
              <a:rPr lang="es-ES" altLang="es-AR" smtClean="0"/>
              <a:pPr>
                <a:spcAft>
                  <a:spcPts val="600"/>
                </a:spcAft>
              </a:pPr>
              <a:t>8</a:t>
            </a:fld>
            <a:endParaRPr lang="es-ES" altLang="es-AR"/>
          </a:p>
        </p:txBody>
      </p:sp>
    </p:spTree>
    <p:custDataLst>
      <p:tags r:id="rId1"/>
    </p:custDataLst>
    <p:extLst>
      <p:ext uri="{BB962C8B-B14F-4D97-AF65-F5344CB8AC3E}">
        <p14:creationId xmlns:p14="http://schemas.microsoft.com/office/powerpoint/2010/main" val="762777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E180D4A7-C9FB-4DFB-919C-405C955672EB}">
      <p14:showEvtLst xmlns:p14="http://schemas.microsoft.com/office/powerpoint/2010/main">
        <p14:playEvt time="1686" objId="8"/>
        <p14:stopEvt time="16617" objId="8"/>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DF745-13CE-49DD-AEE6-E5375D68F330}"/>
              </a:ext>
            </a:extLst>
          </p:cNvPr>
          <p:cNvSpPr>
            <a:spLocks noGrp="1"/>
          </p:cNvSpPr>
          <p:nvPr>
            <p:ph type="title"/>
          </p:nvPr>
        </p:nvSpPr>
        <p:spPr>
          <a:xfrm>
            <a:off x="838200" y="365125"/>
            <a:ext cx="10515600" cy="772795"/>
          </a:xfrm>
        </p:spPr>
        <p:txBody>
          <a:bodyPr anchor="b">
            <a:normAutofit/>
          </a:bodyPr>
          <a:lstStyle/>
          <a:p>
            <a:pPr algn="ctr"/>
            <a:r>
              <a:rPr lang="es-AR" dirty="0"/>
              <a:t>Ciencia </a:t>
            </a:r>
          </a:p>
        </p:txBody>
      </p:sp>
      <p:graphicFrame>
        <p:nvGraphicFramePr>
          <p:cNvPr id="10" name="Marcador de contenido 9">
            <a:extLst>
              <a:ext uri="{FF2B5EF4-FFF2-40B4-BE49-F238E27FC236}">
                <a16:creationId xmlns:a16="http://schemas.microsoft.com/office/drawing/2014/main" id="{D196FB61-3398-4371-B61B-224E199C79E1}"/>
              </a:ext>
            </a:extLst>
          </p:cNvPr>
          <p:cNvGraphicFramePr>
            <a:graphicFrameLocks noGrp="1"/>
          </p:cNvGraphicFramePr>
          <p:nvPr>
            <p:ph sz="half" idx="1"/>
            <p:extLst>
              <p:ext uri="{D42A27DB-BD31-4B8C-83A1-F6EECF244321}">
                <p14:modId xmlns:p14="http://schemas.microsoft.com/office/powerpoint/2010/main" val="372993641"/>
              </p:ext>
            </p:extLst>
          </p:nvPr>
        </p:nvGraphicFramePr>
        <p:xfrm>
          <a:off x="232307" y="1454179"/>
          <a:ext cx="5948687" cy="5172167"/>
        </p:xfrm>
        <a:graphic>
          <a:graphicData uri="http://schemas.openxmlformats.org/drawingml/2006/table">
            <a:tbl>
              <a:tblPr/>
              <a:tblGrid>
                <a:gridCol w="2989195">
                  <a:extLst>
                    <a:ext uri="{9D8B030D-6E8A-4147-A177-3AD203B41FA5}">
                      <a16:colId xmlns:a16="http://schemas.microsoft.com/office/drawing/2014/main" val="1173230963"/>
                    </a:ext>
                  </a:extLst>
                </a:gridCol>
                <a:gridCol w="2959492">
                  <a:extLst>
                    <a:ext uri="{9D8B030D-6E8A-4147-A177-3AD203B41FA5}">
                      <a16:colId xmlns:a16="http://schemas.microsoft.com/office/drawing/2014/main" val="1717317891"/>
                    </a:ext>
                  </a:extLst>
                </a:gridCol>
              </a:tblGrid>
              <a:tr h="54936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500" dirty="0">
                          <a:effectLst/>
                        </a:rPr>
                        <a:t> </a:t>
                      </a:r>
                      <a:r>
                        <a:rPr lang="es-AR" sz="1500" u="none" strike="noStrike" dirty="0">
                          <a:solidFill>
                            <a:srgbClr val="333333"/>
                          </a:solidFill>
                          <a:effectLst/>
                        </a:rPr>
                        <a:t>Caracterización de </a:t>
                      </a:r>
                      <a:r>
                        <a:rPr lang="es-AR" sz="1500" b="1" u="none" strike="noStrike" dirty="0">
                          <a:solidFill>
                            <a:srgbClr val="333333"/>
                          </a:solidFill>
                          <a:effectLst/>
                        </a:rPr>
                        <a:t>la ciencia</a:t>
                      </a:r>
                    </a:p>
                  </a:txBody>
                  <a:tcPr marL="102324" marR="102324" marT="51163" marB="51163">
                    <a:lnL>
                      <a:noFill/>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t"/>
                      <a:r>
                        <a:rPr lang="es-AR" sz="1500" b="1" dirty="0">
                          <a:effectLst/>
                        </a:rPr>
                        <a:t>Es</a:t>
                      </a:r>
                    </a:p>
                  </a:txBody>
                  <a:tcPr marL="102324" marR="102324" marT="51163" marB="51163">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5590435"/>
                  </a:ext>
                </a:extLst>
              </a:tr>
              <a:tr h="325845">
                <a:tc rowSpan="3">
                  <a:txBody>
                    <a:bodyPr/>
                    <a:lstStyle/>
                    <a:p>
                      <a:pPr algn="l" fontAlgn="t"/>
                      <a:r>
                        <a:rPr lang="es-AR" sz="1500" dirty="0">
                          <a:solidFill>
                            <a:srgbClr val="13151B"/>
                          </a:solidFill>
                          <a:effectLst/>
                        </a:rPr>
                        <a:t>La </a:t>
                      </a:r>
                      <a:r>
                        <a:rPr lang="es-AR" sz="1500" b="1" dirty="0">
                          <a:solidFill>
                            <a:schemeClr val="tx2"/>
                          </a:solidFill>
                          <a:effectLst/>
                        </a:rPr>
                        <a:t>Ciencia</a:t>
                      </a:r>
                    </a:p>
                  </a:txBody>
                  <a:tcPr marL="102324" marR="102324" marT="51163" marB="5116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AFAFA"/>
                    </a:solidFill>
                  </a:tcPr>
                </a:tc>
                <a:tc>
                  <a:txBody>
                    <a:bodyPr/>
                    <a:lstStyle/>
                    <a:p>
                      <a:pPr algn="l" fontAlgn="t"/>
                      <a:r>
                        <a:rPr lang="es-AR" sz="1500" dirty="0">
                          <a:effectLst/>
                        </a:rPr>
                        <a:t>Útil</a:t>
                      </a:r>
                    </a:p>
                  </a:txBody>
                  <a:tcPr marL="102324" marR="102324" marT="51163" marB="5116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3457462024"/>
                  </a:ext>
                </a:extLst>
              </a:tr>
              <a:tr h="325845">
                <a:tc vMerge="1">
                  <a:txBody>
                    <a:bodyPr/>
                    <a:lstStyle/>
                    <a:p>
                      <a:endParaRPr lang="es-AR"/>
                    </a:p>
                  </a:txBody>
                  <a:tcPr/>
                </a:tc>
                <a:tc>
                  <a:txBody>
                    <a:bodyPr/>
                    <a:lstStyle/>
                    <a:p>
                      <a:pPr algn="l" fontAlgn="t"/>
                      <a:r>
                        <a:rPr lang="es-AR" sz="1500" dirty="0">
                          <a:effectLst/>
                        </a:rPr>
                        <a:t>Analítica</a:t>
                      </a:r>
                    </a:p>
                  </a:txBody>
                  <a:tcPr marL="102324" marR="102324" marT="51163" marB="5116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477142856"/>
                  </a:ext>
                </a:extLst>
              </a:tr>
              <a:tr h="651690">
                <a:tc vMerge="1">
                  <a:txBody>
                    <a:bodyPr/>
                    <a:lstStyle/>
                    <a:p>
                      <a:endParaRPr lang="es-AR"/>
                    </a:p>
                  </a:txBody>
                  <a:tcPr/>
                </a:tc>
                <a:tc>
                  <a:txBody>
                    <a:bodyPr/>
                    <a:lstStyle/>
                    <a:p>
                      <a:pPr algn="l" fontAlgn="t"/>
                      <a:r>
                        <a:rPr lang="es-AR" sz="1500" dirty="0">
                          <a:effectLst/>
                        </a:rPr>
                        <a:t>Explicativa</a:t>
                      </a:r>
                    </a:p>
                  </a:txBody>
                  <a:tcPr marL="102324" marR="102324" marT="51163" marB="5116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AFAFA"/>
                    </a:solidFill>
                  </a:tcPr>
                </a:tc>
                <a:extLst>
                  <a:ext uri="{0D108BD9-81ED-4DB2-BD59-A6C34878D82A}">
                    <a16:rowId xmlns:a16="http://schemas.microsoft.com/office/drawing/2014/main" val="382027806"/>
                  </a:ext>
                </a:extLst>
              </a:tr>
              <a:tr h="325845">
                <a:tc rowSpan="8">
                  <a:txBody>
                    <a:bodyPr/>
                    <a:lstStyle/>
                    <a:p>
                      <a:pPr algn="l" fontAlgn="t"/>
                      <a:r>
                        <a:rPr lang="es-AR" sz="1500" dirty="0">
                          <a:effectLst/>
                        </a:rPr>
                        <a:t>El </a:t>
                      </a:r>
                      <a:r>
                        <a:rPr lang="es-AR" sz="1500" b="1" dirty="0">
                          <a:solidFill>
                            <a:srgbClr val="0070C0"/>
                          </a:solidFill>
                          <a:effectLst/>
                        </a:rPr>
                        <a:t>Conocimiento Científico</a:t>
                      </a:r>
                    </a:p>
                  </a:txBody>
                  <a:tcPr marL="102324" marR="102324" marT="51163" marB="5116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t"/>
                      <a:r>
                        <a:rPr lang="es-AR" sz="1500" dirty="0">
                          <a:effectLst/>
                        </a:rPr>
                        <a:t>Racional (Legal)</a:t>
                      </a:r>
                    </a:p>
                  </a:txBody>
                  <a:tcPr marL="102324" marR="102324" marT="51163" marB="5116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7799114"/>
                  </a:ext>
                </a:extLst>
              </a:tr>
              <a:tr h="325845">
                <a:tc vMerge="1">
                  <a:txBody>
                    <a:bodyPr/>
                    <a:lstStyle/>
                    <a:p>
                      <a:endParaRPr lang="es-AR"/>
                    </a:p>
                  </a:txBody>
                  <a:tcPr/>
                </a:tc>
                <a:tc>
                  <a:txBody>
                    <a:bodyPr/>
                    <a:lstStyle/>
                    <a:p>
                      <a:pPr algn="l" fontAlgn="t"/>
                      <a:r>
                        <a:rPr lang="es-AR" sz="1500" dirty="0">
                          <a:effectLst/>
                        </a:rPr>
                        <a:t>Exacto (Claro y preciso)</a:t>
                      </a:r>
                    </a:p>
                  </a:txBody>
                  <a:tcPr marL="102324" marR="102324" marT="51163" marB="5116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12814929"/>
                  </a:ext>
                </a:extLst>
              </a:tr>
              <a:tr h="325845">
                <a:tc vMerge="1">
                  <a:txBody>
                    <a:bodyPr/>
                    <a:lstStyle/>
                    <a:p>
                      <a:endParaRPr lang="es-AR"/>
                    </a:p>
                  </a:txBody>
                  <a:tcPr/>
                </a:tc>
                <a:tc>
                  <a:txBody>
                    <a:bodyPr/>
                    <a:lstStyle/>
                    <a:p>
                      <a:pPr algn="l" fontAlgn="t"/>
                      <a:r>
                        <a:rPr lang="es-AR" sz="1500" dirty="0">
                          <a:effectLst/>
                        </a:rPr>
                        <a:t>Fáctico (confirmado o refutado)</a:t>
                      </a:r>
                    </a:p>
                  </a:txBody>
                  <a:tcPr marL="102324" marR="102324" marT="51163" marB="5116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98549726"/>
                  </a:ext>
                </a:extLst>
              </a:tr>
              <a:tr h="325845">
                <a:tc vMerge="1">
                  <a:txBody>
                    <a:bodyPr/>
                    <a:lstStyle/>
                    <a:p>
                      <a:endParaRPr lang="es-AR"/>
                    </a:p>
                  </a:txBody>
                  <a:tcPr/>
                </a:tc>
                <a:tc>
                  <a:txBody>
                    <a:bodyPr/>
                    <a:lstStyle/>
                    <a:p>
                      <a:pPr algn="l" fontAlgn="t"/>
                      <a:r>
                        <a:rPr lang="es-AR" sz="1500" dirty="0">
                          <a:effectLst/>
                        </a:rPr>
                        <a:t>Verificable</a:t>
                      </a:r>
                    </a:p>
                  </a:txBody>
                  <a:tcPr marL="102324" marR="102324" marT="51163" marB="5116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4792959"/>
                  </a:ext>
                </a:extLst>
              </a:tr>
              <a:tr h="325845">
                <a:tc vMerge="1">
                  <a:txBody>
                    <a:bodyPr/>
                    <a:lstStyle/>
                    <a:p>
                      <a:endParaRPr lang="es-AR"/>
                    </a:p>
                  </a:txBody>
                  <a:tcPr/>
                </a:tc>
                <a:tc>
                  <a:txBody>
                    <a:bodyPr/>
                    <a:lstStyle/>
                    <a:p>
                      <a:pPr algn="l" fontAlgn="t"/>
                      <a:r>
                        <a:rPr lang="es-AR" sz="1500" dirty="0">
                          <a:effectLst/>
                        </a:rPr>
                        <a:t>General</a:t>
                      </a:r>
                    </a:p>
                  </a:txBody>
                  <a:tcPr marL="102324" marR="102324" marT="51163" marB="5116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0348153"/>
                  </a:ext>
                </a:extLst>
              </a:tr>
              <a:tr h="325845">
                <a:tc vMerge="1">
                  <a:txBody>
                    <a:bodyPr/>
                    <a:lstStyle/>
                    <a:p>
                      <a:endParaRPr lang="es-AR"/>
                    </a:p>
                  </a:txBody>
                  <a:tcPr/>
                </a:tc>
                <a:tc>
                  <a:txBody>
                    <a:bodyPr/>
                    <a:lstStyle/>
                    <a:p>
                      <a:pPr algn="l" fontAlgn="t"/>
                      <a:r>
                        <a:rPr lang="es-AR" sz="1500" dirty="0">
                          <a:effectLst/>
                        </a:rPr>
                        <a:t>Predictivo</a:t>
                      </a:r>
                    </a:p>
                  </a:txBody>
                  <a:tcPr marL="102324" marR="102324" marT="51163" marB="5116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93730322"/>
                  </a:ext>
                </a:extLst>
              </a:tr>
              <a:tr h="325845">
                <a:tc vMerge="1">
                  <a:txBody>
                    <a:bodyPr/>
                    <a:lstStyle/>
                    <a:p>
                      <a:endParaRPr lang="es-AR"/>
                    </a:p>
                  </a:txBody>
                  <a:tcPr/>
                </a:tc>
                <a:tc>
                  <a:txBody>
                    <a:bodyPr/>
                    <a:lstStyle/>
                    <a:p>
                      <a:pPr algn="l" fontAlgn="t"/>
                      <a:r>
                        <a:rPr lang="es-AR" sz="1500" dirty="0">
                          <a:effectLst/>
                        </a:rPr>
                        <a:t>Comunicable</a:t>
                      </a:r>
                    </a:p>
                  </a:txBody>
                  <a:tcPr marL="102324" marR="102324" marT="51163" marB="5116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2114604"/>
                  </a:ext>
                </a:extLst>
              </a:tr>
              <a:tr h="325845">
                <a:tc vMerge="1">
                  <a:txBody>
                    <a:bodyPr/>
                    <a:lstStyle/>
                    <a:p>
                      <a:endParaRPr lang="es-AR"/>
                    </a:p>
                  </a:txBody>
                  <a:tcPr/>
                </a:tc>
                <a:tc>
                  <a:txBody>
                    <a:bodyPr/>
                    <a:lstStyle/>
                    <a:p>
                      <a:pPr algn="l" fontAlgn="t"/>
                      <a:r>
                        <a:rPr lang="es-AR" sz="1500" dirty="0">
                          <a:effectLst/>
                        </a:rPr>
                        <a:t>Sistemático</a:t>
                      </a:r>
                    </a:p>
                  </a:txBody>
                  <a:tcPr marL="102324" marR="102324" marT="51163" marB="5116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95801354"/>
                  </a:ext>
                </a:extLst>
              </a:tr>
              <a:tr h="325845">
                <a:tc rowSpan="2">
                  <a:txBody>
                    <a:bodyPr/>
                    <a:lstStyle/>
                    <a:p>
                      <a:pPr algn="l" fontAlgn="t"/>
                      <a:r>
                        <a:rPr lang="es-AR" sz="1500" dirty="0">
                          <a:effectLst/>
                        </a:rPr>
                        <a:t>La </a:t>
                      </a:r>
                      <a:r>
                        <a:rPr lang="es-AR" sz="1500" b="1" dirty="0">
                          <a:solidFill>
                            <a:srgbClr val="FF0000"/>
                          </a:solidFill>
                          <a:effectLst/>
                        </a:rPr>
                        <a:t>Investigación Científica</a:t>
                      </a:r>
                    </a:p>
                  </a:txBody>
                  <a:tcPr marL="102324" marR="102324" marT="51163" marB="51163">
                    <a:lnL>
                      <a:noFill/>
                    </a:lnL>
                    <a:lnR>
                      <a:noFill/>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t"/>
                      <a:r>
                        <a:rPr lang="es-AR" sz="1500" dirty="0">
                          <a:effectLst/>
                        </a:rPr>
                        <a:t>Metódica</a:t>
                      </a:r>
                    </a:p>
                  </a:txBody>
                  <a:tcPr marL="102324" marR="102324" marT="51163" marB="51163">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690028059"/>
                  </a:ext>
                </a:extLst>
              </a:tr>
              <a:tr h="325845">
                <a:tc vMerge="1">
                  <a:txBody>
                    <a:bodyPr/>
                    <a:lstStyle/>
                    <a:p>
                      <a:endParaRPr lang="es-AR"/>
                    </a:p>
                  </a:txBody>
                  <a:tcPr/>
                </a:tc>
                <a:tc>
                  <a:txBody>
                    <a:bodyPr/>
                    <a:lstStyle/>
                    <a:p>
                      <a:pPr algn="l" fontAlgn="t"/>
                      <a:r>
                        <a:rPr lang="es-AR" sz="1500" dirty="0">
                          <a:effectLst/>
                        </a:rPr>
                        <a:t>Especializada</a:t>
                      </a:r>
                    </a:p>
                  </a:txBody>
                  <a:tcPr marL="102324" marR="102324" marT="51163" marB="51163">
                    <a:lnL>
                      <a:noFill/>
                    </a:lnL>
                    <a:lnR>
                      <a:noFill/>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93796602"/>
                  </a:ext>
                </a:extLst>
              </a:tr>
            </a:tbl>
          </a:graphicData>
        </a:graphic>
      </p:graphicFrame>
      <p:sp>
        <p:nvSpPr>
          <p:cNvPr id="6" name="Marcador de contenido 5">
            <a:extLst>
              <a:ext uri="{FF2B5EF4-FFF2-40B4-BE49-F238E27FC236}">
                <a16:creationId xmlns:a16="http://schemas.microsoft.com/office/drawing/2014/main" id="{EDBFCF80-F924-4C65-9A47-CC761815B716}"/>
              </a:ext>
            </a:extLst>
          </p:cNvPr>
          <p:cNvSpPr>
            <a:spLocks noGrp="1"/>
          </p:cNvSpPr>
          <p:nvPr>
            <p:ph sz="half" idx="2"/>
          </p:nvPr>
        </p:nvSpPr>
        <p:spPr>
          <a:xfrm>
            <a:off x="6248399" y="1574795"/>
            <a:ext cx="5689601" cy="4997335"/>
          </a:xfrm>
        </p:spPr>
        <p:txBody>
          <a:bodyPr>
            <a:normAutofit/>
          </a:bodyPr>
          <a:lstStyle/>
          <a:p>
            <a:pPr marL="0" indent="0">
              <a:lnSpc>
                <a:spcPct val="90000"/>
              </a:lnSpc>
              <a:buNone/>
            </a:pPr>
            <a:r>
              <a:rPr lang="es-AR" sz="2000" dirty="0"/>
              <a:t>la «</a:t>
            </a:r>
            <a:r>
              <a:rPr lang="es-AR" sz="2000" b="1" dirty="0">
                <a:solidFill>
                  <a:srgbClr val="0070C0"/>
                </a:solidFill>
              </a:rPr>
              <a:t>ciencia</a:t>
            </a:r>
            <a:r>
              <a:rPr lang="es-AR" sz="2000" dirty="0"/>
              <a:t>», comienza donde se detiene el conocimiento vulgar, precisamente cuando el </a:t>
            </a:r>
            <a:r>
              <a:rPr lang="es-AR" sz="2000" b="1" dirty="0">
                <a:solidFill>
                  <a:srgbClr val="0070C0"/>
                </a:solidFill>
              </a:rPr>
              <a:t>conocimiento científico</a:t>
            </a:r>
            <a:r>
              <a:rPr lang="es-AR" sz="2000" dirty="0"/>
              <a:t>, guiado por </a:t>
            </a:r>
            <a:r>
              <a:rPr lang="es-AR" sz="2000" b="1" dirty="0"/>
              <a:t>acciones racionales</a:t>
            </a:r>
            <a:r>
              <a:rPr lang="es-AR" sz="2000" dirty="0"/>
              <a:t>, subvierte las intuiciones falaces propias del sentido común; </a:t>
            </a:r>
          </a:p>
          <a:p>
            <a:pPr marL="0" indent="0">
              <a:lnSpc>
                <a:spcPct val="90000"/>
              </a:lnSpc>
              <a:buNone/>
            </a:pPr>
            <a:endParaRPr lang="es-AR" sz="2000" dirty="0"/>
          </a:p>
          <a:p>
            <a:pPr marL="0" indent="0">
              <a:lnSpc>
                <a:spcPct val="90000"/>
              </a:lnSpc>
              <a:buNone/>
            </a:pPr>
            <a:r>
              <a:rPr lang="es-AR" sz="2000" dirty="0"/>
              <a:t>todo conocimiento lógicamente perfecto, tiene siempre alguna </a:t>
            </a:r>
            <a:r>
              <a:rPr lang="es-AR" sz="2000" b="1" dirty="0"/>
              <a:t>utilidad</a:t>
            </a:r>
            <a:r>
              <a:rPr lang="es-AR" sz="2000" dirty="0"/>
              <a:t>, mismo esclarezca solamente un objeto. </a:t>
            </a:r>
          </a:p>
          <a:p>
            <a:pPr marL="0" indent="0">
              <a:lnSpc>
                <a:spcPct val="90000"/>
              </a:lnSpc>
              <a:buNone/>
            </a:pPr>
            <a:endParaRPr lang="es-AR" sz="2000" dirty="0"/>
          </a:p>
          <a:p>
            <a:pPr marL="0" indent="0">
              <a:lnSpc>
                <a:spcPct val="90000"/>
              </a:lnSpc>
              <a:buNone/>
            </a:pPr>
            <a:endParaRPr lang="es-AR" sz="2000" dirty="0"/>
          </a:p>
          <a:p>
            <a:pPr marL="0" indent="0">
              <a:lnSpc>
                <a:spcPct val="90000"/>
              </a:lnSpc>
              <a:buNone/>
            </a:pPr>
            <a:r>
              <a:rPr lang="es-AR" sz="2000" dirty="0"/>
              <a:t>Es por medio de la </a:t>
            </a:r>
            <a:r>
              <a:rPr lang="es-AR" sz="2000" b="1" dirty="0">
                <a:solidFill>
                  <a:srgbClr val="FF0000"/>
                </a:solidFill>
              </a:rPr>
              <a:t>investigación científica</a:t>
            </a:r>
            <a:r>
              <a:rPr lang="es-AR" sz="2000" b="1" dirty="0"/>
              <a:t>, </a:t>
            </a:r>
            <a:r>
              <a:rPr lang="es-AR" sz="2000" dirty="0"/>
              <a:t>como </a:t>
            </a:r>
            <a:r>
              <a:rPr lang="es-AR" sz="2000" b="1" dirty="0"/>
              <a:t>acción racional</a:t>
            </a:r>
            <a:r>
              <a:rPr lang="es-AR" sz="2000" dirty="0"/>
              <a:t>, que la humanidad va logrando una </a:t>
            </a:r>
            <a:r>
              <a:rPr lang="es-AR" sz="2000" b="1" dirty="0"/>
              <a:t>reconstrucción conceptual del mundo que es cada vez más amplia, profunda, y exacta</a:t>
            </a:r>
            <a:r>
              <a:rPr lang="es-AR" sz="2000" dirty="0"/>
              <a:t>.</a:t>
            </a:r>
          </a:p>
        </p:txBody>
      </p:sp>
      <p:sp>
        <p:nvSpPr>
          <p:cNvPr id="4" name="Marcador de número de diapositiva 3">
            <a:extLst>
              <a:ext uri="{FF2B5EF4-FFF2-40B4-BE49-F238E27FC236}">
                <a16:creationId xmlns:a16="http://schemas.microsoft.com/office/drawing/2014/main" id="{32FC4FEB-53AE-4C8F-944E-3915E8999834}"/>
              </a:ext>
            </a:extLst>
          </p:cNvPr>
          <p:cNvSpPr>
            <a:spLocks noGrp="1"/>
          </p:cNvSpPr>
          <p:nvPr>
            <p:ph type="sldNum" sz="quarter" idx="12"/>
          </p:nvPr>
        </p:nvSpPr>
        <p:spPr/>
        <p:txBody>
          <a:bodyPr anchor="ctr">
            <a:normAutofit/>
          </a:bodyPr>
          <a:lstStyle/>
          <a:p>
            <a:pPr>
              <a:spcAft>
                <a:spcPts val="600"/>
              </a:spcAft>
            </a:pPr>
            <a:fld id="{230F56A1-46FE-4F73-B4B2-A410C32A33D0}" type="slidenum">
              <a:rPr lang="es-ES" altLang="es-AR" smtClean="0"/>
              <a:pPr>
                <a:spcAft>
                  <a:spcPts val="600"/>
                </a:spcAft>
              </a:pPr>
              <a:t>9</a:t>
            </a:fld>
            <a:endParaRPr lang="es-ES" altLang="es-AR"/>
          </a:p>
        </p:txBody>
      </p:sp>
    </p:spTree>
    <p:custDataLst>
      <p:tags r:id="rId1"/>
    </p:custDataLst>
    <p:extLst>
      <p:ext uri="{BB962C8B-B14F-4D97-AF65-F5344CB8AC3E}">
        <p14:creationId xmlns:p14="http://schemas.microsoft.com/office/powerpoint/2010/main" val="2270439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E180D4A7-C9FB-4DFB-919C-405C955672EB}">
      <p14:showEvtLst xmlns:p14="http://schemas.microsoft.com/office/powerpoint/2010/main">
        <p14:playEvt time="775" objId="5"/>
        <p14:stopEvt time="54082" objId="5"/>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ags/tag10.xml><?xml version="1.0" encoding="utf-8"?>
<p:tagLst xmlns:a="http://schemas.openxmlformats.org/drawingml/2006/main" xmlns:r="http://schemas.openxmlformats.org/officeDocument/2006/relationships" xmlns:p="http://schemas.openxmlformats.org/presentationml/2006/main">
  <p:tag name="TIMING" val="|0.6"/>
</p:tagLst>
</file>

<file path=ppt/tags/tag11.xml><?xml version="1.0" encoding="utf-8"?>
<p:tagLst xmlns:a="http://schemas.openxmlformats.org/drawingml/2006/main" xmlns:r="http://schemas.openxmlformats.org/officeDocument/2006/relationships" xmlns:p="http://schemas.openxmlformats.org/presentationml/2006/main">
  <p:tag name="TIMING" val="|1.3"/>
</p:tagLst>
</file>

<file path=ppt/tags/tag12.xml><?xml version="1.0" encoding="utf-8"?>
<p:tagLst xmlns:a="http://schemas.openxmlformats.org/drawingml/2006/main" xmlns:r="http://schemas.openxmlformats.org/officeDocument/2006/relationships" xmlns:p="http://schemas.openxmlformats.org/presentationml/2006/main">
  <p:tag name="TIMING" val="|1.3"/>
</p:tagLst>
</file>

<file path=ppt/tags/tag13.xml><?xml version="1.0" encoding="utf-8"?>
<p:tagLst xmlns:a="http://schemas.openxmlformats.org/drawingml/2006/main" xmlns:r="http://schemas.openxmlformats.org/officeDocument/2006/relationships" xmlns:p="http://schemas.openxmlformats.org/presentationml/2006/main">
  <p:tag name="TIMING" val="|1.7"/>
</p:tagLst>
</file>

<file path=ppt/tags/tag2.xml><?xml version="1.0" encoding="utf-8"?>
<p:tagLst xmlns:a="http://schemas.openxmlformats.org/drawingml/2006/main" xmlns:r="http://schemas.openxmlformats.org/officeDocument/2006/relationships" xmlns:p="http://schemas.openxmlformats.org/presentationml/2006/main">
  <p:tag name="TIMING" val="|1.3"/>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TIMING" val="|1.6"/>
</p:tagLst>
</file>

<file path=ppt/tags/tag5.xml><?xml version="1.0" encoding="utf-8"?>
<p:tagLst xmlns:a="http://schemas.openxmlformats.org/drawingml/2006/main" xmlns:r="http://schemas.openxmlformats.org/officeDocument/2006/relationships" xmlns:p="http://schemas.openxmlformats.org/presentationml/2006/main">
  <p:tag name="TIMING" val="|1.6"/>
</p:tagLst>
</file>

<file path=ppt/tags/tag6.xml><?xml version="1.0" encoding="utf-8"?>
<p:tagLst xmlns:a="http://schemas.openxmlformats.org/drawingml/2006/main" xmlns:r="http://schemas.openxmlformats.org/officeDocument/2006/relationships" xmlns:p="http://schemas.openxmlformats.org/presentationml/2006/main">
  <p:tag name="TIMING" val="|0.7"/>
</p:tagLst>
</file>

<file path=ppt/tags/tag7.xml><?xml version="1.0" encoding="utf-8"?>
<p:tagLst xmlns:a="http://schemas.openxmlformats.org/drawingml/2006/main" xmlns:r="http://schemas.openxmlformats.org/officeDocument/2006/relationships" xmlns:p="http://schemas.openxmlformats.org/presentationml/2006/main">
  <p:tag name="TIMING" val="|1.1"/>
</p:tagLst>
</file>

<file path=ppt/tags/tag8.xml><?xml version="1.0" encoding="utf-8"?>
<p:tagLst xmlns:a="http://schemas.openxmlformats.org/drawingml/2006/main" xmlns:r="http://schemas.openxmlformats.org/officeDocument/2006/relationships" xmlns:p="http://schemas.openxmlformats.org/presentationml/2006/main">
  <p:tag name="TIMING" val="|0.7"/>
</p:tagLst>
</file>

<file path=ppt/tags/tag9.xml><?xml version="1.0" encoding="utf-8"?>
<p:tagLst xmlns:a="http://schemas.openxmlformats.org/drawingml/2006/main" xmlns:r="http://schemas.openxmlformats.org/officeDocument/2006/relationships" xmlns:p="http://schemas.openxmlformats.org/presentationml/2006/main">
  <p:tag name="TIMING" val="|1.3"/>
</p:tagLst>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3543</TotalTime>
  <Words>3712</Words>
  <Application>Microsoft Office PowerPoint</Application>
  <PresentationFormat>Panorámica</PresentationFormat>
  <Paragraphs>515</Paragraphs>
  <Slides>27</Slides>
  <Notes>20</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27</vt:i4>
      </vt:variant>
    </vt:vector>
  </HeadingPairs>
  <TitlesOfParts>
    <vt:vector size="44" baseType="lpstr">
      <vt:lpstr>Arial</vt:lpstr>
      <vt:lpstr>Calibri</vt:lpstr>
      <vt:lpstr>Calibri Light</vt:lpstr>
      <vt:lpstr>Cambria Math</vt:lpstr>
      <vt:lpstr>Edwardian Script ITC</vt:lpstr>
      <vt:lpstr>Georgia</vt:lpstr>
      <vt:lpstr>Kunstler Script</vt:lpstr>
      <vt:lpstr>Lucida Calligraphy</vt:lpstr>
      <vt:lpstr>Lucida Handwriting</vt:lpstr>
      <vt:lpstr>Times New Roman</vt:lpstr>
      <vt:lpstr>Wingdings</vt:lpstr>
      <vt:lpstr>Wingdings 2</vt:lpstr>
      <vt:lpstr>Tema de Office</vt:lpstr>
      <vt:lpstr>1_Tema de Office</vt:lpstr>
      <vt:lpstr>2_Tema de Office</vt:lpstr>
      <vt:lpstr>Civil</vt:lpstr>
      <vt:lpstr>3_Tema de Office</vt:lpstr>
      <vt:lpstr>Presentación de PowerPoint</vt:lpstr>
      <vt:lpstr>Presentación de PowerPoint</vt:lpstr>
      <vt:lpstr>Elaboración y valoración del conocimiento</vt:lpstr>
      <vt:lpstr>Presentación de PowerPoint</vt:lpstr>
      <vt:lpstr>Presentación de PowerPoint</vt:lpstr>
      <vt:lpstr>Nociones comunes: Mirada Euclideana</vt:lpstr>
      <vt:lpstr>Ciencia</vt:lpstr>
      <vt:lpstr>Ciencia:  concepción sistémica</vt:lpstr>
      <vt:lpstr>Ciencia </vt:lpstr>
      <vt:lpstr>Tupla Epistemológica</vt:lpstr>
      <vt:lpstr>Características de un sistema estático conceptual</vt:lpstr>
      <vt:lpstr>Estructura de un cuerpo científico</vt:lpstr>
      <vt:lpstr>Presentación de PowerPoint</vt:lpstr>
      <vt:lpstr>Evidencias relevantes y disponibles</vt:lpstr>
      <vt:lpstr>Filosofía científica</vt:lpstr>
      <vt:lpstr>Presentación de PowerPoint</vt:lpstr>
      <vt:lpstr>Presentación de PowerPoint</vt:lpstr>
      <vt:lpstr>Funcionalidad  de un  proyecto: </vt:lpstr>
      <vt:lpstr>De lo deseado frente a lo necesario y  de lo esperable a lo posible y viable</vt:lpstr>
      <vt:lpstr>Presentación de PowerPoint</vt:lpstr>
      <vt:lpstr>Presentación de PowerPoint</vt:lpstr>
      <vt:lpstr>Presentación de PowerPoint</vt:lpstr>
      <vt:lpstr>Método Científico:   describir, problematizar, conjeturar, contrastar</vt:lpstr>
      <vt:lpstr>Método Científico:  Formulación actualizada </vt:lpstr>
      <vt:lpstr>Máximas del método científico</vt:lpstr>
      <vt:lpstr>Bibliografía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Marcelo Perisse</dc:creator>
  <cp:lastModifiedBy>Marcelo Perisse</cp:lastModifiedBy>
  <cp:revision>233</cp:revision>
  <dcterms:created xsi:type="dcterms:W3CDTF">2021-03-16T16:21:29Z</dcterms:created>
  <dcterms:modified xsi:type="dcterms:W3CDTF">2024-09-29T21:55:39Z</dcterms:modified>
</cp:coreProperties>
</file>